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commentAuthors.xml" ContentType="application/vnd.openxmlformats-officedocument.presentationml.commentAuthor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1"/>
  </p:notesMasterIdLst>
  <p:handoutMasterIdLst>
    <p:handoutMasterId r:id="rId42"/>
  </p:handoutMasterIdLst>
  <p:sldIdLst>
    <p:sldId id="257" r:id="rId2"/>
    <p:sldId id="259" r:id="rId3"/>
    <p:sldId id="261" r:id="rId4"/>
    <p:sldId id="390" r:id="rId5"/>
    <p:sldId id="391" r:id="rId6"/>
    <p:sldId id="392" r:id="rId7"/>
    <p:sldId id="260" r:id="rId8"/>
    <p:sldId id="263" r:id="rId9"/>
    <p:sldId id="395" r:id="rId10"/>
    <p:sldId id="398" r:id="rId11"/>
    <p:sldId id="396" r:id="rId12"/>
    <p:sldId id="400" r:id="rId13"/>
    <p:sldId id="401" r:id="rId14"/>
    <p:sldId id="333" r:id="rId15"/>
    <p:sldId id="402" r:id="rId16"/>
    <p:sldId id="403" r:id="rId17"/>
    <p:sldId id="404" r:id="rId18"/>
    <p:sldId id="406" r:id="rId19"/>
    <p:sldId id="407" r:id="rId20"/>
    <p:sldId id="409" r:id="rId21"/>
    <p:sldId id="411" r:id="rId22"/>
    <p:sldId id="412" r:id="rId23"/>
    <p:sldId id="413" r:id="rId24"/>
    <p:sldId id="414" r:id="rId25"/>
    <p:sldId id="415" r:id="rId26"/>
    <p:sldId id="416" r:id="rId27"/>
    <p:sldId id="417" r:id="rId28"/>
    <p:sldId id="418" r:id="rId29"/>
    <p:sldId id="419" r:id="rId30"/>
    <p:sldId id="353" r:id="rId31"/>
    <p:sldId id="420" r:id="rId32"/>
    <p:sldId id="367" r:id="rId33"/>
    <p:sldId id="368" r:id="rId34"/>
    <p:sldId id="369" r:id="rId35"/>
    <p:sldId id="422" r:id="rId36"/>
    <p:sldId id="370" r:id="rId37"/>
    <p:sldId id="375" r:id="rId38"/>
    <p:sldId id="341" r:id="rId39"/>
    <p:sldId id="343" r:id="rId40"/>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ku Uchikawa" initials="S" lastIdx="11" clrIdx="0"/>
  <p:cmAuthor id="2" name="Mary Feil-Jacobs" initials="M" lastIdx="43" clrIdx="1"/>
  <p:cmAuthor id="3" name="Monica Lueder" initials="M" lastIdx="22" clrIdx="2"/>
  <p:cmAuthor id="4" name="Chris French" initials="C" lastIdx="68" clrIdx="4"/>
  <p:cmAuthor id="5" name="Raman Sharma" initials="R"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2FDB2607-1784-4EEB-B798-7EB5836EED8A}">
        <p14:showMediaCtrls xmlns:p14="http://schemas.microsoft.com/office/powerpoint/2010/main" xmlns="" val="1"/>
      </p:ext>
    </p:extLst>
  </p:showPr>
  <p:clrMru>
    <a:srgbClr val="C00000"/>
    <a:srgbClr val="5A5657"/>
    <a:srgbClr val="2D3A4B"/>
    <a:srgbClr val="CCCCCC"/>
    <a:srgbClr val="F5F5F5"/>
    <a:srgbClr val="C30D23"/>
    <a:srgbClr val="870F0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0" d="100"/>
          <a:sy n="70" d="100"/>
        </p:scale>
        <p:origin x="-702"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pPr/>
              <a:t>2018/10/26</a:t>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pPr/>
              <a:t>2018/10/26</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279525"/>
            <a:ext cx="6140450" cy="3454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AE63B197-17F8-4EA9-AAC7-A81159B6F7D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defRPr/>
              </a:pPr>
              <a:t>3</a:t>
            </a:fld>
            <a:endParaRPr kumimoji="0" lang="en-US" sz="1800" b="0" i="0" u="none" strike="noStrike" kern="0" cap="none" spc="0" normalizeH="0" baseline="0" noProof="0">
              <a:ln>
                <a:noFill/>
              </a:ln>
              <a:solidFill>
                <a:sysClr val="windowText" lastClr="000000"/>
              </a:solidFill>
              <a:effectLst/>
              <a:uLnTx/>
              <a:uFillTx/>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279525"/>
            <a:ext cx="6140450" cy="3454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AE63B197-17F8-4EA9-AAC7-A81159B6F7D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defRPr/>
              </a:pPr>
              <a:t>6</a:t>
            </a:fld>
            <a:endParaRPr kumimoji="0" lang="en-US" sz="1800" b="0" i="0" u="none" strike="noStrike" kern="0" cap="none" spc="0" normalizeH="0" baseline="0" noProof="0">
              <a:ln>
                <a:noFill/>
              </a:ln>
              <a:solidFill>
                <a:sysClr val="windowText" lastClr="000000"/>
              </a:solidFill>
              <a:effectLst/>
              <a:uLnTx/>
              <a:uFillTx/>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481013" y="1279525"/>
            <a:ext cx="6140450" cy="3454400"/>
          </a:xfrm>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279525"/>
            <a:ext cx="6140450" cy="3454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AE63B197-17F8-4EA9-AAC7-A81159B6F7D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defRPr/>
              </a:pPr>
              <a:t>25</a:t>
            </a:fld>
            <a:endParaRPr kumimoji="0" lang="en-US" sz="1800" b="0" i="0" u="none" strike="noStrike" kern="0" cap="none" spc="0" normalizeH="0" baseline="0" noProof="0">
              <a:ln>
                <a:noFill/>
              </a:ln>
              <a:solidFill>
                <a:sysClr val="windowText" lastClr="000000"/>
              </a:solidFill>
              <a:effectLst/>
              <a:uLnTx/>
              <a:uFillTx/>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279525"/>
            <a:ext cx="6140450" cy="3454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AE63B197-17F8-4EA9-AAC7-A81159B6F7D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defRPr/>
              </a:pPr>
              <a:t>29</a:t>
            </a:fld>
            <a:endParaRPr kumimoji="0" lang="en-US" sz="1800" b="0" i="0" u="none" strike="noStrike" kern="0" cap="none" spc="0" normalizeH="0" baseline="0" noProof="0">
              <a:ln>
                <a:noFill/>
              </a:ln>
              <a:solidFill>
                <a:sysClr val="windowText" lastClr="000000"/>
              </a:solidFill>
              <a:effectLst/>
              <a:uLnTx/>
              <a:uFillTx/>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1013" y="1279525"/>
            <a:ext cx="6140450" cy="34544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defRPr/>
            </a:pPr>
            <a:fld id="{AE63B197-17F8-4EA9-AAC7-A81159B6F7D1}"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defRPr/>
              </a:pPr>
              <a:t>37</a:t>
            </a:fld>
            <a:endParaRPr kumimoji="0" lang="en-US" sz="1800" b="0" i="0" u="none" strike="noStrike" kern="0" cap="none" spc="0" normalizeH="0" baseline="0" noProof="0">
              <a:ln>
                <a:noFill/>
              </a:ln>
              <a:solidFill>
                <a:sysClr val="windowText" lastClr="000000"/>
              </a:solidFill>
              <a:effectLst/>
              <a:uLnTx/>
              <a:uFillTx/>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幻灯片图像占位符 1"/>
          <p:cNvSpPr>
            <a:spLocks noGrp="1" noRot="1" noChangeAspect="1"/>
          </p:cNvSpPr>
          <p:nvPr>
            <p:ph type="sldImg"/>
          </p:nvPr>
        </p:nvSpPr>
        <p:spPr>
          <a:xfrm>
            <a:off x="481013" y="1279525"/>
            <a:ext cx="6140450" cy="3454400"/>
          </a:xfrm>
        </p:spPr>
      </p:sp>
      <p:sp>
        <p:nvSpPr>
          <p:cNvPr id="8194" name="文本占位符 2"/>
          <p:cNvSpPr>
            <a:spLocks noGrp="1"/>
          </p:cNvSpPr>
          <p:nvPr>
            <p:ph type="body" sz="quarter"/>
          </p:nvPr>
        </p:nvSpPr>
        <p:spPr>
          <a:xfrm>
            <a:off x="661988" y="3932238"/>
            <a:ext cx="5295900" cy="3216275"/>
          </a:xfrm>
          <a:prstGeom prst="rect">
            <a:avLst/>
          </a:prstGeom>
          <a:noFill/>
          <a:ln w="9525">
            <a:noFill/>
          </a:ln>
        </p:spPr>
        <p:txBody>
          <a:bodyPr anchor="t"/>
          <a:lstStyle/>
          <a:p>
            <a:pPr lvl="0" indent="0"/>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Fact Layout_Accent Color 2">
    <p:spTree>
      <p:nvGrpSpPr>
        <p:cNvPr id="1" name=""/>
        <p:cNvGrpSpPr/>
        <p:nvPr/>
      </p:nvGrpSpPr>
      <p:grpSpPr>
        <a:xfrm>
          <a:off x="0" y="0"/>
          <a:ext cx="0" cy="0"/>
          <a:chOff x="0" y="0"/>
          <a:chExt cx="0" cy="0"/>
        </a:xfrm>
      </p:grpSpPr>
      <p:sp>
        <p:nvSpPr>
          <p:cNvPr id="2" name="Title 1"/>
          <p:cNvSpPr>
            <a:spLocks noGrp="1"/>
          </p:cNvSpPr>
          <p:nvPr>
            <p:ph type="title"/>
          </p:nvPr>
        </p:nvSpPr>
        <p:spPr>
          <a:xfrm>
            <a:off x="2071683" y="2084173"/>
            <a:ext cx="8058229" cy="1793104"/>
          </a:xfrm>
        </p:spPr>
        <p:txBody>
          <a:bodyPr/>
          <a:lstStyle>
            <a:lvl1pPr>
              <a:defRPr sz="5880" baseline="0"/>
            </a:lvl1pPr>
          </a:lstStyle>
          <a:p>
            <a:r>
              <a:rPr lang="en-US"/>
              <a:t>Click to edit Master title style</a:t>
            </a: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rgbClr val="F8F8F8"/>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269239" y="1189177"/>
            <a:ext cx="11653523" cy="2052030"/>
          </a:xfrm>
        </p:spPr>
        <p:txBody>
          <a:bodyPr>
            <a:spAutoFit/>
          </a:bodyPr>
          <a:lstStyle>
            <a:lvl1pPr>
              <a:defRPr sz="392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p:nvPr>
        </p:nvSpPr>
        <p:spPr/>
        <p:txBody>
          <a:bodyPr/>
          <a:lstStyle/>
          <a:p>
            <a:r>
              <a:rPr lang="en-US"/>
              <a:t>Click to edit Master title style</a:t>
            </a:r>
          </a:p>
        </p:txBody>
      </p:sp>
    </p:spTree>
  </p:cSld>
  <p:clrMapOvr>
    <a:overrideClrMapping bg1="lt1" tx1="dk1" bg2="lt2" tx2="dk2" accent1="accent1" accent2="accent2" accent3="accent3" accent4="accent4" accent5="accent5" accent6="accent6" hlink="hlink" folHlink="folHlink"/>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2018/10/26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pPr/>
              <a:t>2018/10/26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1.jpeg"/><Relationship Id="rId7" Type="http://schemas.openxmlformats.org/officeDocument/2006/relationships/image" Target="../media/image14.png"/><Relationship Id="rId12"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jpeg"/><Relationship Id="rId11" Type="http://schemas.openxmlformats.org/officeDocument/2006/relationships/image" Target="../media/image18.jpeg"/><Relationship Id="rId5" Type="http://schemas.openxmlformats.org/officeDocument/2006/relationships/image" Target="../media/image13.jpeg"/><Relationship Id="rId10" Type="http://schemas.openxmlformats.org/officeDocument/2006/relationships/image" Target="../media/image17.jpeg"/><Relationship Id="rId4" Type="http://schemas.openxmlformats.org/officeDocument/2006/relationships/image" Target="../media/image12.jpeg"/><Relationship Id="rId9" Type="http://schemas.openxmlformats.org/officeDocument/2006/relationships/image" Target="../media/image16.jpe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hemeOverride" Target="../theme/themeOverride1.xml"/><Relationship Id="rId4" Type="http://schemas.openxmlformats.org/officeDocument/2006/relationships/image" Target="../media/image1.jpe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p:nvPr/>
        </p:nvSpPr>
        <p:spPr>
          <a:xfrm>
            <a:off x="5803451" y="2242942"/>
            <a:ext cx="5912074" cy="233058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lnSpc>
                <a:spcPct val="150000"/>
              </a:lnSpc>
              <a:buClr>
                <a:srgbClr val="000000"/>
              </a:buClr>
            </a:pPr>
            <a:r>
              <a:rPr lang="zh-CN" altLang="en-US" sz="4000" spc="600" dirty="0">
                <a:solidFill>
                  <a:schemeClr val="tx1"/>
                </a:solidFill>
                <a:effectLst>
                  <a:outerShdw blurRad="38100" dist="38100" dir="2700000" algn="tl">
                    <a:srgbClr val="000000">
                      <a:alpha val="43137"/>
                    </a:srgbClr>
                  </a:outerShdw>
                </a:effectLst>
                <a:latin typeface="方正正准黑简体" panose="02000000000000000000" charset="-122"/>
                <a:ea typeface="方正正准黑简体" panose="02000000000000000000" charset="-122"/>
                <a:sym typeface="Arial" panose="020B0604020202020204" pitchFamily="34" charset="0"/>
              </a:rPr>
              <a:t>科技型中小企业评价</a:t>
            </a:r>
          </a:p>
          <a:p>
            <a:pPr lvl="0" indent="0" algn="ctr">
              <a:lnSpc>
                <a:spcPct val="150000"/>
              </a:lnSpc>
            </a:pPr>
            <a:r>
              <a:rPr lang="zh-CN" altLang="en-US" sz="3600" spc="600" dirty="0">
                <a:effectLst>
                  <a:outerShdw blurRad="38100" dist="38100" dir="2700000" algn="tl">
                    <a:srgbClr val="000000">
                      <a:alpha val="43137"/>
                    </a:srgbClr>
                  </a:outerShdw>
                </a:effectLst>
                <a:latin typeface="方正正准黑简体" panose="02000000000000000000" charset="-122"/>
                <a:ea typeface="方正正准黑简体" panose="02000000000000000000" charset="-122"/>
                <a:sym typeface="Arial" panose="020B0604020202020204" pitchFamily="34" charset="0"/>
              </a:rPr>
              <a:t>政策解析</a:t>
            </a:r>
            <a:endParaRPr lang="zh-CN" altLang="en-US" sz="3600" spc="600" dirty="0">
              <a:solidFill>
                <a:schemeClr val="tx1"/>
              </a:solidFill>
              <a:effectLst>
                <a:outerShdw blurRad="38100" dist="38100" dir="2700000" algn="tl">
                  <a:srgbClr val="000000">
                    <a:alpha val="43137"/>
                  </a:srgbClr>
                </a:outerShdw>
              </a:effectLst>
              <a:latin typeface="方正正准黑简体" panose="02000000000000000000" charset="-122"/>
              <a:ea typeface="方正正准黑简体" panose="02000000000000000000" charset="-122"/>
              <a:sym typeface="Arial" panose="020B0604020202020204" pitchFamily="34" charset="0"/>
            </a:endParaRPr>
          </a:p>
        </p:txBody>
      </p:sp>
      <p:pic>
        <p:nvPicPr>
          <p:cNvPr id="11" name="图片 10" descr="J1$H~LXY3[`}ORA`[L]AA%E"/>
          <p:cNvPicPr/>
          <p:nvPr/>
        </p:nvPicPr>
        <p:blipFill>
          <a:blip r:embed="rId3" cstate="print"/>
          <a:srcRect/>
          <a:stretch>
            <a:fillRect/>
          </a:stretch>
        </p:blipFill>
        <p:spPr bwMode="auto">
          <a:xfrm>
            <a:off x="1073197" y="1992571"/>
            <a:ext cx="2284152" cy="2402007"/>
          </a:xfrm>
          <a:prstGeom prst="rect">
            <a:avLst/>
          </a:prstGeom>
          <a:noFill/>
          <a:ln w="9525">
            <a:noFill/>
            <a:miter lim="800000"/>
            <a:headEnd/>
            <a:tailEnd/>
          </a:ln>
        </p:spPr>
      </p:pic>
      <p:sp>
        <p:nvSpPr>
          <p:cNvPr id="12" name="矩形 11"/>
          <p:cNvSpPr/>
          <p:nvPr/>
        </p:nvSpPr>
        <p:spPr>
          <a:xfrm>
            <a:off x="4749420" y="1937982"/>
            <a:ext cx="177421" cy="3521123"/>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002060"/>
              </a:solidFill>
            </a:endParaRPr>
          </a:p>
        </p:txBody>
      </p:sp>
    </p:spTree>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rgbClr val="2D3A4B"/>
              </a:solidFill>
              <a:latin typeface="方正正准黑简体" panose="02000000000000000000" charset="-122"/>
              <a:ea typeface="方正正准黑简体" panose="02000000000000000000" charset="-122"/>
            </a:endParaRPr>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967740" y="1308735"/>
            <a:ext cx="10403205" cy="1188720"/>
          </a:xfrm>
          <a:prstGeom prst="rect">
            <a:avLst/>
          </a:prstGeom>
        </p:spPr>
        <p:txBody>
          <a:bodyPr wrap="square">
            <a:spAutoFit/>
          </a:bodyPr>
          <a:lstStyle/>
          <a:p>
            <a:pPr marL="0" indent="0" algn="l" fontAlgn="auto">
              <a:lnSpc>
                <a:spcPct val="150000"/>
              </a:lnSpc>
              <a:buNone/>
            </a:pPr>
            <a:r>
              <a:rPr lang="zh-CN" altLang="en-US" sz="2400">
                <a:solidFill>
                  <a:srgbClr val="2D3A4B"/>
                </a:solidFill>
                <a:latin typeface="方正正准黑简体" panose="02000000000000000000" charset="-122"/>
                <a:ea typeface="方正正准黑简体" panose="02000000000000000000" charset="-122"/>
                <a:sym typeface="+mn-ea"/>
              </a:rPr>
              <a:t>研发投入指标（满分50分）</a:t>
            </a:r>
            <a:endParaRPr lang="zh-CN" altLang="en-US" sz="2800" b="0">
              <a:solidFill>
                <a:srgbClr val="2D3A4B"/>
              </a:solidFill>
              <a:latin typeface="方正正准黑简体" panose="02000000000000000000" charset="-122"/>
              <a:ea typeface="方正正准黑简体" panose="02000000000000000000" charset="-122"/>
              <a:sym typeface="+mn-ea"/>
            </a:endParaRPr>
          </a:p>
          <a:p>
            <a:pPr marL="0" indent="0" algn="l" fontAlgn="auto">
              <a:lnSpc>
                <a:spcPct val="150000"/>
              </a:lnSpc>
              <a:buNone/>
            </a:pPr>
            <a:r>
              <a:rPr lang="zh-CN" altLang="en-US" sz="2400">
                <a:solidFill>
                  <a:srgbClr val="2D3A4B"/>
                </a:solidFill>
                <a:latin typeface="方正正准黑简体" panose="02000000000000000000" charset="-122"/>
                <a:ea typeface="方正正准黑简体" panose="02000000000000000000" charset="-122"/>
                <a:sym typeface="+mn-ea"/>
              </a:rPr>
              <a:t>企业从Ⅰ、Ⅱ两项指标中选择一个指标进行评分。</a:t>
            </a:r>
          </a:p>
        </p:txBody>
      </p:sp>
      <p:grpSp>
        <p:nvGrpSpPr>
          <p:cNvPr id="2048" name="组合 2047"/>
          <p:cNvGrpSpPr/>
          <p:nvPr/>
        </p:nvGrpSpPr>
        <p:grpSpPr>
          <a:xfrm>
            <a:off x="967740" y="2928620"/>
            <a:ext cx="6323330" cy="1345565"/>
            <a:chOff x="503238" y="2074680"/>
            <a:chExt cx="5245801" cy="1116081"/>
          </a:xfrm>
        </p:grpSpPr>
        <p:sp>
          <p:nvSpPr>
            <p:cNvPr id="21" name="矩形 20"/>
            <p:cNvSpPr/>
            <p:nvPr/>
          </p:nvSpPr>
          <p:spPr>
            <a:xfrm>
              <a:off x="503238" y="2074680"/>
              <a:ext cx="5245801" cy="11160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4" name="矩形 23"/>
            <p:cNvSpPr/>
            <p:nvPr/>
          </p:nvSpPr>
          <p:spPr>
            <a:xfrm>
              <a:off x="755576" y="2074680"/>
              <a:ext cx="435629" cy="510342"/>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cs typeface="+mn-lt"/>
                </a:rPr>
                <a:t>Ⅰ</a:t>
              </a:r>
            </a:p>
          </p:txBody>
        </p:sp>
        <p:sp>
          <p:nvSpPr>
            <p:cNvPr id="29" name="矩形 28"/>
            <p:cNvSpPr/>
            <p:nvPr/>
          </p:nvSpPr>
          <p:spPr>
            <a:xfrm>
              <a:off x="1397734" y="2118926"/>
              <a:ext cx="4181153" cy="985986"/>
            </a:xfrm>
            <a:prstGeom prst="rect">
              <a:avLst/>
            </a:prstGeom>
          </p:spPr>
          <p:txBody>
            <a:bodyPr wrap="square">
              <a:spAutoFit/>
            </a:bodyPr>
            <a:lstStyle/>
            <a:p>
              <a:pPr>
                <a:lnSpc>
                  <a:spcPct val="150000"/>
                </a:lnSpc>
              </a:pPr>
              <a:r>
                <a:rPr lang="zh-CN" altLang="en-US" sz="2400">
                  <a:solidFill>
                    <a:srgbClr val="2D3A4B"/>
                  </a:solidFill>
                  <a:latin typeface="方正正准黑简体" panose="02000000000000000000" charset="-122"/>
                  <a:ea typeface="方正正准黑简体" panose="02000000000000000000" charset="-122"/>
                  <a:sym typeface="Arial" panose="020B0604020202020204" pitchFamily="34" charset="0"/>
                </a:rPr>
                <a:t>按企业研发费用总额占销售收入总额的比例分档评价</a:t>
              </a:r>
              <a:r>
                <a:rPr lang="en-US" altLang="zh-CN" sz="1600" dirty="0">
                  <a:solidFill>
                    <a:schemeClr val="tx1">
                      <a:lumMod val="65000"/>
                      <a:lumOff val="35000"/>
                    </a:schemeClr>
                  </a:solidFill>
                  <a:latin typeface="Century Gothic" panose="020B0502020202020204" pitchFamily="34" charset="0"/>
                  <a:cs typeface="Arial" panose="020B0604020202020204" pitchFamily="34" charset="0"/>
                </a:rPr>
                <a:t> </a:t>
              </a:r>
            </a:p>
          </p:txBody>
        </p:sp>
      </p:grpSp>
      <p:grpSp>
        <p:nvGrpSpPr>
          <p:cNvPr id="2049" name="组合 2048"/>
          <p:cNvGrpSpPr/>
          <p:nvPr/>
        </p:nvGrpSpPr>
        <p:grpSpPr>
          <a:xfrm>
            <a:off x="967740" y="4482465"/>
            <a:ext cx="6323330" cy="1404620"/>
            <a:chOff x="503238" y="3363838"/>
            <a:chExt cx="5245801" cy="1165097"/>
          </a:xfrm>
        </p:grpSpPr>
        <p:sp>
          <p:nvSpPr>
            <p:cNvPr id="31" name="矩形 30"/>
            <p:cNvSpPr/>
            <p:nvPr/>
          </p:nvSpPr>
          <p:spPr>
            <a:xfrm>
              <a:off x="503238" y="3363838"/>
              <a:ext cx="5245801" cy="11650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32" name="矩形 31"/>
            <p:cNvSpPr/>
            <p:nvPr/>
          </p:nvSpPr>
          <p:spPr>
            <a:xfrm>
              <a:off x="755576" y="3363838"/>
              <a:ext cx="435629" cy="510342"/>
            </a:xfrm>
            <a:prstGeom prst="rect">
              <a:avLst/>
            </a:prstGeom>
            <a:solidFill>
              <a:srgbClr val="5A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a:cs typeface="+mn-lt"/>
                </a:rPr>
                <a:t>Ⅱ</a:t>
              </a:r>
            </a:p>
          </p:txBody>
        </p:sp>
        <p:sp>
          <p:nvSpPr>
            <p:cNvPr id="34" name="矩形 33"/>
            <p:cNvSpPr/>
            <p:nvPr/>
          </p:nvSpPr>
          <p:spPr>
            <a:xfrm>
              <a:off x="1397732" y="3453380"/>
              <a:ext cx="4181153" cy="986013"/>
            </a:xfrm>
            <a:prstGeom prst="rect">
              <a:avLst/>
            </a:prstGeom>
          </p:spPr>
          <p:txBody>
            <a:bodyPr wrap="square">
              <a:spAutoFit/>
            </a:bodyPr>
            <a:lstStyle/>
            <a:p>
              <a:pPr lvl="0" indent="0" algn="just">
                <a:lnSpc>
                  <a:spcPct val="150000"/>
                </a:lnSpc>
                <a:buClr>
                  <a:srgbClr val="000000"/>
                </a:buClr>
              </a:pPr>
              <a:r>
                <a:rPr lang="zh-CN" altLang="en-US" sz="2400">
                  <a:solidFill>
                    <a:srgbClr val="2D3A4B"/>
                  </a:solidFill>
                  <a:latin typeface="方正正准黑简体" panose="02000000000000000000" charset="-122"/>
                  <a:ea typeface="方正正准黑简体" panose="02000000000000000000" charset="-122"/>
                  <a:sym typeface="Arial" panose="020B0604020202020204" pitchFamily="34" charset="0"/>
                </a:rPr>
                <a:t>按企业研发费用总额占成本费用支出总额的比例分档评价</a:t>
              </a:r>
            </a:p>
          </p:txBody>
        </p:sp>
      </p:grpSp>
      <p:grpSp>
        <p:nvGrpSpPr>
          <p:cNvPr id="149" name="组合 148"/>
          <p:cNvGrpSpPr/>
          <p:nvPr/>
        </p:nvGrpSpPr>
        <p:grpSpPr>
          <a:xfrm>
            <a:off x="7849235" y="2357120"/>
            <a:ext cx="3688080" cy="3686810"/>
            <a:chOff x="4345444" y="2542859"/>
            <a:chExt cx="1810550" cy="1811205"/>
          </a:xfrm>
        </p:grpSpPr>
        <p:grpSp>
          <p:nvGrpSpPr>
            <p:cNvPr id="151" name="组合 150"/>
            <p:cNvGrpSpPr/>
            <p:nvPr/>
          </p:nvGrpSpPr>
          <p:grpSpPr>
            <a:xfrm>
              <a:off x="4345444" y="2542859"/>
              <a:ext cx="1810550" cy="1811205"/>
              <a:chOff x="1463339" y="1072758"/>
              <a:chExt cx="1546058" cy="1546058"/>
            </a:xfrm>
            <a:effectLst>
              <a:outerShdw blurRad="330200" dist="215900" dir="6900000" sx="91000" sy="91000" algn="t" rotWithShape="0">
                <a:prstClr val="black">
                  <a:alpha val="49000"/>
                </a:prstClr>
              </a:outerShdw>
            </a:effectLst>
          </p:grpSpPr>
          <p:sp>
            <p:nvSpPr>
              <p:cNvPr id="153" name="同心圆 152"/>
              <p:cNvSpPr/>
              <p:nvPr/>
            </p:nvSpPr>
            <p:spPr>
              <a:xfrm>
                <a:off x="1463339" y="1072758"/>
                <a:ext cx="1546058" cy="1546058"/>
              </a:xfrm>
              <a:prstGeom prst="donut">
                <a:avLst>
                  <a:gd name="adj" fmla="val 4879"/>
                </a:avLst>
              </a:prstGeom>
              <a:gradFill>
                <a:gsLst>
                  <a:gs pos="0">
                    <a:schemeClr val="bg1">
                      <a:lumMod val="95000"/>
                    </a:schemeClr>
                  </a:gs>
                  <a:gs pos="55000">
                    <a:schemeClr val="bg1">
                      <a:lumMod val="95000"/>
                    </a:schemeClr>
                  </a:gs>
                  <a:gs pos="100000">
                    <a:schemeClr val="bg1">
                      <a:lumMod val="85000"/>
                    </a:schemeClr>
                  </a:gs>
                </a:gsLst>
                <a:lin ang="81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solidFill>
                    <a:schemeClr val="tx1"/>
                  </a:solidFill>
                </a:endParaRPr>
              </a:p>
            </p:txBody>
          </p:sp>
          <p:sp>
            <p:nvSpPr>
              <p:cNvPr id="154" name="椭圆 153"/>
              <p:cNvSpPr/>
              <p:nvPr/>
            </p:nvSpPr>
            <p:spPr>
              <a:xfrm>
                <a:off x="1484232" y="1093651"/>
                <a:ext cx="1504274" cy="1504273"/>
              </a:xfrm>
              <a:prstGeom prst="ellipse">
                <a:avLst/>
              </a:prstGeom>
              <a:gradFill>
                <a:gsLst>
                  <a:gs pos="0">
                    <a:schemeClr val="bg1"/>
                  </a:gs>
                  <a:gs pos="51000">
                    <a:schemeClr val="bg1">
                      <a:lumMod val="95000"/>
                    </a:schemeClr>
                  </a:gs>
                  <a:gs pos="100000">
                    <a:schemeClr val="bg1">
                      <a:lumMod val="85000"/>
                    </a:schemeClr>
                  </a:gs>
                </a:gsLst>
                <a:lin ang="18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65"/>
              </a:p>
            </p:txBody>
          </p:sp>
        </p:grpSp>
        <p:sp>
          <p:nvSpPr>
            <p:cNvPr id="152" name="椭圆 151"/>
            <p:cNvSpPr/>
            <p:nvPr/>
          </p:nvSpPr>
          <p:spPr>
            <a:xfrm>
              <a:off x="4417300" y="2619728"/>
              <a:ext cx="1656864" cy="1657461"/>
            </a:xfrm>
            <a:prstGeom prst="ellipse">
              <a:avLst/>
            </a:prstGeom>
            <a:solidFill>
              <a:srgbClr val="C0000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zh-CN" altLang="en-US" sz="2000">
                <a:solidFill>
                  <a:schemeClr val="bg1"/>
                </a:solidFill>
                <a:latin typeface="方正正准黑简体" panose="02000000000000000000" charset="-122"/>
                <a:ea typeface="方正正准黑简体" panose="02000000000000000000" charset="-122"/>
              </a:endParaRPr>
            </a:p>
          </p:txBody>
        </p:sp>
      </p:grpSp>
      <p:sp>
        <p:nvSpPr>
          <p:cNvPr id="100" name="文本框 99"/>
          <p:cNvSpPr txBox="1"/>
          <p:nvPr/>
        </p:nvSpPr>
        <p:spPr>
          <a:xfrm>
            <a:off x="8483600" y="2839720"/>
            <a:ext cx="2630805" cy="2599690"/>
          </a:xfrm>
          <a:prstGeom prst="rect">
            <a:avLst/>
          </a:prstGeom>
          <a:noFill/>
          <a:ln w="9525">
            <a:noFill/>
          </a:ln>
        </p:spPr>
        <p:txBody>
          <a:bodyPr wrap="square">
            <a:spAutoFit/>
          </a:bodyPr>
          <a:lstStyle/>
          <a:p>
            <a:pPr marL="0" indent="0" algn="ctr"/>
            <a:r>
              <a:rPr lang="zh-CN" altLang="en-US" sz="2400" b="0" u="none">
                <a:solidFill>
                  <a:schemeClr val="bg1"/>
                </a:solidFill>
                <a:latin typeface="方正正准黑简体" panose="02000000000000000000" charset="-122"/>
                <a:ea typeface="方正正准黑简体" panose="02000000000000000000" charset="-122"/>
              </a:rPr>
              <a:t>备注：</a:t>
            </a:r>
          </a:p>
          <a:p>
            <a:pPr marL="0" indent="0" algn="l"/>
            <a:r>
              <a:rPr lang="zh-CN" altLang="en-US" sz="2000" b="0" u="none">
                <a:solidFill>
                  <a:schemeClr val="bg1"/>
                </a:solidFill>
                <a:latin typeface="方正正准黑简体" panose="02000000000000000000" charset="-122"/>
                <a:ea typeface="方正正准黑简体" panose="02000000000000000000" charset="-122"/>
              </a:rPr>
              <a:t>研发费用按照财政部、国家税务总局、科技部《关于完善研究开发费用税前加计扣除政策的通知》（财税〔2015〕119号）有关规定进行归集。</a:t>
            </a:r>
          </a:p>
        </p:txBody>
      </p:sp>
      <p:pic>
        <p:nvPicPr>
          <p:cNvPr id="22" name="图片 21" descr="J1$H~LXY3[`}ORA`[L]AA%E"/>
          <p:cNvPicPr/>
          <p:nvPr/>
        </p:nvPicPr>
        <p:blipFill>
          <a:blip r:embed="rId2" cstate="print"/>
          <a:srcRect/>
          <a:stretch>
            <a:fillRect/>
          </a:stretch>
        </p:blipFill>
        <p:spPr bwMode="auto">
          <a:xfrm>
            <a:off x="11081982"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表格 -1"/>
          <p:cNvGraphicFramePr/>
          <p:nvPr/>
        </p:nvGraphicFramePr>
        <p:xfrm>
          <a:off x="635635" y="1591945"/>
          <a:ext cx="10812780" cy="3319145"/>
        </p:xfrm>
        <a:graphic>
          <a:graphicData uri="http://schemas.openxmlformats.org/drawingml/2006/table">
            <a:tbl>
              <a:tblPr firstRow="1" bandRow="1">
                <a:tableStyleId>{5C22544A-7EE6-4342-B048-85BDC9FD1C3A}</a:tableStyleId>
              </a:tblPr>
              <a:tblGrid>
                <a:gridCol w="5161280"/>
                <a:gridCol w="5651500"/>
              </a:tblGrid>
              <a:tr h="3319145">
                <a:tc>
                  <a:txBody>
                    <a:bodyPr/>
                    <a:lstStyle/>
                    <a:p>
                      <a:pPr marL="0" indent="0" algn="ctr" fontAlgn="auto">
                        <a:lnSpc>
                          <a:spcPct val="150000"/>
                        </a:lnSpc>
                        <a:buNone/>
                      </a:pPr>
                      <a:r>
                        <a:rPr lang="zh-CN" altLang="en-US" sz="2400" b="0">
                          <a:solidFill>
                            <a:srgbClr val="2D3A4B"/>
                          </a:solidFill>
                          <a:latin typeface="方正正准黑简体" panose="02000000000000000000" charset="-122"/>
                          <a:ea typeface="方正正准黑简体" panose="02000000000000000000" charset="-122"/>
                          <a:sym typeface="+mn-ea"/>
                        </a:rPr>
                        <a:t>按企业研发费用总额占销售收入总额的比例分档评价</a:t>
                      </a: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indent="0" algn="l" fontAlgn="auto">
                        <a:lnSpc>
                          <a:spcPct val="150000"/>
                        </a:lnSpc>
                        <a:buNone/>
                      </a:pPr>
                      <a:r>
                        <a:rPr lang="en-US" altLang="zh-CN" sz="2400" b="0" u="none">
                          <a:solidFill>
                            <a:srgbClr val="2D3A4B"/>
                          </a:solidFill>
                          <a:latin typeface="方正正准黑简体" panose="02000000000000000000" charset="-122"/>
                          <a:ea typeface="方正正准黑简体" panose="02000000000000000000" charset="-122"/>
                        </a:rPr>
                        <a:t>    </a:t>
                      </a:r>
                      <a:r>
                        <a:rPr lang="zh-CN" altLang="en-US" sz="2400" b="0" u="none">
                          <a:solidFill>
                            <a:srgbClr val="2D3A4B"/>
                          </a:solidFill>
                          <a:latin typeface="方正正准黑简体" panose="02000000000000000000" charset="-122"/>
                          <a:ea typeface="方正正准黑简体" panose="02000000000000000000" charset="-122"/>
                        </a:rPr>
                        <a:t>A. 6%（含）以上（50分）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B. 5%（含）-6%（40分）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C. 4%（含）-5%（30分）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D. 3%（含）-4%（20分）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E. 2%（含）-3%（10分）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F. 2%以下（0分）</a:t>
                      </a: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861695" y="5076190"/>
            <a:ext cx="9309100" cy="640080"/>
          </a:xfrm>
          <a:prstGeom prst="rect">
            <a:avLst/>
          </a:prstGeom>
          <a:noFill/>
          <a:ln w="9525">
            <a:noFill/>
          </a:ln>
        </p:spPr>
        <p:txBody>
          <a:bodyPr wrap="square">
            <a:spAutoFit/>
          </a:bodyPr>
          <a:lstStyle/>
          <a:p>
            <a:pPr marL="0" indent="0" algn="l">
              <a:lnSpc>
                <a:spcPct val="150000"/>
              </a:lnSpc>
            </a:pPr>
            <a:r>
              <a:rPr lang="zh-CN" altLang="en-US" sz="2400" b="0" u="none">
                <a:solidFill>
                  <a:srgbClr val="2D3A4B"/>
                </a:solidFill>
                <a:latin typeface="方正正准黑简体" panose="02000000000000000000" charset="-122"/>
                <a:ea typeface="方正正准黑简体" panose="02000000000000000000" charset="-122"/>
              </a:rPr>
              <a:t>备注：</a:t>
            </a:r>
            <a:r>
              <a:rPr lang="zh-CN" altLang="en-US" sz="2000" b="0" u="none">
                <a:solidFill>
                  <a:srgbClr val="2D3A4B"/>
                </a:solidFill>
                <a:latin typeface="方正正准黑简体" panose="02000000000000000000" charset="-122"/>
                <a:ea typeface="方正正准黑简体" panose="02000000000000000000" charset="-122"/>
              </a:rPr>
              <a:t>销售收入=主营业务+其他业务收入（依据企业所得税年度纳税申报表）</a:t>
            </a:r>
          </a:p>
        </p:txBody>
      </p:sp>
      <p:pic>
        <p:nvPicPr>
          <p:cNvPr id="8" name="图片 7" descr="J1$H~LXY3[`}ORA`[L]AA%E"/>
          <p:cNvPicPr/>
          <p:nvPr/>
        </p:nvPicPr>
        <p:blipFill>
          <a:blip r:embed="rId2" cstate="print"/>
          <a:srcRect/>
          <a:stretch>
            <a:fillRect/>
          </a:stretch>
        </p:blipFill>
        <p:spPr bwMode="auto">
          <a:xfrm>
            <a:off x="11081982"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表格 -1"/>
          <p:cNvGraphicFramePr/>
          <p:nvPr/>
        </p:nvGraphicFramePr>
        <p:xfrm>
          <a:off x="635635" y="1591945"/>
          <a:ext cx="10812780" cy="3319145"/>
        </p:xfrm>
        <a:graphic>
          <a:graphicData uri="http://schemas.openxmlformats.org/drawingml/2006/table">
            <a:tbl>
              <a:tblPr firstRow="1" bandRow="1">
                <a:tableStyleId>{5C22544A-7EE6-4342-B048-85BDC9FD1C3A}</a:tableStyleId>
              </a:tblPr>
              <a:tblGrid>
                <a:gridCol w="5161280"/>
                <a:gridCol w="5651500"/>
              </a:tblGrid>
              <a:tr h="3319145">
                <a:tc>
                  <a:txBody>
                    <a:bodyPr/>
                    <a:lstStyle/>
                    <a:p>
                      <a:pPr marL="0" indent="0" algn="ctr" fontAlgn="auto">
                        <a:lnSpc>
                          <a:spcPct val="150000"/>
                        </a:lnSpc>
                        <a:buNone/>
                      </a:pPr>
                      <a:r>
                        <a:rPr lang="zh-CN" altLang="en-US" sz="2400" b="0">
                          <a:solidFill>
                            <a:srgbClr val="2D3A4B"/>
                          </a:solidFill>
                          <a:latin typeface="方正正准黑简体" panose="02000000000000000000" charset="-122"/>
                          <a:ea typeface="方正正准黑简体" panose="02000000000000000000" charset="-122"/>
                          <a:sym typeface="+mn-ea"/>
                        </a:rPr>
                        <a:t>按企业研发费用总额占成本费用支出总额的比例分档评价</a:t>
                      </a: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indent="0" algn="l" fontAlgn="auto">
                        <a:lnSpc>
                          <a:spcPct val="150000"/>
                        </a:lnSpc>
                        <a:buNone/>
                      </a:pPr>
                      <a:r>
                        <a:rPr lang="en-US" altLang="zh-CN" sz="2400" b="0" u="none">
                          <a:solidFill>
                            <a:srgbClr val="2D3A4B"/>
                          </a:solidFill>
                          <a:latin typeface="方正正准黑简体" panose="02000000000000000000" charset="-122"/>
                          <a:ea typeface="方正正准黑简体" panose="02000000000000000000" charset="-122"/>
                        </a:rPr>
                        <a:t>    </a:t>
                      </a:r>
                      <a:r>
                        <a:rPr lang="zh-CN" altLang="en-US" sz="2400" b="0" u="none">
                          <a:solidFill>
                            <a:srgbClr val="2D3A4B"/>
                          </a:solidFill>
                          <a:latin typeface="方正正准黑简体" panose="02000000000000000000" charset="-122"/>
                          <a:ea typeface="方正正准黑简体" panose="02000000000000000000" charset="-122"/>
                        </a:rPr>
                        <a:t> A. 30%（含）以上（50分）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B. 25%（含）-30%（40分）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C. 20%（含）-25%（30分）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D. 15%（含）-20%（20分）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E. 10%（含）-15%（10分）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F. 10%以下（0分）</a:t>
                      </a: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861695" y="5076190"/>
            <a:ext cx="9994265" cy="640080"/>
          </a:xfrm>
          <a:prstGeom prst="rect">
            <a:avLst/>
          </a:prstGeom>
          <a:noFill/>
          <a:ln w="9525">
            <a:noFill/>
          </a:ln>
        </p:spPr>
        <p:txBody>
          <a:bodyPr wrap="square">
            <a:spAutoFit/>
          </a:bodyPr>
          <a:lstStyle/>
          <a:p>
            <a:pPr marL="0" indent="0" algn="l">
              <a:lnSpc>
                <a:spcPct val="150000"/>
              </a:lnSpc>
            </a:pPr>
            <a:r>
              <a:rPr lang="zh-CN" altLang="en-US" sz="2400" b="0" u="none">
                <a:solidFill>
                  <a:srgbClr val="2D3A4B"/>
                </a:solidFill>
                <a:latin typeface="方正正准黑简体" panose="02000000000000000000" charset="-122"/>
                <a:ea typeface="方正正准黑简体" panose="02000000000000000000" charset="-122"/>
              </a:rPr>
              <a:t>备注：</a:t>
            </a:r>
            <a:r>
              <a:rPr lang="zh-CN" altLang="en-US" sz="2000" b="0" u="none">
                <a:solidFill>
                  <a:srgbClr val="2D3A4B"/>
                </a:solidFill>
                <a:latin typeface="方正正准黑简体" panose="02000000000000000000" charset="-122"/>
                <a:ea typeface="方正正准黑简体" panose="02000000000000000000" charset="-122"/>
              </a:rPr>
              <a:t>成本费用总额=营业成本+营业税销售金及附加+销售费用+管理费用+财务费用</a:t>
            </a:r>
          </a:p>
        </p:txBody>
      </p:sp>
      <p:pic>
        <p:nvPicPr>
          <p:cNvPr id="8" name="图片 7" descr="J1$H~LXY3[`}ORA`[L]AA%E"/>
          <p:cNvPicPr/>
          <p:nvPr/>
        </p:nvPicPr>
        <p:blipFill>
          <a:blip r:embed="rId2" cstate="print"/>
          <a:srcRect/>
          <a:stretch>
            <a:fillRect/>
          </a:stretch>
        </p:blipFill>
        <p:spPr bwMode="auto">
          <a:xfrm>
            <a:off x="11000095"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表格 -1"/>
          <p:cNvGraphicFramePr/>
          <p:nvPr/>
        </p:nvGraphicFramePr>
        <p:xfrm>
          <a:off x="642620" y="1130935"/>
          <a:ext cx="10812780" cy="3319145"/>
        </p:xfrm>
        <a:graphic>
          <a:graphicData uri="http://schemas.openxmlformats.org/drawingml/2006/table">
            <a:tbl>
              <a:tblPr firstRow="1" bandRow="1">
                <a:tableStyleId>{5C22544A-7EE6-4342-B048-85BDC9FD1C3A}</a:tableStyleId>
              </a:tblPr>
              <a:tblGrid>
                <a:gridCol w="5161280"/>
                <a:gridCol w="5651500"/>
              </a:tblGrid>
              <a:tr h="3319145">
                <a:tc>
                  <a:txBody>
                    <a:bodyPr/>
                    <a:lstStyle/>
                    <a:p>
                      <a:pPr marL="0" indent="0" algn="ctr" fontAlgn="auto">
                        <a:lnSpc>
                          <a:spcPct val="150000"/>
                        </a:lnSpc>
                        <a:buNone/>
                      </a:pPr>
                      <a:r>
                        <a:rPr lang="zh-CN" altLang="en-US" sz="2400" b="0">
                          <a:solidFill>
                            <a:srgbClr val="2D3A4B"/>
                          </a:solidFill>
                          <a:latin typeface="方正正准黑简体" panose="02000000000000000000" charset="-122"/>
                          <a:ea typeface="方正正准黑简体" panose="02000000000000000000" charset="-122"/>
                          <a:sym typeface="+mn-ea"/>
                        </a:rPr>
                        <a:t>科技成果指标（满分30分）</a:t>
                      </a:r>
                    </a:p>
                    <a:p>
                      <a:pPr marL="0" indent="0" algn="ctr" fontAlgn="auto">
                        <a:lnSpc>
                          <a:spcPct val="150000"/>
                        </a:lnSpc>
                        <a:buNone/>
                      </a:pPr>
                      <a:r>
                        <a:rPr lang="zh-CN" altLang="en-US" sz="2400" b="0">
                          <a:solidFill>
                            <a:srgbClr val="2D3A4B"/>
                          </a:solidFill>
                          <a:latin typeface="方正正准黑简体" panose="02000000000000000000" charset="-122"/>
                          <a:ea typeface="方正正准黑简体" panose="02000000000000000000" charset="-122"/>
                          <a:sym typeface="+mn-ea"/>
                        </a:rPr>
                        <a:t>按企业拥有的在有效期内的与主要产品（或服务）相关的知识产权类别和数量（知识产权应没有争议或纠纷）分档评价</a:t>
                      </a: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indent="0" algn="l" fontAlgn="auto">
                        <a:lnSpc>
                          <a:spcPct val="150000"/>
                        </a:lnSpc>
                        <a:buNone/>
                      </a:pPr>
                      <a:r>
                        <a:rPr lang="en-US" altLang="zh-CN" sz="2400" b="0" u="none">
                          <a:solidFill>
                            <a:srgbClr val="2D3A4B"/>
                          </a:solidFill>
                          <a:latin typeface="方正正准黑简体" panose="02000000000000000000" charset="-122"/>
                          <a:ea typeface="方正正准黑简体" panose="02000000000000000000" charset="-122"/>
                        </a:rPr>
                        <a:t>    </a:t>
                      </a:r>
                      <a:r>
                        <a:rPr lang="zh-CN" altLang="en-US" sz="2400" b="0" u="none">
                          <a:solidFill>
                            <a:srgbClr val="2D3A4B"/>
                          </a:solidFill>
                          <a:latin typeface="方正正准黑简体" panose="02000000000000000000" charset="-122"/>
                          <a:ea typeface="方正正准黑简体" panose="02000000000000000000" charset="-122"/>
                        </a:rPr>
                        <a:t>A. 1项及以上Ⅰ类知识产权（30分）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B. 4项及以上Ⅱ类知识产权（24分）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C. 3项Ⅱ类知识产权（18分）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D. 2项Ⅱ类知识产权（12分）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E. 1项Ⅱ类知识产权（6分）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F. 没有知识产权（0分）</a:t>
                      </a: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636270" y="4450080"/>
            <a:ext cx="10811510" cy="1755140"/>
          </a:xfrm>
          <a:prstGeom prst="rect">
            <a:avLst/>
          </a:prstGeom>
          <a:noFill/>
          <a:ln w="9525">
            <a:noFill/>
          </a:ln>
        </p:spPr>
        <p:txBody>
          <a:bodyPr wrap="square">
            <a:spAutoFit/>
          </a:bodyPr>
          <a:lstStyle/>
          <a:p>
            <a:pPr marL="0" indent="0" algn="l">
              <a:lnSpc>
                <a:spcPct val="130000"/>
              </a:lnSpc>
              <a:spcBef>
                <a:spcPts val="0"/>
              </a:spcBef>
              <a:spcAft>
                <a:spcPts val="0"/>
              </a:spcAft>
            </a:pPr>
            <a:r>
              <a:rPr lang="zh-CN" altLang="en-US" sz="2400" b="0" u="none">
                <a:solidFill>
                  <a:srgbClr val="2D3A4B"/>
                </a:solidFill>
                <a:latin typeface="方正正准黑简体" panose="02000000000000000000" charset="-122"/>
                <a:ea typeface="方正正准黑简体" panose="02000000000000000000" charset="-122"/>
              </a:rPr>
              <a:t>备注：</a:t>
            </a:r>
            <a:r>
              <a:rPr lang="zh-CN" altLang="en-US" sz="2000" b="1" u="none">
                <a:solidFill>
                  <a:srgbClr val="2D3A4B"/>
                </a:solidFill>
                <a:latin typeface="方正正准黑简体" panose="02000000000000000000" charset="-122"/>
                <a:ea typeface="方正正准黑简体" panose="02000000000000000000" charset="-122"/>
              </a:rPr>
              <a:t>专利的有效性以企业进行评价前获得授权证书或授权通知书并能提供缴费收据为准。</a:t>
            </a:r>
            <a:r>
              <a:rPr lang="zh-CN" altLang="en-US" sz="2000" b="0" u="none">
                <a:solidFill>
                  <a:srgbClr val="2D3A4B"/>
                </a:solidFill>
                <a:latin typeface="方正正准黑简体" panose="02000000000000000000" charset="-122"/>
                <a:ea typeface="方正正准黑简体" panose="02000000000000000000" charset="-122"/>
              </a:rPr>
              <a:t>知识产权采用分类评价，其中：发明专利、植物新品种、国家级农作物品种、国家新药、国家一级中药保护品种、集成电路布图设计专有权按Ⅰ类评价；实用新型专利、外观设计专利、软件著作权按Ⅱ类评价。</a:t>
            </a:r>
          </a:p>
        </p:txBody>
      </p:sp>
      <p:pic>
        <p:nvPicPr>
          <p:cNvPr id="8" name="图片 7" descr="J1$H~LXY3[`}ORA`[L]AA%E"/>
          <p:cNvPicPr/>
          <p:nvPr/>
        </p:nvPicPr>
        <p:blipFill>
          <a:blip r:embed="rId2" cstate="print"/>
          <a:srcRect/>
          <a:stretch>
            <a:fillRect/>
          </a:stretch>
        </p:blipFill>
        <p:spPr bwMode="auto">
          <a:xfrm>
            <a:off x="11095629"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rgbClr val="2D3A4B"/>
              </a:solidFill>
              <a:latin typeface="方正正准黑简体" panose="02000000000000000000" charset="-122"/>
              <a:ea typeface="方正正准黑简体" panose="02000000000000000000" charset="-122"/>
            </a:endParaRPr>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 Placeholder 2"/>
          <p:cNvSpPr txBox="1"/>
          <p:nvPr/>
        </p:nvSpPr>
        <p:spPr>
          <a:xfrm>
            <a:off x="1143635" y="2273935"/>
            <a:ext cx="2799715" cy="671830"/>
          </a:xfrm>
          <a:prstGeom prst="rect">
            <a:avLst/>
          </a:prstGeom>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algn="ctr">
              <a:lnSpc>
                <a:spcPct val="140000"/>
              </a:lnSpc>
            </a:pPr>
            <a:r>
              <a:rPr lang="zh-CN" altLang="en-US" sz="2000">
                <a:solidFill>
                  <a:srgbClr val="2D3A4B"/>
                </a:solidFill>
                <a:latin typeface="方正正准黑简体" panose="02000000000000000000" charset="-122"/>
                <a:ea typeface="方正正准黑简体" panose="02000000000000000000" charset="-122"/>
                <a:cs typeface="+mn-cs"/>
              </a:rPr>
              <a:t>企业拥有有效期内高新技术企业（国高新）资格证书</a:t>
            </a:r>
          </a:p>
        </p:txBody>
      </p:sp>
      <p:sp>
        <p:nvSpPr>
          <p:cNvPr id="21" name="Text Placeholder 2"/>
          <p:cNvSpPr txBox="1"/>
          <p:nvPr/>
        </p:nvSpPr>
        <p:spPr>
          <a:xfrm>
            <a:off x="1143635" y="4775200"/>
            <a:ext cx="2799080" cy="855980"/>
          </a:xfrm>
          <a:prstGeom prst="rect">
            <a:avLst/>
          </a:prstGeom>
        </p:spPr>
        <p:txBody>
          <a:bodyPr vert="horz"/>
          <a:lstStyle>
            <a:defPPr>
              <a:defRPr lang="zh-CN"/>
            </a:defPPr>
            <a:lvl1pPr indent="0" defTabSz="457200">
              <a:lnSpc>
                <a:spcPct val="140000"/>
              </a:lnSpc>
              <a:spcBef>
                <a:spcPct val="20000"/>
              </a:spcBef>
              <a:buFont typeface="Arial" panose="020B0604020202020204"/>
              <a:buNone/>
              <a:defRPr sz="2400" baseline="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charset="-122"/>
                <a:ea typeface="微软雅黑" panose="020B0503020204020204" charset="-122"/>
                <a:cs typeface="Roboto condensed"/>
              </a:defRPr>
            </a:lvl1pPr>
            <a:lvl2pPr marL="742950" indent="-285750" defTabSz="457200">
              <a:spcBef>
                <a:spcPct val="20000"/>
              </a:spcBef>
              <a:buFont typeface="Arial" panose="020B0604020202020204"/>
              <a:buChar char="–"/>
              <a:defRPr sz="2800"/>
            </a:lvl2pPr>
            <a:lvl3pPr marL="1143000" indent="-228600" defTabSz="457200">
              <a:spcBef>
                <a:spcPct val="20000"/>
              </a:spcBef>
              <a:buFont typeface="Arial" panose="020B0604020202020204"/>
              <a:buChar char="•"/>
              <a:defRPr sz="2400"/>
            </a:lvl3pPr>
            <a:lvl4pPr marL="1600200" indent="-228600" defTabSz="457200">
              <a:spcBef>
                <a:spcPct val="20000"/>
              </a:spcBef>
              <a:buFont typeface="Arial" panose="020B0604020202020204"/>
              <a:buChar char="–"/>
              <a:defRPr sz="2000"/>
            </a:lvl4pPr>
            <a:lvl5pPr marL="2057400" indent="-228600" defTabSz="457200">
              <a:spcBef>
                <a:spcPct val="20000"/>
              </a:spcBef>
              <a:buFont typeface="Arial" panose="020B0604020202020204"/>
              <a:buChar char="»"/>
              <a:defRPr sz="2000"/>
            </a:lvl5pPr>
            <a:lvl6pPr marL="2514600" indent="-228600" defTabSz="457200">
              <a:spcBef>
                <a:spcPct val="20000"/>
              </a:spcBef>
              <a:buFont typeface="Arial" panose="020B0604020202020204"/>
              <a:buChar char="•"/>
              <a:defRPr sz="2000"/>
            </a:lvl6pPr>
            <a:lvl7pPr marL="2971800" indent="-228600" defTabSz="457200">
              <a:spcBef>
                <a:spcPct val="20000"/>
              </a:spcBef>
              <a:buFont typeface="Arial" panose="020B0604020202020204"/>
              <a:buChar char="•"/>
              <a:defRPr sz="2000"/>
            </a:lvl7pPr>
            <a:lvl8pPr marL="3429000" indent="-228600" defTabSz="457200">
              <a:spcBef>
                <a:spcPct val="20000"/>
              </a:spcBef>
              <a:buFont typeface="Arial" panose="020B0604020202020204"/>
              <a:buChar char="•"/>
              <a:defRPr sz="2000"/>
            </a:lvl8pPr>
            <a:lvl9pPr marL="3886200" indent="-228600" defTabSz="457200">
              <a:spcBef>
                <a:spcPct val="20000"/>
              </a:spcBef>
              <a:buFont typeface="Arial" panose="020B0604020202020204"/>
              <a:buChar char="•"/>
              <a:defRPr sz="2000"/>
            </a:lvl9pPr>
          </a:lstStyle>
          <a:p>
            <a:pPr algn="ctr"/>
            <a:r>
              <a:rPr lang="zh-CN" altLang="en-US" sz="2000">
                <a:solidFill>
                  <a:srgbClr val="2D3A4B"/>
                </a:solidFill>
                <a:latin typeface="方正正准黑简体" panose="02000000000000000000" charset="-122"/>
                <a:ea typeface="方正正准黑简体" panose="02000000000000000000" charset="-122"/>
                <a:cs typeface="+mn-cs"/>
              </a:rPr>
              <a:t>企业拥有经认定的</a:t>
            </a:r>
          </a:p>
          <a:p>
            <a:pPr algn="ctr"/>
            <a:r>
              <a:rPr lang="zh-CN" altLang="en-US" sz="2000">
                <a:solidFill>
                  <a:srgbClr val="2D3A4B"/>
                </a:solidFill>
                <a:latin typeface="方正正准黑简体" panose="02000000000000000000" charset="-122"/>
                <a:ea typeface="方正正准黑简体" panose="02000000000000000000" charset="-122"/>
                <a:cs typeface="+mn-cs"/>
              </a:rPr>
              <a:t>省部级以上研发机构</a:t>
            </a:r>
          </a:p>
        </p:txBody>
      </p:sp>
      <p:sp>
        <p:nvSpPr>
          <p:cNvPr id="24" name="Text Placeholder 2"/>
          <p:cNvSpPr txBox="1"/>
          <p:nvPr/>
        </p:nvSpPr>
        <p:spPr>
          <a:xfrm>
            <a:off x="8021955" y="2296160"/>
            <a:ext cx="3127375" cy="1111885"/>
          </a:xfrm>
          <a:prstGeom prst="rect">
            <a:avLst/>
          </a:prstGeom>
        </p:spPr>
        <p:txBody>
          <a:bodyPr vert="horz"/>
          <a:lstStyle>
            <a:defPPr>
              <a:defRPr lang="zh-CN"/>
            </a:defPPr>
            <a:lvl1pPr indent="0" defTabSz="457200">
              <a:lnSpc>
                <a:spcPct val="140000"/>
              </a:lnSpc>
              <a:spcBef>
                <a:spcPct val="20000"/>
              </a:spcBef>
              <a:buFont typeface="Arial" panose="020B0604020202020204"/>
              <a:buNone/>
              <a:defRPr sz="2400" baseline="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charset="-122"/>
                <a:ea typeface="微软雅黑" panose="020B0503020204020204" charset="-122"/>
                <a:cs typeface="Roboto condensed"/>
              </a:defRPr>
            </a:lvl1pPr>
            <a:lvl2pPr marL="742950" indent="-285750" defTabSz="457200">
              <a:spcBef>
                <a:spcPct val="20000"/>
              </a:spcBef>
              <a:buFont typeface="Arial" panose="020B0604020202020204"/>
              <a:buChar char="–"/>
              <a:defRPr sz="2800"/>
            </a:lvl2pPr>
            <a:lvl3pPr marL="1143000" indent="-228600" defTabSz="457200">
              <a:spcBef>
                <a:spcPct val="20000"/>
              </a:spcBef>
              <a:buFont typeface="Arial" panose="020B0604020202020204"/>
              <a:buChar char="•"/>
              <a:defRPr sz="2400"/>
            </a:lvl3pPr>
            <a:lvl4pPr marL="1600200" indent="-228600" defTabSz="457200">
              <a:spcBef>
                <a:spcPct val="20000"/>
              </a:spcBef>
              <a:buFont typeface="Arial" panose="020B0604020202020204"/>
              <a:buChar char="–"/>
              <a:defRPr sz="2000"/>
            </a:lvl4pPr>
            <a:lvl5pPr marL="2057400" indent="-228600" defTabSz="457200">
              <a:spcBef>
                <a:spcPct val="20000"/>
              </a:spcBef>
              <a:buFont typeface="Arial" panose="020B0604020202020204"/>
              <a:buChar char="»"/>
              <a:defRPr sz="2000"/>
            </a:lvl5pPr>
            <a:lvl6pPr marL="2514600" indent="-228600" defTabSz="457200">
              <a:spcBef>
                <a:spcPct val="20000"/>
              </a:spcBef>
              <a:buFont typeface="Arial" panose="020B0604020202020204"/>
              <a:buChar char="•"/>
              <a:defRPr sz="2000"/>
            </a:lvl6pPr>
            <a:lvl7pPr marL="2971800" indent="-228600" defTabSz="457200">
              <a:spcBef>
                <a:spcPct val="20000"/>
              </a:spcBef>
              <a:buFont typeface="Arial" panose="020B0604020202020204"/>
              <a:buChar char="•"/>
              <a:defRPr sz="2000"/>
            </a:lvl7pPr>
            <a:lvl8pPr marL="3429000" indent="-228600" defTabSz="457200">
              <a:spcBef>
                <a:spcPct val="20000"/>
              </a:spcBef>
              <a:buFont typeface="Arial" panose="020B0604020202020204"/>
              <a:buChar char="•"/>
              <a:defRPr sz="2000"/>
            </a:lvl8pPr>
            <a:lvl9pPr marL="3886200" indent="-228600" defTabSz="457200">
              <a:spcBef>
                <a:spcPct val="20000"/>
              </a:spcBef>
              <a:buFont typeface="Arial" panose="020B0604020202020204"/>
              <a:buChar char="•"/>
              <a:defRPr sz="2000"/>
            </a:lvl9pPr>
          </a:lstStyle>
          <a:p>
            <a:pPr algn="ctr"/>
            <a:r>
              <a:rPr lang="zh-CN" altLang="en-US" sz="2000">
                <a:solidFill>
                  <a:srgbClr val="2D3A4B"/>
                </a:solidFill>
                <a:latin typeface="方正正准黑简体" panose="02000000000000000000" charset="-122"/>
                <a:ea typeface="方正正准黑简体" panose="02000000000000000000" charset="-122"/>
                <a:cs typeface="+mn-cs"/>
              </a:rPr>
              <a:t>企业近五年内获得过国家级科技奖励，并在获奖单位中排在前三名</a:t>
            </a:r>
          </a:p>
        </p:txBody>
      </p:sp>
      <p:cxnSp>
        <p:nvCxnSpPr>
          <p:cNvPr id="26" name="直接连接符 25"/>
          <p:cNvCxnSpPr/>
          <p:nvPr/>
        </p:nvCxnSpPr>
        <p:spPr>
          <a:xfrm flipV="1">
            <a:off x="4224849" y="2945708"/>
            <a:ext cx="0" cy="411287"/>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flipH="1">
            <a:off x="3943197" y="2945708"/>
            <a:ext cx="281653" cy="0"/>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flipV="1">
            <a:off x="5406344" y="2945708"/>
            <a:ext cx="0" cy="411287"/>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5406345" y="2945708"/>
            <a:ext cx="2542628" cy="0"/>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6587841" y="4775200"/>
            <a:ext cx="4923" cy="474179"/>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H="1">
            <a:off x="3943195" y="5249380"/>
            <a:ext cx="2649569" cy="0"/>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7826997" y="4775201"/>
            <a:ext cx="0" cy="698603"/>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7826997" y="5473792"/>
            <a:ext cx="298661" cy="10"/>
          </a:xfrm>
          <a:prstGeom prst="line">
            <a:avLst/>
          </a:prstGeom>
          <a:ln>
            <a:solidFill>
              <a:srgbClr val="414455">
                <a:alpha val="50000"/>
              </a:srgbClr>
            </a:solidFill>
          </a:ln>
        </p:spPr>
        <p:style>
          <a:lnRef idx="1">
            <a:schemeClr val="accent1"/>
          </a:lnRef>
          <a:fillRef idx="0">
            <a:schemeClr val="accent1"/>
          </a:fillRef>
          <a:effectRef idx="0">
            <a:schemeClr val="accent1"/>
          </a:effectRef>
          <a:fontRef idx="minor">
            <a:schemeClr val="tx1"/>
          </a:fontRef>
        </p:style>
      </p:cxnSp>
      <p:grpSp>
        <p:nvGrpSpPr>
          <p:cNvPr id="34" name="组合 33"/>
          <p:cNvGrpSpPr/>
          <p:nvPr/>
        </p:nvGrpSpPr>
        <p:grpSpPr>
          <a:xfrm>
            <a:off x="3515951" y="3356994"/>
            <a:ext cx="1417795" cy="1418205"/>
            <a:chOff x="2714799" y="2648622"/>
            <a:chExt cx="1891378" cy="1891378"/>
          </a:xfrm>
          <a:solidFill>
            <a:srgbClr val="005DA2"/>
          </a:solidFill>
        </p:grpSpPr>
        <p:sp>
          <p:nvSpPr>
            <p:cNvPr id="35" name="Oval 8"/>
            <p:cNvSpPr/>
            <p:nvPr/>
          </p:nvSpPr>
          <p:spPr>
            <a:xfrm>
              <a:off x="2714799" y="2648622"/>
              <a:ext cx="1891378" cy="1891378"/>
            </a:xfrm>
            <a:prstGeom prst="ellipse">
              <a:avLst/>
            </a:prstGeom>
            <a:solidFill>
              <a:srgbClr val="C00000"/>
            </a:solidFill>
            <a:ln w="666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sz="1200" dirty="0">
                <a:solidFill>
                  <a:schemeClr val="lt1"/>
                </a:solidFill>
                <a:latin typeface="微软雅黑" panose="020B0503020204020204" charset="-122"/>
                <a:ea typeface="微软雅黑" panose="020B0503020204020204" charset="-122"/>
              </a:endParaRPr>
            </a:p>
          </p:txBody>
        </p:sp>
        <p:sp>
          <p:nvSpPr>
            <p:cNvPr id="36" name="Text Placeholder 2"/>
            <p:cNvSpPr txBox="1"/>
            <p:nvPr/>
          </p:nvSpPr>
          <p:spPr>
            <a:xfrm>
              <a:off x="3151928" y="3135908"/>
              <a:ext cx="1224135" cy="567411"/>
            </a:xfrm>
            <a:prstGeom prst="rect">
              <a:avLst/>
            </a:prstGeom>
            <a:no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r>
                <a:rPr lang="zh-CN" altLang="en-US" sz="2000" b="1">
                  <a:solidFill>
                    <a:schemeClr val="bg1"/>
                  </a:solidFill>
                  <a:latin typeface="方正正准黑简体" panose="02000000000000000000" charset="-122"/>
                  <a:ea typeface="方正正准黑简体" panose="02000000000000000000" charset="-122"/>
                  <a:cs typeface="+mn-cs"/>
                </a:rPr>
                <a:t>高新</a:t>
              </a:r>
            </a:p>
            <a:p>
              <a:r>
                <a:rPr lang="zh-CN" altLang="en-US" sz="2000" b="1">
                  <a:solidFill>
                    <a:schemeClr val="bg1"/>
                  </a:solidFill>
                  <a:latin typeface="方正正准黑简体" panose="02000000000000000000" charset="-122"/>
                  <a:ea typeface="方正正准黑简体" panose="02000000000000000000" charset="-122"/>
                  <a:cs typeface="+mn-cs"/>
                </a:rPr>
                <a:t>企业</a:t>
              </a:r>
            </a:p>
          </p:txBody>
        </p:sp>
      </p:grpSp>
      <p:grpSp>
        <p:nvGrpSpPr>
          <p:cNvPr id="37" name="组合 36"/>
          <p:cNvGrpSpPr/>
          <p:nvPr/>
        </p:nvGrpSpPr>
        <p:grpSpPr>
          <a:xfrm>
            <a:off x="4697447" y="3356994"/>
            <a:ext cx="1417795" cy="1418205"/>
            <a:chOff x="4290947" y="2648622"/>
            <a:chExt cx="1891378" cy="1891378"/>
          </a:xfrm>
          <a:solidFill>
            <a:srgbClr val="FFC400"/>
          </a:solidFill>
        </p:grpSpPr>
        <p:sp>
          <p:nvSpPr>
            <p:cNvPr id="38" name="Oval 9"/>
            <p:cNvSpPr/>
            <p:nvPr/>
          </p:nvSpPr>
          <p:spPr>
            <a:xfrm>
              <a:off x="4290947" y="2648622"/>
              <a:ext cx="1891378" cy="1891378"/>
            </a:xfrm>
            <a:prstGeom prst="ellipse">
              <a:avLst/>
            </a:prstGeom>
            <a:solidFill>
              <a:srgbClr val="5A5657"/>
            </a:solidFill>
            <a:ln w="666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sz="1200" dirty="0">
                <a:solidFill>
                  <a:schemeClr val="lt1"/>
                </a:solidFill>
                <a:latin typeface="微软雅黑" panose="020B0503020204020204" charset="-122"/>
                <a:ea typeface="微软雅黑" panose="020B0503020204020204" charset="-122"/>
              </a:endParaRPr>
            </a:p>
          </p:txBody>
        </p:sp>
        <p:sp>
          <p:nvSpPr>
            <p:cNvPr id="39" name="Text Placeholder 2"/>
            <p:cNvSpPr txBox="1"/>
            <p:nvPr/>
          </p:nvSpPr>
          <p:spPr>
            <a:xfrm>
              <a:off x="4517124" y="3201624"/>
              <a:ext cx="1575620" cy="567398"/>
            </a:xfrm>
            <a:prstGeom prst="rect">
              <a:avLst/>
            </a:prstGeom>
            <a:no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r>
                <a:rPr lang="zh-CN" altLang="en-US" sz="2000" b="1">
                  <a:solidFill>
                    <a:schemeClr val="bg1"/>
                  </a:solidFill>
                  <a:latin typeface="方正正准黑简体" panose="02000000000000000000" charset="-122"/>
                  <a:ea typeface="方正正准黑简体" panose="02000000000000000000" charset="-122"/>
                  <a:cs typeface="+mn-cs"/>
                </a:rPr>
                <a:t>国家科技奖励</a:t>
              </a:r>
            </a:p>
          </p:txBody>
        </p:sp>
      </p:grpSp>
      <p:grpSp>
        <p:nvGrpSpPr>
          <p:cNvPr id="40" name="组合 39"/>
          <p:cNvGrpSpPr/>
          <p:nvPr/>
        </p:nvGrpSpPr>
        <p:grpSpPr>
          <a:xfrm>
            <a:off x="5878943" y="3356994"/>
            <a:ext cx="1417795" cy="1418205"/>
            <a:chOff x="5867096" y="2648622"/>
            <a:chExt cx="1891378" cy="1891378"/>
          </a:xfrm>
          <a:solidFill>
            <a:srgbClr val="005DA2"/>
          </a:solidFill>
        </p:grpSpPr>
        <p:sp>
          <p:nvSpPr>
            <p:cNvPr id="41" name="Oval 10"/>
            <p:cNvSpPr/>
            <p:nvPr/>
          </p:nvSpPr>
          <p:spPr>
            <a:xfrm>
              <a:off x="5867096" y="2648622"/>
              <a:ext cx="1891378" cy="1891378"/>
            </a:xfrm>
            <a:prstGeom prst="ellipse">
              <a:avLst/>
            </a:prstGeom>
            <a:solidFill>
              <a:srgbClr val="C00000"/>
            </a:solidFill>
            <a:ln w="666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sz="1200" dirty="0">
                <a:solidFill>
                  <a:schemeClr val="lt1"/>
                </a:solidFill>
                <a:latin typeface="微软雅黑" panose="020B0503020204020204" charset="-122"/>
                <a:ea typeface="微软雅黑" panose="020B0503020204020204" charset="-122"/>
              </a:endParaRPr>
            </a:p>
          </p:txBody>
        </p:sp>
        <p:sp>
          <p:nvSpPr>
            <p:cNvPr id="42" name="Text Placeholder 2"/>
            <p:cNvSpPr txBox="1"/>
            <p:nvPr/>
          </p:nvSpPr>
          <p:spPr>
            <a:xfrm>
              <a:off x="6349083" y="3154542"/>
              <a:ext cx="1224135" cy="567411"/>
            </a:xfrm>
            <a:prstGeom prst="rect">
              <a:avLst/>
            </a:prstGeom>
            <a:no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r>
                <a:rPr lang="zh-CN" altLang="en-US" sz="2000" b="1">
                  <a:solidFill>
                    <a:schemeClr val="bg1"/>
                  </a:solidFill>
                  <a:latin typeface="方正正准黑简体" panose="02000000000000000000" charset="-122"/>
                  <a:ea typeface="方正正准黑简体" panose="02000000000000000000" charset="-122"/>
                  <a:cs typeface="+mn-cs"/>
                </a:rPr>
                <a:t>研发</a:t>
              </a:r>
            </a:p>
            <a:p>
              <a:r>
                <a:rPr lang="zh-CN" altLang="en-US" sz="2000" b="1">
                  <a:solidFill>
                    <a:schemeClr val="bg1"/>
                  </a:solidFill>
                  <a:latin typeface="方正正准黑简体" panose="02000000000000000000" charset="-122"/>
                  <a:ea typeface="方正正准黑简体" panose="02000000000000000000" charset="-122"/>
                  <a:cs typeface="+mn-cs"/>
                </a:rPr>
                <a:t>机构</a:t>
              </a:r>
            </a:p>
          </p:txBody>
        </p:sp>
      </p:grpSp>
      <p:grpSp>
        <p:nvGrpSpPr>
          <p:cNvPr id="43" name="组合 42"/>
          <p:cNvGrpSpPr/>
          <p:nvPr/>
        </p:nvGrpSpPr>
        <p:grpSpPr>
          <a:xfrm>
            <a:off x="7118100" y="3356994"/>
            <a:ext cx="1417795" cy="1418205"/>
            <a:chOff x="7520165" y="2648622"/>
            <a:chExt cx="1891378" cy="1891378"/>
          </a:xfrm>
          <a:solidFill>
            <a:srgbClr val="FFC400"/>
          </a:solidFill>
        </p:grpSpPr>
        <p:sp>
          <p:nvSpPr>
            <p:cNvPr id="44" name="Oval 11"/>
            <p:cNvSpPr/>
            <p:nvPr/>
          </p:nvSpPr>
          <p:spPr>
            <a:xfrm>
              <a:off x="7520165" y="2648622"/>
              <a:ext cx="1891378" cy="1891378"/>
            </a:xfrm>
            <a:prstGeom prst="ellipse">
              <a:avLst/>
            </a:prstGeom>
            <a:solidFill>
              <a:srgbClr val="5A5657"/>
            </a:solidFill>
            <a:ln w="666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en-US" sz="1200" dirty="0">
                <a:solidFill>
                  <a:schemeClr val="lt1"/>
                </a:solidFill>
                <a:latin typeface="微软雅黑" panose="020B0503020204020204" charset="-122"/>
                <a:ea typeface="微软雅黑" panose="020B0503020204020204" charset="-122"/>
              </a:endParaRPr>
            </a:p>
          </p:txBody>
        </p:sp>
        <p:sp>
          <p:nvSpPr>
            <p:cNvPr id="45" name="Text Placeholder 2"/>
            <p:cNvSpPr txBox="1"/>
            <p:nvPr/>
          </p:nvSpPr>
          <p:spPr>
            <a:xfrm>
              <a:off x="7998486" y="3118970"/>
              <a:ext cx="1224135" cy="567411"/>
            </a:xfrm>
            <a:prstGeom prst="rect">
              <a:avLst/>
            </a:prstGeom>
            <a:noFill/>
            <a:ln w="66675">
              <a:noFill/>
            </a:ln>
          </p:spPr>
          <p:txBody>
            <a:bodyPr vert="horz"/>
            <a:lstStyle>
              <a:lvl1pPr marL="0" indent="0" algn="l" defTabSz="457200" rtl="0" eaLnBrk="1" latinLnBrk="0" hangingPunct="1">
                <a:spcBef>
                  <a:spcPct val="20000"/>
                </a:spcBef>
                <a:buFont typeface="Arial" panose="020B0604020202020204"/>
                <a:buNone/>
                <a:defRPr sz="1200" kern="1200" baseline="0">
                  <a:solidFill>
                    <a:schemeClr val="tx1">
                      <a:lumMod val="65000"/>
                      <a:lumOff val="35000"/>
                    </a:schemeClr>
                  </a:solidFill>
                  <a:latin typeface="Roboto condensed"/>
                  <a:ea typeface="+mn-ea"/>
                  <a:cs typeface="Roboto condensed"/>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a:lstStyle>
            <a:p>
              <a:pPr>
                <a:lnSpc>
                  <a:spcPct val="100000"/>
                </a:lnSpc>
              </a:pPr>
              <a:r>
                <a:rPr lang="zh-CN" sz="2000" b="1" dirty="0">
                  <a:solidFill>
                    <a:schemeClr val="bg1"/>
                  </a:solidFill>
                  <a:latin typeface="方正正准黑简体" panose="02000000000000000000" charset="-122"/>
                  <a:ea typeface="方正正准黑简体" panose="02000000000000000000" charset="-122"/>
                </a:rPr>
                <a:t>制定</a:t>
              </a:r>
            </a:p>
            <a:p>
              <a:pPr>
                <a:lnSpc>
                  <a:spcPct val="100000"/>
                </a:lnSpc>
              </a:pPr>
              <a:r>
                <a:rPr lang="zh-CN" sz="2000" b="1" dirty="0">
                  <a:solidFill>
                    <a:schemeClr val="bg1"/>
                  </a:solidFill>
                  <a:latin typeface="方正正准黑简体" panose="02000000000000000000" charset="-122"/>
                  <a:ea typeface="方正正准黑简体" panose="02000000000000000000" charset="-122"/>
                </a:rPr>
                <a:t>标准</a:t>
              </a:r>
            </a:p>
          </p:txBody>
        </p:sp>
      </p:grpSp>
      <p:sp>
        <p:nvSpPr>
          <p:cNvPr id="51" name="Text Placeholder 2"/>
          <p:cNvSpPr txBox="1"/>
          <p:nvPr/>
        </p:nvSpPr>
        <p:spPr>
          <a:xfrm>
            <a:off x="8213725" y="4739640"/>
            <a:ext cx="2948305" cy="1430020"/>
          </a:xfrm>
          <a:prstGeom prst="rect">
            <a:avLst/>
          </a:prstGeom>
        </p:spPr>
        <p:txBody>
          <a:bodyPr vert="horz"/>
          <a:lstStyle>
            <a:defPPr>
              <a:defRPr lang="zh-CN"/>
            </a:defPPr>
            <a:lvl1pPr indent="0" defTabSz="457200">
              <a:lnSpc>
                <a:spcPct val="140000"/>
              </a:lnSpc>
              <a:spcBef>
                <a:spcPct val="20000"/>
              </a:spcBef>
              <a:buFont typeface="Arial" panose="020B0604020202020204"/>
              <a:buNone/>
              <a:defRPr sz="2400" baseline="0">
                <a:gradFill>
                  <a:gsLst>
                    <a:gs pos="0">
                      <a:schemeClr val="bg1">
                        <a:shade val="30000"/>
                        <a:satMod val="115000"/>
                      </a:schemeClr>
                    </a:gs>
                    <a:gs pos="50000">
                      <a:schemeClr val="bg1">
                        <a:shade val="67500"/>
                        <a:satMod val="115000"/>
                      </a:schemeClr>
                    </a:gs>
                    <a:gs pos="100000">
                      <a:schemeClr val="bg1">
                        <a:shade val="100000"/>
                        <a:satMod val="115000"/>
                      </a:schemeClr>
                    </a:gs>
                  </a:gsLst>
                  <a:lin ang="16200000" scaled="1"/>
                </a:gradFill>
                <a:latin typeface="微软雅黑" panose="020B0503020204020204" charset="-122"/>
                <a:ea typeface="微软雅黑" panose="020B0503020204020204" charset="-122"/>
                <a:cs typeface="Roboto condensed"/>
              </a:defRPr>
            </a:lvl1pPr>
            <a:lvl2pPr marL="742950" indent="-285750" defTabSz="457200">
              <a:spcBef>
                <a:spcPct val="20000"/>
              </a:spcBef>
              <a:buFont typeface="Arial" panose="020B0604020202020204"/>
              <a:buChar char="–"/>
              <a:defRPr sz="2800"/>
            </a:lvl2pPr>
            <a:lvl3pPr marL="1143000" indent="-228600" defTabSz="457200">
              <a:spcBef>
                <a:spcPct val="20000"/>
              </a:spcBef>
              <a:buFont typeface="Arial" panose="020B0604020202020204"/>
              <a:buChar char="•"/>
              <a:defRPr sz="2400"/>
            </a:lvl3pPr>
            <a:lvl4pPr marL="1600200" indent="-228600" defTabSz="457200">
              <a:spcBef>
                <a:spcPct val="20000"/>
              </a:spcBef>
              <a:buFont typeface="Arial" panose="020B0604020202020204"/>
              <a:buChar char="–"/>
              <a:defRPr sz="2000"/>
            </a:lvl4pPr>
            <a:lvl5pPr marL="2057400" indent="-228600" defTabSz="457200">
              <a:spcBef>
                <a:spcPct val="20000"/>
              </a:spcBef>
              <a:buFont typeface="Arial" panose="020B0604020202020204"/>
              <a:buChar char="»"/>
              <a:defRPr sz="2000"/>
            </a:lvl5pPr>
            <a:lvl6pPr marL="2514600" indent="-228600" defTabSz="457200">
              <a:spcBef>
                <a:spcPct val="20000"/>
              </a:spcBef>
              <a:buFont typeface="Arial" panose="020B0604020202020204"/>
              <a:buChar char="•"/>
              <a:defRPr sz="2000"/>
            </a:lvl6pPr>
            <a:lvl7pPr marL="2971800" indent="-228600" defTabSz="457200">
              <a:spcBef>
                <a:spcPct val="20000"/>
              </a:spcBef>
              <a:buFont typeface="Arial" panose="020B0604020202020204"/>
              <a:buChar char="•"/>
              <a:defRPr sz="2000"/>
            </a:lvl7pPr>
            <a:lvl8pPr marL="3429000" indent="-228600" defTabSz="457200">
              <a:spcBef>
                <a:spcPct val="20000"/>
              </a:spcBef>
              <a:buFont typeface="Arial" panose="020B0604020202020204"/>
              <a:buChar char="•"/>
              <a:defRPr sz="2000"/>
            </a:lvl8pPr>
            <a:lvl9pPr marL="3886200" indent="-228600" defTabSz="457200">
              <a:spcBef>
                <a:spcPct val="20000"/>
              </a:spcBef>
              <a:buFont typeface="Arial" panose="020B0604020202020204"/>
              <a:buChar char="•"/>
              <a:defRPr sz="2000"/>
            </a:lvl9pPr>
          </a:lstStyle>
          <a:p>
            <a:pPr algn="ctr"/>
            <a:r>
              <a:rPr lang="zh-CN" altLang="en-US" sz="2000">
                <a:solidFill>
                  <a:srgbClr val="2D3A4B"/>
                </a:solidFill>
                <a:latin typeface="方正正准黑简体" panose="02000000000000000000" charset="-122"/>
                <a:ea typeface="方正正准黑简体" panose="02000000000000000000" charset="-122"/>
                <a:cs typeface="+mn-cs"/>
              </a:rPr>
              <a:t>企业近五年内主导制定过国际标准、国家标准或行业标准</a:t>
            </a:r>
          </a:p>
        </p:txBody>
      </p:sp>
      <p:sp>
        <p:nvSpPr>
          <p:cNvPr id="100" name="文本框 99"/>
          <p:cNvSpPr txBox="1"/>
          <p:nvPr/>
        </p:nvSpPr>
        <p:spPr>
          <a:xfrm>
            <a:off x="1143635" y="1408430"/>
            <a:ext cx="9419590" cy="466090"/>
          </a:xfrm>
          <a:prstGeom prst="rect">
            <a:avLst/>
          </a:prstGeom>
          <a:noFill/>
          <a:ln w="9525">
            <a:noFill/>
          </a:ln>
        </p:spPr>
        <p:txBody>
          <a:bodyPr wrap="square">
            <a:spAutoFit/>
          </a:bodyPr>
          <a:lstStyle/>
          <a:p>
            <a:pPr marL="0" indent="0" algn="l"/>
            <a:r>
              <a:rPr lang="zh-CN" altLang="en-US" sz="2400" b="0" u="none">
                <a:solidFill>
                  <a:srgbClr val="2D3A4B"/>
                </a:solidFill>
                <a:latin typeface="方正正准黑简体" panose="02000000000000000000" charset="-122"/>
                <a:ea typeface="方正正准黑简体" panose="02000000000000000000" charset="-122"/>
              </a:rPr>
              <a:t>可直接认定条件：符合下列条件之一，可直接认定成科技型中小企业</a:t>
            </a:r>
          </a:p>
        </p:txBody>
      </p:sp>
      <p:pic>
        <p:nvPicPr>
          <p:cNvPr id="46" name="图片 45" descr="J1$H~LXY3[`}ORA`[L]AA%E"/>
          <p:cNvPicPr/>
          <p:nvPr/>
        </p:nvPicPr>
        <p:blipFill>
          <a:blip r:embed="rId2" cstate="print"/>
          <a:srcRect/>
          <a:stretch>
            <a:fillRect/>
          </a:stretch>
        </p:blipFill>
        <p:spPr bwMode="auto">
          <a:xfrm>
            <a:off x="11150221"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wipe(down)">
                                      <p:cBhvr>
                                        <p:cTn id="11" dur="500"/>
                                        <p:tgtEl>
                                          <p:spTgt spid="26"/>
                                        </p:tgtEl>
                                      </p:cBhvr>
                                    </p:animEffect>
                                  </p:childTnLst>
                                </p:cTn>
                              </p:par>
                            </p:childTnLst>
                          </p:cTn>
                        </p:par>
                        <p:par>
                          <p:cTn id="12" fill="hold">
                            <p:stCondLst>
                              <p:cond delay="1000"/>
                            </p:stCondLst>
                            <p:childTnLst>
                              <p:par>
                                <p:cTn id="13" presetID="22" presetClass="entr" presetSubtype="2" fill="hold" nodeType="after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right)">
                                      <p:cBhvr>
                                        <p:cTn id="15" dur="500"/>
                                        <p:tgtEl>
                                          <p:spTgt spid="27"/>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par>
                          <p:cTn id="20" fill="hold">
                            <p:stCondLst>
                              <p:cond delay="2000"/>
                            </p:stCondLst>
                            <p:childTnLst>
                              <p:par>
                                <p:cTn id="21" presetID="22" presetClass="entr" presetSubtype="4" fill="hold" nodeType="after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wipe(down)">
                                      <p:cBhvr>
                                        <p:cTn id="23" dur="500"/>
                                        <p:tgtEl>
                                          <p:spTgt spid="28"/>
                                        </p:tgtEl>
                                      </p:cBhvr>
                                    </p:animEffect>
                                  </p:childTnLst>
                                </p:cTn>
                              </p:par>
                            </p:childTnLst>
                          </p:cTn>
                        </p:par>
                        <p:par>
                          <p:cTn id="24" fill="hold">
                            <p:stCondLst>
                              <p:cond delay="2500"/>
                            </p:stCondLst>
                            <p:childTnLst>
                              <p:par>
                                <p:cTn id="25" presetID="22" presetClass="entr" presetSubtype="8" fill="hold" nodeType="after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wipe(left)">
                                      <p:cBhvr>
                                        <p:cTn id="27" dur="500"/>
                                        <p:tgtEl>
                                          <p:spTgt spid="29"/>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40"/>
                                        </p:tgtEl>
                                        <p:attrNameLst>
                                          <p:attrName>style.visibility</p:attrName>
                                        </p:attrNameLst>
                                      </p:cBhvr>
                                      <p:to>
                                        <p:strVal val="visible"/>
                                      </p:to>
                                    </p:set>
                                    <p:animEffect transition="in" filter="fade">
                                      <p:cBhvr>
                                        <p:cTn id="31" dur="500"/>
                                        <p:tgtEl>
                                          <p:spTgt spid="40"/>
                                        </p:tgtEl>
                                      </p:cBhvr>
                                    </p:animEffect>
                                  </p:childTnLst>
                                </p:cTn>
                              </p:par>
                            </p:childTnLst>
                          </p:cTn>
                        </p:par>
                        <p:par>
                          <p:cTn id="32" fill="hold">
                            <p:stCondLst>
                              <p:cond delay="3500"/>
                            </p:stCondLst>
                            <p:childTnLst>
                              <p:par>
                                <p:cTn id="33" presetID="22" presetClass="entr" presetSubtype="1" fill="hold" nodeType="after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wipe(up)">
                                      <p:cBhvr>
                                        <p:cTn id="35" dur="500"/>
                                        <p:tgtEl>
                                          <p:spTgt spid="30"/>
                                        </p:tgtEl>
                                      </p:cBhvr>
                                    </p:animEffect>
                                  </p:childTnLst>
                                </p:cTn>
                              </p:par>
                            </p:childTnLst>
                          </p:cTn>
                        </p:par>
                        <p:par>
                          <p:cTn id="36" fill="hold">
                            <p:stCondLst>
                              <p:cond delay="4000"/>
                            </p:stCondLst>
                            <p:childTnLst>
                              <p:par>
                                <p:cTn id="37" presetID="22" presetClass="entr" presetSubtype="2" fill="hold" nodeType="afterEffect">
                                  <p:stCondLst>
                                    <p:cond delay="0"/>
                                  </p:stCondLst>
                                  <p:childTnLst>
                                    <p:set>
                                      <p:cBhvr>
                                        <p:cTn id="38" dur="1" fill="hold">
                                          <p:stCondLst>
                                            <p:cond delay="0"/>
                                          </p:stCondLst>
                                        </p:cTn>
                                        <p:tgtEl>
                                          <p:spTgt spid="31"/>
                                        </p:tgtEl>
                                        <p:attrNameLst>
                                          <p:attrName>style.visibility</p:attrName>
                                        </p:attrNameLst>
                                      </p:cBhvr>
                                      <p:to>
                                        <p:strVal val="visible"/>
                                      </p:to>
                                    </p:set>
                                    <p:animEffect transition="in" filter="wipe(right)">
                                      <p:cBhvr>
                                        <p:cTn id="39" dur="500"/>
                                        <p:tgtEl>
                                          <p:spTgt spid="31"/>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500"/>
                                        <p:tgtEl>
                                          <p:spTgt spid="43"/>
                                        </p:tgtEl>
                                      </p:cBhvr>
                                    </p:animEffect>
                                  </p:childTnLst>
                                </p:cTn>
                              </p:par>
                            </p:childTnLst>
                          </p:cTn>
                        </p:par>
                        <p:par>
                          <p:cTn id="44" fill="hold">
                            <p:stCondLst>
                              <p:cond delay="5000"/>
                            </p:stCondLst>
                            <p:childTnLst>
                              <p:par>
                                <p:cTn id="45" presetID="22" presetClass="entr" presetSubtype="1" fill="hold" nodeType="after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wipe(up)">
                                      <p:cBhvr>
                                        <p:cTn id="47" dur="500"/>
                                        <p:tgtEl>
                                          <p:spTgt spid="32"/>
                                        </p:tgtEl>
                                      </p:cBhvr>
                                    </p:animEffect>
                                  </p:childTnLst>
                                </p:cTn>
                              </p:par>
                            </p:childTnLst>
                          </p:cTn>
                        </p:par>
                        <p:par>
                          <p:cTn id="48" fill="hold">
                            <p:stCondLst>
                              <p:cond delay="5500"/>
                            </p:stCondLst>
                            <p:childTnLst>
                              <p:par>
                                <p:cTn id="49" presetID="22" presetClass="entr" presetSubtype="8" fill="hold" nodeType="afterEffect">
                                  <p:stCondLst>
                                    <p:cond delay="0"/>
                                  </p:stCondLst>
                                  <p:childTnLst>
                                    <p:set>
                                      <p:cBhvr>
                                        <p:cTn id="50" dur="1" fill="hold">
                                          <p:stCondLst>
                                            <p:cond delay="0"/>
                                          </p:stCondLst>
                                        </p:cTn>
                                        <p:tgtEl>
                                          <p:spTgt spid="33"/>
                                        </p:tgtEl>
                                        <p:attrNameLst>
                                          <p:attrName>style.visibility</p:attrName>
                                        </p:attrNameLst>
                                      </p:cBhvr>
                                      <p:to>
                                        <p:strVal val="visible"/>
                                      </p:to>
                                    </p:set>
                                    <p:animEffect transition="in" filter="wipe(left)">
                                      <p:cBhvr>
                                        <p:cTn id="5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83183" y="755327"/>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43560" y="1092835"/>
            <a:ext cx="11105515" cy="4930140"/>
          </a:xfrm>
          <a:prstGeom prst="rect">
            <a:avLst/>
          </a:prstGeom>
          <a:noFill/>
        </p:spPr>
        <p:txBody>
          <a:bodyPr wrap="square" rtlCol="0" anchor="t">
            <a:spAutoFit/>
          </a:bodyPr>
          <a:lstStyle/>
          <a:p>
            <a:pPr lvl="0">
              <a:lnSpc>
                <a:spcPct val="125000"/>
              </a:lnSpc>
            </a:pPr>
            <a:r>
              <a:rPr lang="zh-CN" altLang="en-US" sz="2000">
                <a:solidFill>
                  <a:srgbClr val="2D3A4B"/>
                </a:solidFill>
                <a:latin typeface="方正正准黑简体" panose="02000000000000000000" charset="-122"/>
                <a:ea typeface="方正正准黑简体" panose="02000000000000000000" charset="-122"/>
                <a:sym typeface="+mn-ea"/>
              </a:rPr>
              <a:t>注：</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研发机构</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《评价办法》所指的企业拥有的省部级以上研发机构包括</a:t>
            </a:r>
            <a:r>
              <a:rPr lang="zh-CN" altLang="en-US">
                <a:solidFill>
                  <a:srgbClr val="C00000"/>
                </a:solidFill>
                <a:latin typeface="方正正准黑简体" panose="02000000000000000000" charset="-122"/>
                <a:ea typeface="方正正准黑简体" panose="02000000000000000000" charset="-122"/>
                <a:sym typeface="+mn-ea"/>
              </a:rPr>
              <a:t>国家（省、部）重点实验室、工程技术研究中心、工程实验室、工程研究中心、企业技术中心、国家（省、部）国际联合研究中心</a:t>
            </a:r>
            <a:r>
              <a:rPr lang="zh-CN" altLang="en-US">
                <a:solidFill>
                  <a:srgbClr val="2D3A4B"/>
                </a:solidFill>
                <a:latin typeface="方正正准黑简体" panose="02000000000000000000" charset="-122"/>
                <a:ea typeface="方正正准黑简体" panose="02000000000000000000" charset="-122"/>
                <a:sym typeface="+mn-ea"/>
              </a:rPr>
              <a:t>等，以出具的研发机构批准、认定文件为准。</a:t>
            </a:r>
          </a:p>
          <a:p>
            <a:pPr lvl="0">
              <a:lnSpc>
                <a:spcPct val="125000"/>
              </a:lnSpc>
            </a:pPr>
            <a:endParaRPr lang="zh-CN" altLang="en-US">
              <a:solidFill>
                <a:srgbClr val="2D3A4B"/>
              </a:solidFill>
              <a:latin typeface="方正正准黑简体" panose="02000000000000000000" charset="-122"/>
              <a:ea typeface="方正正准黑简体" panose="02000000000000000000" charset="-122"/>
              <a:sym typeface="+mn-ea"/>
            </a:endParaRP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科技奖励</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《评价办法》所指的企业近五年内获得过的国家级科技奖励包括</a:t>
            </a:r>
            <a:r>
              <a:rPr lang="zh-CN" altLang="en-US">
                <a:solidFill>
                  <a:srgbClr val="C00000"/>
                </a:solidFill>
                <a:latin typeface="方正正准黑简体" panose="02000000000000000000" charset="-122"/>
                <a:ea typeface="方正正准黑简体" panose="02000000000000000000" charset="-122"/>
                <a:sym typeface="+mn-ea"/>
              </a:rPr>
              <a:t>国家最高科学技术奖、国家自然科学奖、国家技术发明奖、国家科学技术进步奖和中华人民共和国国际科学技术合作奖，以奖励证书为准，近五年包括填报当年</a:t>
            </a:r>
            <a:r>
              <a:rPr lang="zh-CN" altLang="en-US">
                <a:solidFill>
                  <a:srgbClr val="2D3A4B"/>
                </a:solidFill>
                <a:latin typeface="方正正准黑简体" panose="02000000000000000000" charset="-122"/>
                <a:ea typeface="方正正准黑简体" panose="02000000000000000000" charset="-122"/>
                <a:sym typeface="+mn-ea"/>
              </a:rPr>
              <a:t>。企业或企业在职职工应在获奖单位中排在前三名。</a:t>
            </a:r>
          </a:p>
          <a:p>
            <a:pPr lvl="0">
              <a:lnSpc>
                <a:spcPct val="125000"/>
              </a:lnSpc>
            </a:pPr>
            <a:endParaRPr lang="zh-CN" altLang="en-US">
              <a:solidFill>
                <a:srgbClr val="2D3A4B"/>
              </a:solidFill>
              <a:latin typeface="方正正准黑简体" panose="02000000000000000000" charset="-122"/>
              <a:ea typeface="方正正准黑简体" panose="02000000000000000000" charset="-122"/>
              <a:sym typeface="+mn-ea"/>
            </a:endParaRP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制定标准</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企业</a:t>
            </a:r>
            <a:r>
              <a:rPr lang="zh-CN" altLang="en-US">
                <a:solidFill>
                  <a:srgbClr val="C00000"/>
                </a:solidFill>
                <a:latin typeface="方正正准黑简体" panose="02000000000000000000" charset="-122"/>
                <a:ea typeface="方正正准黑简体" panose="02000000000000000000" charset="-122"/>
                <a:sym typeface="+mn-ea"/>
              </a:rPr>
              <a:t>近五年内</a:t>
            </a:r>
            <a:r>
              <a:rPr lang="zh-CN" altLang="en-US">
                <a:solidFill>
                  <a:srgbClr val="2D3A4B"/>
                </a:solidFill>
                <a:latin typeface="方正正准黑简体" panose="02000000000000000000" charset="-122"/>
                <a:ea typeface="方正正准黑简体" panose="02000000000000000000" charset="-122"/>
                <a:sym typeface="+mn-ea"/>
              </a:rPr>
              <a:t>主导制定过</a:t>
            </a:r>
            <a:r>
              <a:rPr lang="zh-CN" altLang="en-US">
                <a:solidFill>
                  <a:srgbClr val="C00000"/>
                </a:solidFill>
                <a:latin typeface="方正正准黑简体" panose="02000000000000000000" charset="-122"/>
                <a:ea typeface="方正正准黑简体" panose="02000000000000000000" charset="-122"/>
                <a:sym typeface="+mn-ea"/>
              </a:rPr>
              <a:t>国际标准、国家标准或行业标准</a:t>
            </a:r>
            <a:r>
              <a:rPr lang="zh-CN" altLang="en-US">
                <a:solidFill>
                  <a:srgbClr val="2D3A4B"/>
                </a:solidFill>
                <a:latin typeface="方正正准黑简体" panose="02000000000000000000" charset="-122"/>
                <a:ea typeface="方正正准黑简体" panose="02000000000000000000" charset="-122"/>
                <a:sym typeface="+mn-ea"/>
              </a:rPr>
              <a:t>的，应出具相关标准文本或证明文件。企业应排名标准</a:t>
            </a:r>
            <a:r>
              <a:rPr lang="zh-CN" altLang="en-US">
                <a:solidFill>
                  <a:srgbClr val="C00000"/>
                </a:solidFill>
                <a:latin typeface="方正正准黑简体" panose="02000000000000000000" charset="-122"/>
                <a:ea typeface="方正正准黑简体" panose="02000000000000000000" charset="-122"/>
                <a:sym typeface="+mn-ea"/>
              </a:rPr>
              <a:t>起草单位前五名</a:t>
            </a:r>
            <a:r>
              <a:rPr lang="zh-CN" altLang="en-US">
                <a:solidFill>
                  <a:srgbClr val="2D3A4B"/>
                </a:solidFill>
                <a:latin typeface="方正正准黑简体" panose="02000000000000000000" charset="-122"/>
                <a:ea typeface="方正正准黑简体" panose="02000000000000000000" charset="-122"/>
                <a:sym typeface="+mn-ea"/>
              </a:rPr>
              <a:t>。近五年包括填报当年。</a:t>
            </a:r>
          </a:p>
        </p:txBody>
      </p:sp>
      <p:pic>
        <p:nvPicPr>
          <p:cNvPr id="7" name="图片 6" descr="J1$H~LXY3[`}ORA`[L]AA%E"/>
          <p:cNvPicPr/>
          <p:nvPr/>
        </p:nvPicPr>
        <p:blipFill>
          <a:blip r:embed="rId2" cstate="print"/>
          <a:srcRect/>
          <a:stretch>
            <a:fillRect/>
          </a:stretch>
        </p:blipFill>
        <p:spPr bwMode="auto">
          <a:xfrm>
            <a:off x="11095629"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14" name="图片 2"/>
          <p:cNvPicPr>
            <a:picLocks noChangeAspect="1"/>
          </p:cNvPicPr>
          <p:nvPr/>
        </p:nvPicPr>
        <p:blipFill>
          <a:blip r:embed="rId2" cstate="print"/>
          <a:srcRect l="494" t="884" b="24113"/>
          <a:stretch>
            <a:fillRect/>
          </a:stretch>
        </p:blipFill>
        <p:spPr>
          <a:xfrm>
            <a:off x="4383405" y="1131570"/>
            <a:ext cx="6946900" cy="4850130"/>
          </a:xfrm>
          <a:prstGeom prst="rect">
            <a:avLst/>
          </a:prstGeom>
          <a:noFill/>
          <a:ln w="9525">
            <a:noFill/>
          </a:ln>
        </p:spPr>
      </p:pic>
      <p:pic>
        <p:nvPicPr>
          <p:cNvPr id="10" name="图片 9" descr="J1$H~LXY3[`}ORA`[L]AA%E"/>
          <p:cNvPicPr/>
          <p:nvPr/>
        </p:nvPicPr>
        <p:blipFill>
          <a:blip r:embed="rId3" cstate="print"/>
          <a:srcRect/>
          <a:stretch>
            <a:fillRect/>
          </a:stretch>
        </p:blipFill>
        <p:spPr bwMode="auto">
          <a:xfrm>
            <a:off x="11027391"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8" name="图片 8" descr="02"/>
          <p:cNvPicPr>
            <a:picLocks noChangeAspect="1"/>
          </p:cNvPicPr>
          <p:nvPr/>
        </p:nvPicPr>
        <p:blipFill>
          <a:blip r:embed="rId2" cstate="print"/>
          <a:stretch>
            <a:fillRect/>
          </a:stretch>
        </p:blipFill>
        <p:spPr>
          <a:xfrm>
            <a:off x="4510405" y="1131570"/>
            <a:ext cx="6800850" cy="4849495"/>
          </a:xfrm>
          <a:prstGeom prst="rect">
            <a:avLst/>
          </a:prstGeom>
        </p:spPr>
      </p:pic>
      <p:pic>
        <p:nvPicPr>
          <p:cNvPr id="10" name="图片 9" descr="J1$H~LXY3[`}ORA`[L]AA%E"/>
          <p:cNvPicPr/>
          <p:nvPr/>
        </p:nvPicPr>
        <p:blipFill>
          <a:blip r:embed="rId3" cstate="print"/>
          <a:srcRect/>
          <a:stretch>
            <a:fillRect/>
          </a:stretch>
        </p:blipFill>
        <p:spPr bwMode="auto">
          <a:xfrm>
            <a:off x="11177517"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3" name="图片 2"/>
          <p:cNvPicPr>
            <a:picLocks noChangeAspect="1"/>
          </p:cNvPicPr>
          <p:nvPr/>
        </p:nvPicPr>
        <p:blipFill>
          <a:blip r:embed="rId2" cstate="print"/>
          <a:stretch>
            <a:fillRect/>
          </a:stretch>
        </p:blipFill>
        <p:spPr>
          <a:xfrm>
            <a:off x="4036695" y="861695"/>
            <a:ext cx="7905750" cy="5581015"/>
          </a:xfrm>
          <a:prstGeom prst="rect">
            <a:avLst/>
          </a:prstGeom>
        </p:spPr>
      </p:pic>
      <p:pic>
        <p:nvPicPr>
          <p:cNvPr id="10" name="图片 9" descr="J1$H~LXY3[`}ORA`[L]AA%E"/>
          <p:cNvPicPr/>
          <p:nvPr/>
        </p:nvPicPr>
        <p:blipFill>
          <a:blip r:embed="rId3" cstate="print"/>
          <a:srcRect/>
          <a:stretch>
            <a:fillRect/>
          </a:stretch>
        </p:blipFill>
        <p:spPr bwMode="auto">
          <a:xfrm>
            <a:off x="11041039"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4" name="图片 3"/>
          <p:cNvPicPr>
            <a:picLocks noChangeAspect="1"/>
          </p:cNvPicPr>
          <p:nvPr/>
        </p:nvPicPr>
        <p:blipFill>
          <a:blip r:embed="rId2" cstate="print"/>
          <a:stretch>
            <a:fillRect/>
          </a:stretch>
        </p:blipFill>
        <p:spPr>
          <a:xfrm>
            <a:off x="4555490" y="828675"/>
            <a:ext cx="6649720" cy="5588000"/>
          </a:xfrm>
          <a:prstGeom prst="rect">
            <a:avLst/>
          </a:prstGeom>
        </p:spPr>
      </p:pic>
      <p:pic>
        <p:nvPicPr>
          <p:cNvPr id="10" name="图片 9" descr="J1$H~LXY3[`}ORA`[L]AA%E"/>
          <p:cNvPicPr/>
          <p:nvPr/>
        </p:nvPicPr>
        <p:blipFill>
          <a:blip r:embed="rId3" cstate="print"/>
          <a:srcRect/>
          <a:stretch>
            <a:fillRect/>
          </a:stretch>
        </p:blipFill>
        <p:spPr bwMode="auto">
          <a:xfrm>
            <a:off x="11191164"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682700" y="2241550"/>
            <a:ext cx="9545594" cy="3756800"/>
          </a:xfrm>
          <a:prstGeom prst="rect">
            <a:avLst/>
          </a:prstGeom>
          <a:solidFill>
            <a:srgbClr val="C30D23"/>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p:cNvSpPr txBox="1"/>
          <p:nvPr/>
        </p:nvSpPr>
        <p:spPr>
          <a:xfrm>
            <a:off x="1682700" y="1358835"/>
            <a:ext cx="3262034" cy="830997"/>
          </a:xfrm>
          <a:prstGeom prst="rect">
            <a:avLst/>
          </a:prstGeom>
          <a:noFill/>
        </p:spPr>
        <p:txBody>
          <a:bodyPr wrap="square" rtlCol="0">
            <a:spAutoFit/>
          </a:bodyPr>
          <a:lstStyle/>
          <a:p>
            <a:r>
              <a:rPr lang="en-US" altLang="zh-CN" sz="4800" dirty="0">
                <a:solidFill>
                  <a:srgbClr val="2D3A4B"/>
                </a:solidFill>
                <a:effectLst>
                  <a:outerShdw blurRad="190500" dist="127000" dir="8100000" sx="101000" sy="101000" algn="tr" rotWithShape="0">
                    <a:prstClr val="black">
                      <a:alpha val="40000"/>
                    </a:prstClr>
                  </a:outerShdw>
                </a:effectLst>
                <a:latin typeface="Impact" panose="020B0806030902050204" pitchFamily="34" charset="0"/>
              </a:rPr>
              <a:t>CONTENTS</a:t>
            </a:r>
          </a:p>
        </p:txBody>
      </p:sp>
      <p:sp>
        <p:nvSpPr>
          <p:cNvPr id="6" name="矩形 5"/>
          <p:cNvSpPr/>
          <p:nvPr/>
        </p:nvSpPr>
        <p:spPr>
          <a:xfrm>
            <a:off x="1127123" y="2241550"/>
            <a:ext cx="9583200" cy="3244850"/>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227719" y="2325220"/>
            <a:ext cx="9382010" cy="3077510"/>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1" name="组合 20"/>
          <p:cNvGrpSpPr/>
          <p:nvPr/>
        </p:nvGrpSpPr>
        <p:grpSpPr>
          <a:xfrm>
            <a:off x="1582021" y="2591871"/>
            <a:ext cx="4233862" cy="1200329"/>
            <a:chOff x="1655919" y="2598003"/>
            <a:chExt cx="4233862" cy="1200329"/>
          </a:xfrm>
        </p:grpSpPr>
        <p:sp>
          <p:nvSpPr>
            <p:cNvPr id="11" name="文本框 10"/>
            <p:cNvSpPr txBox="1"/>
            <p:nvPr/>
          </p:nvSpPr>
          <p:spPr>
            <a:xfrm>
              <a:off x="1655919" y="2598003"/>
              <a:ext cx="1164516" cy="1200329"/>
            </a:xfrm>
            <a:prstGeom prst="rect">
              <a:avLst/>
            </a:prstGeom>
            <a:noFill/>
          </p:spPr>
          <p:txBody>
            <a:bodyPr wrap="square" rtlCol="0">
              <a:spAutoFit/>
            </a:bodyPr>
            <a:lstStyle/>
            <a:p>
              <a:pPr algn="ctr"/>
              <a:r>
                <a:rPr lang="en-US" altLang="zh-CN" sz="7200" dirty="0">
                  <a:solidFill>
                    <a:srgbClr val="2D3A4B"/>
                  </a:solidFill>
                  <a:latin typeface="Impact" panose="020B0806030902050204" pitchFamily="34" charset="0"/>
                </a:rPr>
                <a:t>01</a:t>
              </a:r>
              <a:endParaRPr lang="zh-CN" altLang="en-US" sz="7200" dirty="0">
                <a:solidFill>
                  <a:srgbClr val="2D3A4B"/>
                </a:solidFill>
                <a:latin typeface="Impact" panose="020B0806030902050204" pitchFamily="34" charset="0"/>
              </a:endParaRPr>
            </a:p>
          </p:txBody>
        </p:sp>
        <p:cxnSp>
          <p:nvCxnSpPr>
            <p:cNvPr id="12" name="直接连接符 11"/>
            <p:cNvCxnSpPr/>
            <p:nvPr/>
          </p:nvCxnSpPr>
          <p:spPr>
            <a:xfrm>
              <a:off x="2820436" y="2814080"/>
              <a:ext cx="0" cy="738745"/>
            </a:xfrm>
            <a:prstGeom prst="line">
              <a:avLst/>
            </a:prstGeom>
            <a:ln w="3175">
              <a:solidFill>
                <a:srgbClr val="2D3A4B">
                  <a:alpha val="60000"/>
                </a:srgbClr>
              </a:solidFill>
            </a:ln>
          </p:spPr>
          <p:style>
            <a:lnRef idx="1">
              <a:schemeClr val="accent1"/>
            </a:lnRef>
            <a:fillRef idx="0">
              <a:schemeClr val="accent1"/>
            </a:fillRef>
            <a:effectRef idx="0">
              <a:schemeClr val="accent1"/>
            </a:effectRef>
            <a:fontRef idx="minor">
              <a:schemeClr val="tx1"/>
            </a:fontRef>
          </p:style>
        </p:cxnSp>
        <p:grpSp>
          <p:nvGrpSpPr>
            <p:cNvPr id="15" name="组合 14"/>
            <p:cNvGrpSpPr/>
            <p:nvPr/>
          </p:nvGrpSpPr>
          <p:grpSpPr>
            <a:xfrm>
              <a:off x="2921791" y="2774533"/>
              <a:ext cx="2967990" cy="795515"/>
              <a:chOff x="2921791" y="2774533"/>
              <a:chExt cx="2967990" cy="795515"/>
            </a:xfrm>
          </p:grpSpPr>
          <p:sp>
            <p:nvSpPr>
              <p:cNvPr id="17" name="矩形 16"/>
              <p:cNvSpPr/>
              <p:nvPr/>
            </p:nvSpPr>
            <p:spPr>
              <a:xfrm>
                <a:off x="2921791" y="3241118"/>
                <a:ext cx="2967451" cy="328930"/>
              </a:xfrm>
              <a:prstGeom prst="rect">
                <a:avLst/>
              </a:prstGeom>
            </p:spPr>
            <p:txBody>
              <a:bodyPr wrap="square">
                <a:spAutoFit/>
              </a:bodyPr>
              <a:lstStyle/>
              <a:p>
                <a:pPr>
                  <a:lnSpc>
                    <a:spcPct val="130000"/>
                  </a:lnSpc>
                </a:pPr>
                <a:r>
                  <a:rPr lang="zh-CN" sz="1200" dirty="0">
                    <a:solidFill>
                      <a:schemeClr val="tx1">
                        <a:lumMod val="75000"/>
                        <a:lumOff val="25000"/>
                      </a:schemeClr>
                    </a:solidFill>
                    <a:latin typeface="方正正准黑简体" panose="02000000000000000000" charset="-122"/>
                    <a:ea typeface="方正正准黑简体" panose="02000000000000000000" charset="-122"/>
                    <a:cs typeface="Segoe UI" panose="020B0502040204020203" pitchFamily="34" charset="0"/>
                  </a:rPr>
                  <a:t>政策背景、认定好处</a:t>
                </a:r>
              </a:p>
            </p:txBody>
          </p:sp>
          <p:sp>
            <p:nvSpPr>
              <p:cNvPr id="18" name="文本框 17"/>
              <p:cNvSpPr txBox="1"/>
              <p:nvPr/>
            </p:nvSpPr>
            <p:spPr>
              <a:xfrm>
                <a:off x="2921791" y="2774533"/>
                <a:ext cx="2967990" cy="466090"/>
              </a:xfrm>
              <a:prstGeom prst="rect">
                <a:avLst/>
              </a:prstGeom>
              <a:noFill/>
            </p:spPr>
            <p:txBody>
              <a:bodyPr wrap="square" rtlCol="0">
                <a:spAutoFit/>
              </a:bodyPr>
              <a:lstStyle/>
              <a:p>
                <a:r>
                  <a:rPr lang="zh-CN" sz="2400" dirty="0">
                    <a:solidFill>
                      <a:srgbClr val="2D3A4B"/>
                    </a:solidFill>
                    <a:latin typeface="方正正准黑简体" panose="02000000000000000000" charset="-122"/>
                    <a:ea typeface="方正正准黑简体" panose="02000000000000000000" charset="-122"/>
                  </a:rPr>
                  <a:t>政策依据及认定好处</a:t>
                </a:r>
              </a:p>
            </p:txBody>
          </p:sp>
        </p:grpSp>
      </p:grpSp>
      <p:grpSp>
        <p:nvGrpSpPr>
          <p:cNvPr id="41" name="组合 40"/>
          <p:cNvGrpSpPr/>
          <p:nvPr/>
        </p:nvGrpSpPr>
        <p:grpSpPr>
          <a:xfrm>
            <a:off x="1582021" y="3935750"/>
            <a:ext cx="4233323" cy="1198245"/>
            <a:chOff x="1655919" y="2598003"/>
            <a:chExt cx="4233323" cy="1198245"/>
          </a:xfrm>
        </p:grpSpPr>
        <p:sp>
          <p:nvSpPr>
            <p:cNvPr id="42" name="文本框 41"/>
            <p:cNvSpPr txBox="1"/>
            <p:nvPr/>
          </p:nvSpPr>
          <p:spPr>
            <a:xfrm>
              <a:off x="1655919" y="2598003"/>
              <a:ext cx="1164516" cy="1198245"/>
            </a:xfrm>
            <a:prstGeom prst="rect">
              <a:avLst/>
            </a:prstGeom>
            <a:noFill/>
          </p:spPr>
          <p:txBody>
            <a:bodyPr wrap="square" rtlCol="0">
              <a:spAutoFit/>
            </a:bodyPr>
            <a:lstStyle/>
            <a:p>
              <a:pPr algn="ctr"/>
              <a:r>
                <a:rPr lang="en-US" altLang="zh-CN" sz="7200" dirty="0">
                  <a:solidFill>
                    <a:srgbClr val="2D3A4B"/>
                  </a:solidFill>
                  <a:latin typeface="Impact" panose="020B0806030902050204" pitchFamily="34" charset="0"/>
                </a:rPr>
                <a:t>03</a:t>
              </a:r>
              <a:endParaRPr lang="zh-CN" altLang="en-US" sz="7200" dirty="0">
                <a:solidFill>
                  <a:srgbClr val="2D3A4B"/>
                </a:solidFill>
                <a:latin typeface="Impact" panose="020B0806030902050204" pitchFamily="34" charset="0"/>
              </a:endParaRPr>
            </a:p>
          </p:txBody>
        </p:sp>
        <p:cxnSp>
          <p:nvCxnSpPr>
            <p:cNvPr id="43" name="直接连接符 42"/>
            <p:cNvCxnSpPr/>
            <p:nvPr/>
          </p:nvCxnSpPr>
          <p:spPr>
            <a:xfrm>
              <a:off x="2820436" y="2814080"/>
              <a:ext cx="0" cy="738745"/>
            </a:xfrm>
            <a:prstGeom prst="line">
              <a:avLst/>
            </a:prstGeom>
            <a:ln w="3175">
              <a:solidFill>
                <a:srgbClr val="2D3A4B">
                  <a:alpha val="60000"/>
                </a:srgbClr>
              </a:solidFill>
            </a:ln>
          </p:spPr>
          <p:style>
            <a:lnRef idx="1">
              <a:schemeClr val="accent1"/>
            </a:lnRef>
            <a:fillRef idx="0">
              <a:schemeClr val="accent1"/>
            </a:fillRef>
            <a:effectRef idx="0">
              <a:schemeClr val="accent1"/>
            </a:effectRef>
            <a:fontRef idx="minor">
              <a:schemeClr val="tx1"/>
            </a:fontRef>
          </p:style>
        </p:cxnSp>
        <p:grpSp>
          <p:nvGrpSpPr>
            <p:cNvPr id="44" name="组合 43"/>
            <p:cNvGrpSpPr/>
            <p:nvPr/>
          </p:nvGrpSpPr>
          <p:grpSpPr>
            <a:xfrm>
              <a:off x="2921791" y="2785963"/>
              <a:ext cx="2967451" cy="758320"/>
              <a:chOff x="2921791" y="2785963"/>
              <a:chExt cx="2967451" cy="758320"/>
            </a:xfrm>
          </p:grpSpPr>
          <p:sp>
            <p:nvSpPr>
              <p:cNvPr id="45" name="矩形 44"/>
              <p:cNvSpPr/>
              <p:nvPr/>
            </p:nvSpPr>
            <p:spPr>
              <a:xfrm>
                <a:off x="2921791" y="3251913"/>
                <a:ext cx="2967451" cy="292370"/>
              </a:xfrm>
              <a:prstGeom prst="rect">
                <a:avLst/>
              </a:prstGeom>
            </p:spPr>
            <p:txBody>
              <a:bodyPr wrap="square">
                <a:spAutoFit/>
              </a:bodyPr>
              <a:lstStyle/>
              <a:p>
                <a:pPr>
                  <a:lnSpc>
                    <a:spcPct val="130000"/>
                  </a:lnSpc>
                </a:pPr>
                <a:r>
                  <a:rPr lang="zh-CN" sz="1200" b="0" dirty="0">
                    <a:solidFill>
                      <a:schemeClr val="tx1">
                        <a:lumMod val="75000"/>
                        <a:lumOff val="25000"/>
                      </a:schemeClr>
                    </a:solidFill>
                    <a:effectLst/>
                    <a:latin typeface="方正正准黑简体" panose="02000000000000000000" charset="-122"/>
                    <a:ea typeface="方正正准黑简体" panose="02000000000000000000" charset="-122"/>
                    <a:cs typeface="Segoe UI" panose="020B0502040204020203" pitchFamily="34" charset="0"/>
                  </a:rPr>
                  <a:t>评价流程、公示、入库公告</a:t>
                </a:r>
              </a:p>
            </p:txBody>
          </p:sp>
          <p:sp>
            <p:nvSpPr>
              <p:cNvPr id="46" name="文本框 45"/>
              <p:cNvSpPr txBox="1"/>
              <p:nvPr/>
            </p:nvSpPr>
            <p:spPr>
              <a:xfrm>
                <a:off x="2921792" y="2785963"/>
                <a:ext cx="2690957" cy="466090"/>
              </a:xfrm>
              <a:prstGeom prst="rect">
                <a:avLst/>
              </a:prstGeom>
              <a:noFill/>
            </p:spPr>
            <p:txBody>
              <a:bodyPr wrap="square" rtlCol="0">
                <a:spAutoFit/>
              </a:bodyPr>
              <a:lstStyle/>
              <a:p>
                <a:r>
                  <a:rPr lang="zh-CN" sz="2400" dirty="0">
                    <a:solidFill>
                      <a:srgbClr val="2D3A4B"/>
                    </a:solidFill>
                    <a:latin typeface="方正正准黑简体" panose="02000000000000000000" charset="-122"/>
                    <a:ea typeface="方正正准黑简体" panose="02000000000000000000" charset="-122"/>
                  </a:rPr>
                  <a:t>评价流程</a:t>
                </a:r>
              </a:p>
            </p:txBody>
          </p:sp>
        </p:grpSp>
      </p:grpSp>
      <p:grpSp>
        <p:nvGrpSpPr>
          <p:cNvPr id="47" name="组合 46"/>
          <p:cNvGrpSpPr/>
          <p:nvPr/>
        </p:nvGrpSpPr>
        <p:grpSpPr>
          <a:xfrm>
            <a:off x="6022102" y="2591871"/>
            <a:ext cx="4233323" cy="1198245"/>
            <a:chOff x="1655919" y="2598003"/>
            <a:chExt cx="4233323" cy="1198245"/>
          </a:xfrm>
        </p:grpSpPr>
        <p:sp>
          <p:nvSpPr>
            <p:cNvPr id="48" name="文本框 47"/>
            <p:cNvSpPr txBox="1"/>
            <p:nvPr/>
          </p:nvSpPr>
          <p:spPr>
            <a:xfrm>
              <a:off x="1655919" y="2598003"/>
              <a:ext cx="1164516" cy="1198245"/>
            </a:xfrm>
            <a:prstGeom prst="rect">
              <a:avLst/>
            </a:prstGeom>
            <a:noFill/>
          </p:spPr>
          <p:txBody>
            <a:bodyPr wrap="square" rtlCol="0">
              <a:spAutoFit/>
            </a:bodyPr>
            <a:lstStyle/>
            <a:p>
              <a:pPr algn="ctr"/>
              <a:r>
                <a:rPr lang="en-US" altLang="zh-CN" sz="7200" dirty="0">
                  <a:solidFill>
                    <a:srgbClr val="2D3A4B"/>
                  </a:solidFill>
                  <a:latin typeface="Impact" panose="020B0806030902050204" pitchFamily="34" charset="0"/>
                </a:rPr>
                <a:t>02</a:t>
              </a:r>
              <a:endParaRPr lang="zh-CN" altLang="en-US" sz="7200" dirty="0">
                <a:solidFill>
                  <a:srgbClr val="2D3A4B"/>
                </a:solidFill>
                <a:latin typeface="Impact" panose="020B0806030902050204" pitchFamily="34" charset="0"/>
              </a:endParaRPr>
            </a:p>
          </p:txBody>
        </p:sp>
        <p:cxnSp>
          <p:nvCxnSpPr>
            <p:cNvPr id="49" name="直接连接符 48"/>
            <p:cNvCxnSpPr/>
            <p:nvPr/>
          </p:nvCxnSpPr>
          <p:spPr>
            <a:xfrm>
              <a:off x="2820436" y="2814080"/>
              <a:ext cx="0" cy="738745"/>
            </a:xfrm>
            <a:prstGeom prst="line">
              <a:avLst/>
            </a:prstGeom>
            <a:ln w="3175">
              <a:solidFill>
                <a:srgbClr val="2D3A4B">
                  <a:alpha val="60000"/>
                </a:srgbClr>
              </a:solidFill>
            </a:ln>
          </p:spPr>
          <p:style>
            <a:lnRef idx="1">
              <a:schemeClr val="accent1"/>
            </a:lnRef>
            <a:fillRef idx="0">
              <a:schemeClr val="accent1"/>
            </a:fillRef>
            <a:effectRef idx="0">
              <a:schemeClr val="accent1"/>
            </a:effectRef>
            <a:fontRef idx="minor">
              <a:schemeClr val="tx1"/>
            </a:fontRef>
          </p:style>
        </p:cxnSp>
        <p:grpSp>
          <p:nvGrpSpPr>
            <p:cNvPr id="50" name="组合 49"/>
            <p:cNvGrpSpPr/>
            <p:nvPr/>
          </p:nvGrpSpPr>
          <p:grpSpPr>
            <a:xfrm>
              <a:off x="2921791" y="2784058"/>
              <a:ext cx="2967451" cy="787895"/>
              <a:chOff x="2921791" y="2784058"/>
              <a:chExt cx="2967451" cy="787895"/>
            </a:xfrm>
          </p:grpSpPr>
          <p:sp>
            <p:nvSpPr>
              <p:cNvPr id="51" name="矩形 50"/>
              <p:cNvSpPr/>
              <p:nvPr/>
            </p:nvSpPr>
            <p:spPr>
              <a:xfrm>
                <a:off x="2921791" y="3243023"/>
                <a:ext cx="2967451" cy="328930"/>
              </a:xfrm>
              <a:prstGeom prst="rect">
                <a:avLst/>
              </a:prstGeom>
            </p:spPr>
            <p:txBody>
              <a:bodyPr wrap="square">
                <a:spAutoFit/>
              </a:bodyPr>
              <a:lstStyle/>
              <a:p>
                <a:pPr>
                  <a:lnSpc>
                    <a:spcPct val="130000"/>
                  </a:lnSpc>
                </a:pPr>
                <a:r>
                  <a:rPr lang="zh-CN" altLang="en-US" sz="1200" dirty="0">
                    <a:solidFill>
                      <a:schemeClr val="tx1">
                        <a:lumMod val="75000"/>
                        <a:lumOff val="25000"/>
                      </a:schemeClr>
                    </a:solidFill>
                    <a:effectLst/>
                    <a:latin typeface="方正正准黑简体" panose="02000000000000000000" charset="-122"/>
                    <a:ea typeface="方正正准黑简体" panose="02000000000000000000" charset="-122"/>
                    <a:cs typeface="Segoe UI" panose="020B0502040204020203" pitchFamily="34" charset="0"/>
                    <a:sym typeface="+mn-ea"/>
                  </a:rPr>
                  <a:t>必备条件、评分标准、网上填报实操解析</a:t>
                </a:r>
              </a:p>
            </p:txBody>
          </p:sp>
          <p:sp>
            <p:nvSpPr>
              <p:cNvPr id="52" name="文本框 51"/>
              <p:cNvSpPr txBox="1"/>
              <p:nvPr/>
            </p:nvSpPr>
            <p:spPr>
              <a:xfrm>
                <a:off x="2921791" y="2784058"/>
                <a:ext cx="2967355" cy="441462"/>
              </a:xfrm>
              <a:prstGeom prst="rect">
                <a:avLst/>
              </a:prstGeom>
              <a:noFill/>
            </p:spPr>
            <p:txBody>
              <a:bodyPr wrap="square" rtlCol="0">
                <a:spAutoFit/>
              </a:bodyPr>
              <a:lstStyle/>
              <a:p>
                <a:pPr algn="l"/>
                <a:r>
                  <a:rPr lang="zh-CN" sz="2400" dirty="0">
                    <a:solidFill>
                      <a:srgbClr val="2D3A4B"/>
                    </a:solidFill>
                    <a:latin typeface="方正正准黑简体" panose="02000000000000000000" charset="-122"/>
                    <a:ea typeface="方正正准黑简体" panose="02000000000000000000" charset="-122"/>
                  </a:rPr>
                  <a:t>认定条件及实操解析</a:t>
                </a:r>
              </a:p>
            </p:txBody>
          </p:sp>
        </p:grpSp>
      </p:grpSp>
      <p:grpSp>
        <p:nvGrpSpPr>
          <p:cNvPr id="53" name="组合 52"/>
          <p:cNvGrpSpPr/>
          <p:nvPr/>
        </p:nvGrpSpPr>
        <p:grpSpPr>
          <a:xfrm>
            <a:off x="6022102" y="3935750"/>
            <a:ext cx="4233323" cy="1200329"/>
            <a:chOff x="1655919" y="2598003"/>
            <a:chExt cx="4233323" cy="1200329"/>
          </a:xfrm>
        </p:grpSpPr>
        <p:sp>
          <p:nvSpPr>
            <p:cNvPr id="54" name="文本框 53"/>
            <p:cNvSpPr txBox="1"/>
            <p:nvPr/>
          </p:nvSpPr>
          <p:spPr>
            <a:xfrm>
              <a:off x="1655919" y="2598003"/>
              <a:ext cx="1164516" cy="1200329"/>
            </a:xfrm>
            <a:prstGeom prst="rect">
              <a:avLst/>
            </a:prstGeom>
            <a:noFill/>
          </p:spPr>
          <p:txBody>
            <a:bodyPr wrap="square" rtlCol="0">
              <a:spAutoFit/>
            </a:bodyPr>
            <a:lstStyle/>
            <a:p>
              <a:pPr algn="ctr"/>
              <a:r>
                <a:rPr lang="en-US" altLang="zh-CN" sz="7200" dirty="0">
                  <a:solidFill>
                    <a:srgbClr val="2D3A4B"/>
                  </a:solidFill>
                  <a:latin typeface="Impact" panose="020B0806030902050204" pitchFamily="34" charset="0"/>
                </a:rPr>
                <a:t>04</a:t>
              </a:r>
              <a:endParaRPr lang="zh-CN" altLang="en-US" sz="7200" dirty="0">
                <a:solidFill>
                  <a:srgbClr val="2D3A4B"/>
                </a:solidFill>
                <a:latin typeface="Impact" panose="020B0806030902050204" pitchFamily="34" charset="0"/>
              </a:endParaRPr>
            </a:p>
          </p:txBody>
        </p:sp>
        <p:cxnSp>
          <p:nvCxnSpPr>
            <p:cNvPr id="55" name="直接连接符 54"/>
            <p:cNvCxnSpPr/>
            <p:nvPr/>
          </p:nvCxnSpPr>
          <p:spPr>
            <a:xfrm>
              <a:off x="2820436" y="2814080"/>
              <a:ext cx="0" cy="738745"/>
            </a:xfrm>
            <a:prstGeom prst="line">
              <a:avLst/>
            </a:prstGeom>
            <a:ln w="3175">
              <a:solidFill>
                <a:srgbClr val="2D3A4B">
                  <a:alpha val="60000"/>
                </a:srgbClr>
              </a:solidFill>
            </a:ln>
          </p:spPr>
          <p:style>
            <a:lnRef idx="1">
              <a:schemeClr val="accent1"/>
            </a:lnRef>
            <a:fillRef idx="0">
              <a:schemeClr val="accent1"/>
            </a:fillRef>
            <a:effectRef idx="0">
              <a:schemeClr val="accent1"/>
            </a:effectRef>
            <a:fontRef idx="minor">
              <a:schemeClr val="tx1"/>
            </a:fontRef>
          </p:style>
        </p:cxnSp>
        <p:grpSp>
          <p:nvGrpSpPr>
            <p:cNvPr id="56" name="组合 55"/>
            <p:cNvGrpSpPr/>
            <p:nvPr/>
          </p:nvGrpSpPr>
          <p:grpSpPr>
            <a:xfrm>
              <a:off x="2921791" y="2795488"/>
              <a:ext cx="2967451" cy="819510"/>
              <a:chOff x="2921791" y="2795488"/>
              <a:chExt cx="2967451" cy="819510"/>
            </a:xfrm>
          </p:grpSpPr>
          <p:sp>
            <p:nvSpPr>
              <p:cNvPr id="57" name="矩形 56"/>
              <p:cNvSpPr/>
              <p:nvPr/>
            </p:nvSpPr>
            <p:spPr>
              <a:xfrm>
                <a:off x="2921791" y="3239848"/>
                <a:ext cx="2967451" cy="375150"/>
              </a:xfrm>
              <a:prstGeom prst="rect">
                <a:avLst/>
              </a:prstGeom>
            </p:spPr>
            <p:txBody>
              <a:bodyPr wrap="square">
                <a:spAutoFit/>
              </a:bodyPr>
              <a:lstStyle/>
              <a:p>
                <a:pPr>
                  <a:lnSpc>
                    <a:spcPct val="130000"/>
                  </a:lnSpc>
                </a:pPr>
                <a:r>
                  <a:rPr lang="zh-CN" sz="1200" dirty="0">
                    <a:solidFill>
                      <a:schemeClr val="tx1">
                        <a:lumMod val="75000"/>
                        <a:lumOff val="25000"/>
                      </a:schemeClr>
                    </a:solidFill>
                    <a:effectLst/>
                    <a:latin typeface="方正正准黑简体" panose="02000000000000000000" charset="-122"/>
                    <a:ea typeface="方正正准黑简体" panose="02000000000000000000" charset="-122"/>
                    <a:cs typeface="Segoe UI" panose="020B0502040204020203" pitchFamily="34" charset="0"/>
                  </a:rPr>
                  <a:t>注意点及后期抽查</a:t>
                </a:r>
              </a:p>
            </p:txBody>
          </p:sp>
          <p:sp>
            <p:nvSpPr>
              <p:cNvPr id="58" name="文本框 57"/>
              <p:cNvSpPr txBox="1"/>
              <p:nvPr/>
            </p:nvSpPr>
            <p:spPr>
              <a:xfrm>
                <a:off x="2921792" y="2795488"/>
                <a:ext cx="2690957" cy="466090"/>
              </a:xfrm>
              <a:prstGeom prst="rect">
                <a:avLst/>
              </a:prstGeom>
              <a:noFill/>
            </p:spPr>
            <p:txBody>
              <a:bodyPr wrap="square" rtlCol="0">
                <a:spAutoFit/>
              </a:bodyPr>
              <a:lstStyle/>
              <a:p>
                <a:pPr algn="l"/>
                <a:r>
                  <a:rPr lang="zh-CN" sz="2400" dirty="0">
                    <a:solidFill>
                      <a:srgbClr val="2D3A4B"/>
                    </a:solidFill>
                    <a:latin typeface="方正正准黑简体" panose="02000000000000000000" charset="-122"/>
                    <a:ea typeface="方正正准黑简体" panose="02000000000000000000" charset="-122"/>
                  </a:rPr>
                  <a:t>注意事项一览</a:t>
                </a:r>
              </a:p>
            </p:txBody>
          </p:sp>
        </p:grpSp>
      </p:grpSp>
      <p:pic>
        <p:nvPicPr>
          <p:cNvPr id="31" name="图片 30" descr="J1$H~LXY3[`}ORA`[L]AA%E"/>
          <p:cNvPicPr/>
          <p:nvPr/>
        </p:nvPicPr>
        <p:blipFill>
          <a:blip r:embed="rId2" cstate="print"/>
          <a:srcRect/>
          <a:stretch>
            <a:fillRect/>
          </a:stretch>
        </p:blipFill>
        <p:spPr bwMode="auto">
          <a:xfrm>
            <a:off x="10863618" y="286603"/>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11" name="图片 11" descr="05"/>
          <p:cNvPicPr>
            <a:picLocks noChangeAspect="1"/>
          </p:cNvPicPr>
          <p:nvPr/>
        </p:nvPicPr>
        <p:blipFill>
          <a:blip r:embed="rId2" cstate="print"/>
          <a:stretch>
            <a:fillRect/>
          </a:stretch>
        </p:blipFill>
        <p:spPr>
          <a:xfrm>
            <a:off x="1437005" y="2851785"/>
            <a:ext cx="9655810" cy="3046730"/>
          </a:xfrm>
          <a:prstGeom prst="rect">
            <a:avLst/>
          </a:prstGeom>
        </p:spPr>
      </p:pic>
      <p:pic>
        <p:nvPicPr>
          <p:cNvPr id="10" name="图片 9" descr="J1$H~LXY3[`}ORA`[L]AA%E"/>
          <p:cNvPicPr/>
          <p:nvPr/>
        </p:nvPicPr>
        <p:blipFill>
          <a:blip r:embed="rId3" cstate="print"/>
          <a:srcRect/>
          <a:stretch>
            <a:fillRect/>
          </a:stretch>
        </p:blipFill>
        <p:spPr bwMode="auto">
          <a:xfrm>
            <a:off x="11000095"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3" name="图片 2"/>
          <p:cNvPicPr>
            <a:picLocks noChangeAspect="1"/>
          </p:cNvPicPr>
          <p:nvPr/>
        </p:nvPicPr>
        <p:blipFill>
          <a:blip r:embed="rId2" cstate="print"/>
          <a:stretch>
            <a:fillRect/>
          </a:stretch>
        </p:blipFill>
        <p:spPr>
          <a:xfrm>
            <a:off x="3518535" y="865505"/>
            <a:ext cx="8423910" cy="5464175"/>
          </a:xfrm>
          <a:prstGeom prst="rect">
            <a:avLst/>
          </a:prstGeom>
        </p:spPr>
      </p:pic>
      <p:pic>
        <p:nvPicPr>
          <p:cNvPr id="10" name="图片 9" descr="J1$H~LXY3[`}ORA`[L]AA%E"/>
          <p:cNvPicPr/>
          <p:nvPr/>
        </p:nvPicPr>
        <p:blipFill>
          <a:blip r:embed="rId3" cstate="print"/>
          <a:srcRect/>
          <a:stretch>
            <a:fillRect/>
          </a:stretch>
        </p:blipFill>
        <p:spPr bwMode="auto">
          <a:xfrm>
            <a:off x="11122925"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4" name="图片 3"/>
          <p:cNvPicPr>
            <a:picLocks noChangeAspect="1"/>
          </p:cNvPicPr>
          <p:nvPr/>
        </p:nvPicPr>
        <p:blipFill>
          <a:blip r:embed="rId2" cstate="print"/>
          <a:stretch>
            <a:fillRect/>
          </a:stretch>
        </p:blipFill>
        <p:spPr>
          <a:xfrm>
            <a:off x="4305300" y="861695"/>
            <a:ext cx="7185660" cy="5505450"/>
          </a:xfrm>
          <a:prstGeom prst="rect">
            <a:avLst/>
          </a:prstGeom>
        </p:spPr>
      </p:pic>
      <p:pic>
        <p:nvPicPr>
          <p:cNvPr id="10" name="图片 9" descr="J1$H~LXY3[`}ORA`[L]AA%E"/>
          <p:cNvPicPr/>
          <p:nvPr/>
        </p:nvPicPr>
        <p:blipFill>
          <a:blip r:embed="rId3" cstate="print"/>
          <a:srcRect/>
          <a:stretch>
            <a:fillRect/>
          </a:stretch>
        </p:blipFill>
        <p:spPr bwMode="auto">
          <a:xfrm>
            <a:off x="10986448"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实操解析</a:t>
              </a:r>
            </a:p>
          </p:txBody>
        </p:sp>
      </p:grpSp>
      <p:pic>
        <p:nvPicPr>
          <p:cNvPr id="4" name="图片 3"/>
          <p:cNvPicPr>
            <a:picLocks noChangeAspect="1"/>
          </p:cNvPicPr>
          <p:nvPr/>
        </p:nvPicPr>
        <p:blipFill>
          <a:blip r:embed="rId2" cstate="print"/>
          <a:stretch>
            <a:fillRect/>
          </a:stretch>
        </p:blipFill>
        <p:spPr>
          <a:xfrm>
            <a:off x="3696335" y="925195"/>
            <a:ext cx="7783195" cy="5491480"/>
          </a:xfrm>
          <a:prstGeom prst="rect">
            <a:avLst/>
          </a:prstGeom>
        </p:spPr>
      </p:pic>
      <p:pic>
        <p:nvPicPr>
          <p:cNvPr id="10" name="图片 9" descr="J1$H~LXY3[`}ORA`[L]AA%E"/>
          <p:cNvPicPr/>
          <p:nvPr/>
        </p:nvPicPr>
        <p:blipFill>
          <a:blip r:embed="rId3" cstate="print"/>
          <a:srcRect/>
          <a:stretch>
            <a:fillRect/>
          </a:stretch>
        </p:blipFill>
        <p:spPr bwMode="auto">
          <a:xfrm>
            <a:off x="11163869"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543560" y="1092835"/>
            <a:ext cx="11105515" cy="4930140"/>
          </a:xfrm>
          <a:prstGeom prst="rect">
            <a:avLst/>
          </a:prstGeom>
          <a:noFill/>
        </p:spPr>
        <p:txBody>
          <a:bodyPr wrap="square" rtlCol="0" anchor="t">
            <a:spAutoFit/>
          </a:bodyPr>
          <a:lstStyle/>
          <a:p>
            <a:pPr lvl="0">
              <a:lnSpc>
                <a:spcPct val="125000"/>
              </a:lnSpc>
            </a:pPr>
            <a:r>
              <a:rPr lang="zh-CN" altLang="en-US" sz="2000">
                <a:solidFill>
                  <a:srgbClr val="2D3A4B"/>
                </a:solidFill>
                <a:latin typeface="方正正准黑简体" panose="02000000000000000000" charset="-122"/>
                <a:ea typeface="方正正准黑简体" panose="02000000000000000000" charset="-122"/>
                <a:sym typeface="+mn-ea"/>
              </a:rPr>
              <a:t>注：</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职工总数</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评价办法》所指的企业职工总数包括企业上年度在职、兼职和临时聘用人员。在职人员通过企业是否签订了劳动合同或缴纳社会保险费来鉴别，兼职、临时聘用人员全年须在企业累计工作6个月以上。企业职工总数按照全年季平均数计算：季平均数=（季初数+季末数）÷2，全年季平均数=全年各季平均数之和÷4。当年注册的企业，以其实际经营期作为一个会计年度来计算。</a:t>
            </a:r>
          </a:p>
          <a:p>
            <a:pPr lvl="0">
              <a:lnSpc>
                <a:spcPct val="125000"/>
              </a:lnSpc>
            </a:pPr>
            <a:endParaRPr lang="zh-CN" altLang="en-US">
              <a:solidFill>
                <a:srgbClr val="2D3A4B"/>
              </a:solidFill>
              <a:latin typeface="方正正准黑简体" panose="02000000000000000000" charset="-122"/>
              <a:ea typeface="方正正准黑简体" panose="02000000000000000000" charset="-122"/>
              <a:sym typeface="+mn-ea"/>
            </a:endParaRP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年销售收入</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《评价办法》所指的企业年销售收入采用上一会计年度财务数据，为主营业务与其他业务收入之和，按照企业所得税年度纳税申报表的口径。当年注册的企业，以其实际经营期作为一个会计年度来计算。</a:t>
            </a:r>
          </a:p>
          <a:p>
            <a:pPr lvl="0">
              <a:lnSpc>
                <a:spcPct val="125000"/>
              </a:lnSpc>
            </a:pPr>
            <a:endParaRPr lang="zh-CN" altLang="en-US">
              <a:solidFill>
                <a:srgbClr val="2D3A4B"/>
              </a:solidFill>
              <a:latin typeface="方正正准黑简体" panose="02000000000000000000" charset="-122"/>
              <a:ea typeface="方正正准黑简体" panose="02000000000000000000" charset="-122"/>
              <a:sym typeface="+mn-ea"/>
            </a:endParaRP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资产总额</a:t>
            </a:r>
          </a:p>
          <a:p>
            <a:pPr lvl="0">
              <a:lnSpc>
                <a:spcPct val="125000"/>
              </a:lnSpc>
            </a:pPr>
            <a:r>
              <a:rPr lang="zh-CN" altLang="en-US">
                <a:solidFill>
                  <a:srgbClr val="2D3A4B"/>
                </a:solidFill>
                <a:latin typeface="方正正准黑简体" panose="02000000000000000000" charset="-122"/>
                <a:ea typeface="方正正准黑简体" panose="02000000000000000000" charset="-122"/>
                <a:sym typeface="+mn-ea"/>
              </a:rPr>
              <a:t>《评价办法》所指的企业资产总额应以上一年度会计报表期末数为准，按企业所得税年度纳税申报表口径。当年注册的企业，以提交《科技型中小企业信息表》时的数据为准。</a:t>
            </a:r>
          </a:p>
        </p:txBody>
      </p:sp>
      <p:pic>
        <p:nvPicPr>
          <p:cNvPr id="7" name="图片 6" descr="J1$H~LXY3[`}ORA`[L]AA%E"/>
          <p:cNvPicPr/>
          <p:nvPr/>
        </p:nvPicPr>
        <p:blipFill>
          <a:blip r:embed="rId2" cstate="print"/>
          <a:srcRect/>
          <a:stretch>
            <a:fillRect/>
          </a:stretch>
        </p:blipFill>
        <p:spPr bwMode="auto">
          <a:xfrm>
            <a:off x="11095630"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Hello"/>
          <p:cNvGrpSpPr>
            <a:grpSpLocks noChangeAspect="1"/>
          </p:cNvGrpSpPr>
          <p:nvPr/>
        </p:nvGrpSpPr>
        <p:grpSpPr bwMode="auto">
          <a:xfrm rot="10800000">
            <a:off x="3437371" y="3272765"/>
            <a:ext cx="730163" cy="601445"/>
            <a:chOff x="5181" y="1736"/>
            <a:chExt cx="641" cy="528"/>
          </a:xfrm>
        </p:grpSpPr>
        <p:sp>
          <p:nvSpPr>
            <p:cNvPr id="14"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15"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6" name="Eye-Lef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17" name="Eye-Righ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6" name="Platform Shape" hidden="1"/>
          <p:cNvSpPr/>
          <p:nvPr/>
        </p:nvSpPr>
        <p:spPr bwMode="auto">
          <a:xfrm>
            <a:off x="1888968" y="2063022"/>
            <a:ext cx="8414065" cy="2711302"/>
          </a:xfrm>
          <a:prstGeom prst="rect">
            <a:avLst/>
          </a:prstGeom>
          <a:noFill/>
          <a:ln w="50800" cap="sq">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ctr"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745" b="1" i="0" u="none" strike="noStrike" kern="0" cap="none" spc="0" normalizeH="0" baseline="0" noProof="0" dirty="0">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7" name="UWP"/>
          <p:cNvSpPr/>
          <p:nvPr/>
        </p:nvSpPr>
        <p:spPr>
          <a:xfrm>
            <a:off x="3212193" y="4677476"/>
            <a:ext cx="5842949" cy="487680"/>
          </a:xfrm>
          <a:prstGeom prst="rect">
            <a:avLst/>
          </a:prstGeom>
          <a:noFill/>
        </p:spPr>
        <p:txBody>
          <a:bodyPr wrap="square">
            <a:spAutoFit/>
          </a:bodyPr>
          <a:lstStyle/>
          <a:p>
            <a:pPr algn="ctr">
              <a:lnSpc>
                <a:spcPct val="130000"/>
              </a:lnSpc>
            </a:pPr>
            <a:r>
              <a:rPr lang="zh-CN" sz="2000" dirty="0">
                <a:solidFill>
                  <a:schemeClr val="tx1">
                    <a:lumMod val="75000"/>
                    <a:lumOff val="25000"/>
                  </a:schemeClr>
                </a:solidFill>
                <a:effectLst/>
                <a:latin typeface="方正正准黑简体" panose="02000000000000000000" charset="-122"/>
                <a:ea typeface="方正正准黑简体" panose="02000000000000000000" charset="-122"/>
                <a:cs typeface="Segoe UI" panose="020B0502040204020203" pitchFamily="34" charset="0"/>
                <a:sym typeface="+mn-ea"/>
              </a:rPr>
              <a:t>评价流程、公示、入库公告</a:t>
            </a:r>
            <a:endParaRPr kumimoji="0" lang="zh-CN" altLang="zh-CN" sz="2000" b="0" i="0" u="none" strike="noStrike" cap="none" normalizeH="0" baseline="0" dirty="0">
              <a:solidFill>
                <a:srgbClr val="2D3A4B"/>
              </a:solidFill>
              <a:effectLst/>
              <a:latin typeface="方正正准黑简体" panose="02000000000000000000" charset="-122"/>
              <a:ea typeface="方正正准黑简体" panose="02000000000000000000" charset="-122"/>
              <a:cs typeface="Segoe UI" panose="020B0502040204020203" pitchFamily="34" charset="0"/>
              <a:sym typeface="+mn-ea"/>
            </a:endParaRPr>
          </a:p>
        </p:txBody>
      </p:sp>
      <p:sp>
        <p:nvSpPr>
          <p:cNvPr id="41" name="HoloLens"/>
          <p:cNvSpPr>
            <a:spLocks noEditPoints="1"/>
          </p:cNvSpPr>
          <p:nvPr/>
        </p:nvSpPr>
        <p:spPr bwMode="auto">
          <a:xfrm>
            <a:off x="7883734" y="3380771"/>
            <a:ext cx="936772" cy="377547"/>
          </a:xfrm>
          <a:custGeom>
            <a:avLst/>
            <a:gdLst>
              <a:gd name="T0" fmla="*/ 1547 w 2422"/>
              <a:gd name="T1" fmla="*/ 823 h 978"/>
              <a:gd name="T2" fmla="*/ 1249 w 2422"/>
              <a:gd name="T3" fmla="*/ 809 h 978"/>
              <a:gd name="T4" fmla="*/ 1322 w 2422"/>
              <a:gd name="T5" fmla="*/ 682 h 978"/>
              <a:gd name="T6" fmla="*/ 1341 w 2422"/>
              <a:gd name="T7" fmla="*/ 602 h 978"/>
              <a:gd name="T8" fmla="*/ 1362 w 2422"/>
              <a:gd name="T9" fmla="*/ 602 h 978"/>
              <a:gd name="T10" fmla="*/ 2062 w 2422"/>
              <a:gd name="T11" fmla="*/ 527 h 978"/>
              <a:gd name="T12" fmla="*/ 2271 w 2422"/>
              <a:gd name="T13" fmla="*/ 640 h 978"/>
              <a:gd name="T14" fmla="*/ 1547 w 2422"/>
              <a:gd name="T15" fmla="*/ 823 h 978"/>
              <a:gd name="T16" fmla="*/ 1287 w 2422"/>
              <a:gd name="T17" fmla="*/ 376 h 978"/>
              <a:gd name="T18" fmla="*/ 1213 w 2422"/>
              <a:gd name="T19" fmla="*/ 11 h 978"/>
              <a:gd name="T20" fmla="*/ 833 w 2422"/>
              <a:gd name="T21" fmla="*/ 0 h 978"/>
              <a:gd name="T22" fmla="*/ 0 w 2422"/>
              <a:gd name="T23" fmla="*/ 225 h 978"/>
              <a:gd name="T24" fmla="*/ 284 w 2422"/>
              <a:gd name="T25" fmla="*/ 960 h 978"/>
              <a:gd name="T26" fmla="*/ 322 w 2422"/>
              <a:gd name="T27" fmla="*/ 978 h 978"/>
              <a:gd name="T28" fmla="*/ 360 w 2422"/>
              <a:gd name="T29" fmla="*/ 941 h 978"/>
              <a:gd name="T30" fmla="*/ 360 w 2422"/>
              <a:gd name="T31" fmla="*/ 903 h 978"/>
              <a:gd name="T32" fmla="*/ 397 w 2422"/>
              <a:gd name="T33" fmla="*/ 865 h 978"/>
              <a:gd name="T34" fmla="*/ 492 w 2422"/>
              <a:gd name="T35" fmla="*/ 903 h 978"/>
              <a:gd name="T36" fmla="*/ 587 w 2422"/>
              <a:gd name="T37" fmla="*/ 941 h 978"/>
              <a:gd name="T38" fmla="*/ 833 w 2422"/>
              <a:gd name="T39" fmla="*/ 903 h 978"/>
              <a:gd name="T40" fmla="*/ 1102 w 2422"/>
              <a:gd name="T41" fmla="*/ 814 h 978"/>
              <a:gd name="T42" fmla="*/ 1249 w 2422"/>
              <a:gd name="T43" fmla="*/ 663 h 978"/>
              <a:gd name="T44" fmla="*/ 1287 w 2422"/>
              <a:gd name="T45" fmla="*/ 376 h 978"/>
              <a:gd name="T46" fmla="*/ 1299 w 2422"/>
              <a:gd name="T47" fmla="*/ 16 h 978"/>
              <a:gd name="T48" fmla="*/ 1362 w 2422"/>
              <a:gd name="T49" fmla="*/ 376 h 978"/>
              <a:gd name="T50" fmla="*/ 2346 w 2422"/>
              <a:gd name="T51" fmla="*/ 640 h 978"/>
              <a:gd name="T52" fmla="*/ 2155 w 2422"/>
              <a:gd name="T53" fmla="*/ 802 h 978"/>
              <a:gd name="T54" fmla="*/ 2422 w 2422"/>
              <a:gd name="T55" fmla="*/ 677 h 978"/>
              <a:gd name="T56" fmla="*/ 2422 w 2422"/>
              <a:gd name="T57" fmla="*/ 376 h 978"/>
              <a:gd name="T58" fmla="*/ 1299 w 2422"/>
              <a:gd name="T59" fmla="*/ 16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22" h="978">
                <a:moveTo>
                  <a:pt x="1547" y="823"/>
                </a:moveTo>
                <a:cubicBezTo>
                  <a:pt x="1445" y="821"/>
                  <a:pt x="1346" y="816"/>
                  <a:pt x="1249" y="809"/>
                </a:cubicBezTo>
                <a:cubicBezTo>
                  <a:pt x="1284" y="774"/>
                  <a:pt x="1310" y="731"/>
                  <a:pt x="1322" y="682"/>
                </a:cubicBezTo>
                <a:cubicBezTo>
                  <a:pt x="1329" y="656"/>
                  <a:pt x="1336" y="628"/>
                  <a:pt x="1341" y="602"/>
                </a:cubicBezTo>
                <a:cubicBezTo>
                  <a:pt x="1348" y="602"/>
                  <a:pt x="1355" y="602"/>
                  <a:pt x="1362" y="602"/>
                </a:cubicBezTo>
                <a:cubicBezTo>
                  <a:pt x="1604" y="602"/>
                  <a:pt x="1838" y="576"/>
                  <a:pt x="2062" y="527"/>
                </a:cubicBezTo>
                <a:cubicBezTo>
                  <a:pt x="2200" y="564"/>
                  <a:pt x="2271" y="609"/>
                  <a:pt x="2271" y="640"/>
                </a:cubicBezTo>
                <a:cubicBezTo>
                  <a:pt x="2271" y="698"/>
                  <a:pt x="2022" y="802"/>
                  <a:pt x="1547" y="823"/>
                </a:cubicBezTo>
                <a:close/>
                <a:moveTo>
                  <a:pt x="1287" y="376"/>
                </a:moveTo>
                <a:cubicBezTo>
                  <a:pt x="1287" y="247"/>
                  <a:pt x="1261" y="124"/>
                  <a:pt x="1213" y="11"/>
                </a:cubicBezTo>
                <a:cubicBezTo>
                  <a:pt x="1093" y="4"/>
                  <a:pt x="965" y="0"/>
                  <a:pt x="833" y="0"/>
                </a:cubicBezTo>
                <a:cubicBezTo>
                  <a:pt x="371" y="0"/>
                  <a:pt x="0" y="101"/>
                  <a:pt x="0" y="225"/>
                </a:cubicBezTo>
                <a:cubicBezTo>
                  <a:pt x="0" y="513"/>
                  <a:pt x="109" y="771"/>
                  <a:pt x="284" y="960"/>
                </a:cubicBezTo>
                <a:cubicBezTo>
                  <a:pt x="293" y="971"/>
                  <a:pt x="308" y="978"/>
                  <a:pt x="322" y="978"/>
                </a:cubicBezTo>
                <a:cubicBezTo>
                  <a:pt x="343" y="978"/>
                  <a:pt x="360" y="962"/>
                  <a:pt x="360" y="941"/>
                </a:cubicBezTo>
                <a:cubicBezTo>
                  <a:pt x="360" y="903"/>
                  <a:pt x="360" y="903"/>
                  <a:pt x="360" y="903"/>
                </a:cubicBezTo>
                <a:cubicBezTo>
                  <a:pt x="360" y="882"/>
                  <a:pt x="376" y="865"/>
                  <a:pt x="397" y="865"/>
                </a:cubicBezTo>
                <a:cubicBezTo>
                  <a:pt x="435" y="865"/>
                  <a:pt x="468" y="880"/>
                  <a:pt x="492" y="903"/>
                </a:cubicBezTo>
                <a:cubicBezTo>
                  <a:pt x="516" y="927"/>
                  <a:pt x="549" y="941"/>
                  <a:pt x="587" y="941"/>
                </a:cubicBezTo>
                <a:cubicBezTo>
                  <a:pt x="669" y="941"/>
                  <a:pt x="752" y="929"/>
                  <a:pt x="833" y="903"/>
                </a:cubicBezTo>
                <a:cubicBezTo>
                  <a:pt x="1102" y="814"/>
                  <a:pt x="1102" y="814"/>
                  <a:pt x="1102" y="814"/>
                </a:cubicBezTo>
                <a:cubicBezTo>
                  <a:pt x="1173" y="790"/>
                  <a:pt x="1230" y="734"/>
                  <a:pt x="1249" y="663"/>
                </a:cubicBezTo>
                <a:cubicBezTo>
                  <a:pt x="1272" y="571"/>
                  <a:pt x="1287" y="475"/>
                  <a:pt x="1287" y="376"/>
                </a:cubicBezTo>
                <a:close/>
                <a:moveTo>
                  <a:pt x="1299" y="16"/>
                </a:moveTo>
                <a:cubicBezTo>
                  <a:pt x="1341" y="131"/>
                  <a:pt x="1362" y="251"/>
                  <a:pt x="1362" y="376"/>
                </a:cubicBezTo>
                <a:cubicBezTo>
                  <a:pt x="1852" y="376"/>
                  <a:pt x="2346" y="465"/>
                  <a:pt x="2346" y="640"/>
                </a:cubicBezTo>
                <a:cubicBezTo>
                  <a:pt x="2346" y="705"/>
                  <a:pt x="2273" y="760"/>
                  <a:pt x="2155" y="802"/>
                </a:cubicBezTo>
                <a:cubicBezTo>
                  <a:pt x="2316" y="776"/>
                  <a:pt x="2422" y="729"/>
                  <a:pt x="2422" y="677"/>
                </a:cubicBezTo>
                <a:cubicBezTo>
                  <a:pt x="2422" y="376"/>
                  <a:pt x="2422" y="376"/>
                  <a:pt x="2422" y="376"/>
                </a:cubicBezTo>
                <a:cubicBezTo>
                  <a:pt x="2422" y="207"/>
                  <a:pt x="1949" y="63"/>
                  <a:pt x="1299" y="1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5" name="Gaming"/>
          <p:cNvSpPr>
            <a:spLocks noEditPoints="1"/>
          </p:cNvSpPr>
          <p:nvPr/>
        </p:nvSpPr>
        <p:spPr bwMode="auto">
          <a:xfrm>
            <a:off x="6385221" y="3266939"/>
            <a:ext cx="903843" cy="605212"/>
          </a:xfrm>
          <a:custGeom>
            <a:avLst/>
            <a:gdLst>
              <a:gd name="T0" fmla="*/ 1214 w 2336"/>
              <a:gd name="T1" fmla="*/ 1123 h 1569"/>
              <a:gd name="T2" fmla="*/ 1391 w 2336"/>
              <a:gd name="T3" fmla="*/ 1123 h 1569"/>
              <a:gd name="T4" fmla="*/ 1649 w 2336"/>
              <a:gd name="T5" fmla="*/ 1188 h 1569"/>
              <a:gd name="T6" fmla="*/ 1770 w 2336"/>
              <a:gd name="T7" fmla="*/ 1316 h 1569"/>
              <a:gd name="T8" fmla="*/ 2259 w 2336"/>
              <a:gd name="T9" fmla="*/ 1444 h 1569"/>
              <a:gd name="T10" fmla="*/ 2019 w 2336"/>
              <a:gd name="T11" fmla="*/ 252 h 1569"/>
              <a:gd name="T12" fmla="*/ 1949 w 2336"/>
              <a:gd name="T13" fmla="*/ 172 h 1569"/>
              <a:gd name="T14" fmla="*/ 1930 w 2336"/>
              <a:gd name="T15" fmla="*/ 87 h 1569"/>
              <a:gd name="T16" fmla="*/ 1497 w 2336"/>
              <a:gd name="T17" fmla="*/ 15 h 1569"/>
              <a:gd name="T18" fmla="*/ 1393 w 2336"/>
              <a:gd name="T19" fmla="*/ 74 h 1569"/>
              <a:gd name="T20" fmla="*/ 1378 w 2336"/>
              <a:gd name="T21" fmla="*/ 77 h 1569"/>
              <a:gd name="T22" fmla="*/ 1168 w 2336"/>
              <a:gd name="T23" fmla="*/ 77 h 1569"/>
              <a:gd name="T24" fmla="*/ 959 w 2336"/>
              <a:gd name="T25" fmla="*/ 78 h 1569"/>
              <a:gd name="T26" fmla="*/ 943 w 2336"/>
              <a:gd name="T27" fmla="*/ 74 h 1569"/>
              <a:gd name="T28" fmla="*/ 839 w 2336"/>
              <a:gd name="T29" fmla="*/ 15 h 1569"/>
              <a:gd name="T30" fmla="*/ 406 w 2336"/>
              <a:gd name="T31" fmla="*/ 87 h 1569"/>
              <a:gd name="T32" fmla="*/ 387 w 2336"/>
              <a:gd name="T33" fmla="*/ 172 h 1569"/>
              <a:gd name="T34" fmla="*/ 317 w 2336"/>
              <a:gd name="T35" fmla="*/ 252 h 1569"/>
              <a:gd name="T36" fmla="*/ 77 w 2336"/>
              <a:gd name="T37" fmla="*/ 1444 h 1569"/>
              <a:gd name="T38" fmla="*/ 566 w 2336"/>
              <a:gd name="T39" fmla="*/ 1316 h 1569"/>
              <a:gd name="T40" fmla="*/ 686 w 2336"/>
              <a:gd name="T41" fmla="*/ 1188 h 1569"/>
              <a:gd name="T42" fmla="*/ 945 w 2336"/>
              <a:gd name="T43" fmla="*/ 1123 h 1569"/>
              <a:gd name="T44" fmla="*/ 1167 w 2336"/>
              <a:gd name="T45" fmla="*/ 1123 h 1569"/>
              <a:gd name="T46" fmla="*/ 2193 w 2336"/>
              <a:gd name="T47" fmla="*/ 1401 h 1569"/>
              <a:gd name="T48" fmla="*/ 2074 w 2336"/>
              <a:gd name="T49" fmla="*/ 1488 h 1569"/>
              <a:gd name="T50" fmla="*/ 2047 w 2336"/>
              <a:gd name="T51" fmla="*/ 1484 h 1569"/>
              <a:gd name="T52" fmla="*/ 1690 w 2336"/>
              <a:gd name="T53" fmla="*/ 1121 h 1569"/>
              <a:gd name="T54" fmla="*/ 1667 w 2336"/>
              <a:gd name="T55" fmla="*/ 1106 h 1569"/>
              <a:gd name="T56" fmla="*/ 1210 w 2336"/>
              <a:gd name="T57" fmla="*/ 1044 h 1569"/>
              <a:gd name="T58" fmla="*/ 1081 w 2336"/>
              <a:gd name="T59" fmla="*/ 1044 h 1569"/>
              <a:gd name="T60" fmla="*/ 669 w 2336"/>
              <a:gd name="T61" fmla="*/ 1106 h 1569"/>
              <a:gd name="T62" fmla="*/ 646 w 2336"/>
              <a:gd name="T63" fmla="*/ 1121 h 1569"/>
              <a:gd name="T64" fmla="*/ 290 w 2336"/>
              <a:gd name="T65" fmla="*/ 1484 h 1569"/>
              <a:gd name="T66" fmla="*/ 263 w 2336"/>
              <a:gd name="T67" fmla="*/ 1488 h 1569"/>
              <a:gd name="T68" fmla="*/ 114 w 2336"/>
              <a:gd name="T69" fmla="*/ 1020 h 1569"/>
              <a:gd name="T70" fmla="*/ 444 w 2336"/>
              <a:gd name="T71" fmla="*/ 230 h 1569"/>
              <a:gd name="T72" fmla="*/ 466 w 2336"/>
              <a:gd name="T73" fmla="*/ 147 h 1569"/>
              <a:gd name="T74" fmla="*/ 622 w 2336"/>
              <a:gd name="T75" fmla="*/ 101 h 1569"/>
              <a:gd name="T76" fmla="*/ 807 w 2336"/>
              <a:gd name="T77" fmla="*/ 87 h 1569"/>
              <a:gd name="T78" fmla="*/ 831 w 2336"/>
              <a:gd name="T79" fmla="*/ 101 h 1569"/>
              <a:gd name="T80" fmla="*/ 941 w 2336"/>
              <a:gd name="T81" fmla="*/ 156 h 1569"/>
              <a:gd name="T82" fmla="*/ 1168 w 2336"/>
              <a:gd name="T83" fmla="*/ 156 h 1569"/>
              <a:gd name="T84" fmla="*/ 1396 w 2336"/>
              <a:gd name="T85" fmla="*/ 156 h 1569"/>
              <a:gd name="T86" fmla="*/ 1507 w 2336"/>
              <a:gd name="T87" fmla="*/ 100 h 1569"/>
              <a:gd name="T88" fmla="*/ 1529 w 2336"/>
              <a:gd name="T89" fmla="*/ 87 h 1569"/>
              <a:gd name="T90" fmla="*/ 1715 w 2336"/>
              <a:gd name="T91" fmla="*/ 101 h 1569"/>
              <a:gd name="T92" fmla="*/ 1870 w 2336"/>
              <a:gd name="T93" fmla="*/ 146 h 1569"/>
              <a:gd name="T94" fmla="*/ 1892 w 2336"/>
              <a:gd name="T95" fmla="*/ 230 h 1569"/>
              <a:gd name="T96" fmla="*/ 2222 w 2336"/>
              <a:gd name="T97" fmla="*/ 1020 h 1569"/>
              <a:gd name="T98" fmla="*/ 1242 w 2336"/>
              <a:gd name="T99" fmla="*/ 415 h 1569"/>
              <a:gd name="T100" fmla="*/ 1094 w 2336"/>
              <a:gd name="T101" fmla="*/ 415 h 1569"/>
              <a:gd name="T102" fmla="*/ 1242 w 2336"/>
              <a:gd name="T103" fmla="*/ 415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36" h="1569">
                <a:moveTo>
                  <a:pt x="1170" y="1123"/>
                </a:moveTo>
                <a:cubicBezTo>
                  <a:pt x="1183" y="1123"/>
                  <a:pt x="1196" y="1123"/>
                  <a:pt x="1214" y="1123"/>
                </a:cubicBezTo>
                <a:cubicBezTo>
                  <a:pt x="1225" y="1123"/>
                  <a:pt x="1238" y="1123"/>
                  <a:pt x="1254" y="1123"/>
                </a:cubicBezTo>
                <a:cubicBezTo>
                  <a:pt x="1391" y="1123"/>
                  <a:pt x="1391" y="1123"/>
                  <a:pt x="1391" y="1123"/>
                </a:cubicBezTo>
                <a:cubicBezTo>
                  <a:pt x="1543" y="1123"/>
                  <a:pt x="1580" y="1141"/>
                  <a:pt x="1622" y="1170"/>
                </a:cubicBezTo>
                <a:cubicBezTo>
                  <a:pt x="1631" y="1176"/>
                  <a:pt x="1639" y="1182"/>
                  <a:pt x="1649" y="1188"/>
                </a:cubicBezTo>
                <a:cubicBezTo>
                  <a:pt x="1651" y="1189"/>
                  <a:pt x="1651" y="1189"/>
                  <a:pt x="1651" y="1189"/>
                </a:cubicBezTo>
                <a:cubicBezTo>
                  <a:pt x="1667" y="1201"/>
                  <a:pt x="1703" y="1239"/>
                  <a:pt x="1770" y="1316"/>
                </a:cubicBezTo>
                <a:cubicBezTo>
                  <a:pt x="1910" y="1473"/>
                  <a:pt x="1998" y="1569"/>
                  <a:pt x="2058" y="1569"/>
                </a:cubicBezTo>
                <a:cubicBezTo>
                  <a:pt x="2100" y="1569"/>
                  <a:pt x="2201" y="1532"/>
                  <a:pt x="2259" y="1444"/>
                </a:cubicBezTo>
                <a:cubicBezTo>
                  <a:pt x="2324" y="1343"/>
                  <a:pt x="2336" y="1212"/>
                  <a:pt x="2300" y="1006"/>
                </a:cubicBezTo>
                <a:cubicBezTo>
                  <a:pt x="2255" y="759"/>
                  <a:pt x="2049" y="311"/>
                  <a:pt x="2019" y="252"/>
                </a:cubicBezTo>
                <a:cubicBezTo>
                  <a:pt x="2011" y="235"/>
                  <a:pt x="1990" y="206"/>
                  <a:pt x="1962" y="183"/>
                </a:cubicBezTo>
                <a:cubicBezTo>
                  <a:pt x="1949" y="172"/>
                  <a:pt x="1949" y="172"/>
                  <a:pt x="1949" y="172"/>
                </a:cubicBezTo>
                <a:cubicBezTo>
                  <a:pt x="1949" y="121"/>
                  <a:pt x="1949" y="121"/>
                  <a:pt x="1949" y="121"/>
                </a:cubicBezTo>
                <a:cubicBezTo>
                  <a:pt x="1949" y="107"/>
                  <a:pt x="1942" y="94"/>
                  <a:pt x="1930" y="87"/>
                </a:cubicBezTo>
                <a:cubicBezTo>
                  <a:pt x="1913" y="77"/>
                  <a:pt x="1812" y="42"/>
                  <a:pt x="1731" y="24"/>
                </a:cubicBezTo>
                <a:cubicBezTo>
                  <a:pt x="1654" y="8"/>
                  <a:pt x="1531" y="0"/>
                  <a:pt x="1497" y="15"/>
                </a:cubicBezTo>
                <a:cubicBezTo>
                  <a:pt x="1494" y="17"/>
                  <a:pt x="1484" y="22"/>
                  <a:pt x="1457" y="38"/>
                </a:cubicBezTo>
                <a:cubicBezTo>
                  <a:pt x="1432" y="53"/>
                  <a:pt x="1408" y="67"/>
                  <a:pt x="1393" y="74"/>
                </a:cubicBezTo>
                <a:cubicBezTo>
                  <a:pt x="1386" y="77"/>
                  <a:pt x="1386" y="77"/>
                  <a:pt x="1386" y="77"/>
                </a:cubicBezTo>
                <a:cubicBezTo>
                  <a:pt x="1378" y="77"/>
                  <a:pt x="1378" y="77"/>
                  <a:pt x="1378" y="77"/>
                </a:cubicBezTo>
                <a:cubicBezTo>
                  <a:pt x="1372" y="77"/>
                  <a:pt x="1362" y="77"/>
                  <a:pt x="1349" y="77"/>
                </a:cubicBezTo>
                <a:cubicBezTo>
                  <a:pt x="1168" y="77"/>
                  <a:pt x="1168" y="77"/>
                  <a:pt x="1168" y="77"/>
                </a:cubicBezTo>
                <a:cubicBezTo>
                  <a:pt x="1009" y="77"/>
                  <a:pt x="1009" y="77"/>
                  <a:pt x="1009" y="77"/>
                </a:cubicBezTo>
                <a:cubicBezTo>
                  <a:pt x="984" y="77"/>
                  <a:pt x="967" y="77"/>
                  <a:pt x="959" y="78"/>
                </a:cubicBezTo>
                <a:cubicBezTo>
                  <a:pt x="951" y="78"/>
                  <a:pt x="951" y="78"/>
                  <a:pt x="951" y="78"/>
                </a:cubicBezTo>
                <a:cubicBezTo>
                  <a:pt x="943" y="74"/>
                  <a:pt x="943" y="74"/>
                  <a:pt x="943" y="74"/>
                </a:cubicBezTo>
                <a:cubicBezTo>
                  <a:pt x="929" y="67"/>
                  <a:pt x="903" y="52"/>
                  <a:pt x="880" y="39"/>
                </a:cubicBezTo>
                <a:cubicBezTo>
                  <a:pt x="852" y="22"/>
                  <a:pt x="842" y="17"/>
                  <a:pt x="839" y="15"/>
                </a:cubicBezTo>
                <a:cubicBezTo>
                  <a:pt x="805" y="0"/>
                  <a:pt x="682" y="8"/>
                  <a:pt x="605" y="24"/>
                </a:cubicBezTo>
                <a:cubicBezTo>
                  <a:pt x="524" y="42"/>
                  <a:pt x="423" y="77"/>
                  <a:pt x="406" y="87"/>
                </a:cubicBezTo>
                <a:cubicBezTo>
                  <a:pt x="394" y="94"/>
                  <a:pt x="387" y="107"/>
                  <a:pt x="387" y="121"/>
                </a:cubicBezTo>
                <a:cubicBezTo>
                  <a:pt x="387" y="172"/>
                  <a:pt x="387" y="172"/>
                  <a:pt x="387" y="172"/>
                </a:cubicBezTo>
                <a:cubicBezTo>
                  <a:pt x="374" y="183"/>
                  <a:pt x="374" y="183"/>
                  <a:pt x="374" y="183"/>
                </a:cubicBezTo>
                <a:cubicBezTo>
                  <a:pt x="346" y="206"/>
                  <a:pt x="326" y="235"/>
                  <a:pt x="317" y="252"/>
                </a:cubicBezTo>
                <a:cubicBezTo>
                  <a:pt x="287" y="311"/>
                  <a:pt x="81" y="759"/>
                  <a:pt x="36" y="1006"/>
                </a:cubicBezTo>
                <a:cubicBezTo>
                  <a:pt x="0" y="1212"/>
                  <a:pt x="12" y="1343"/>
                  <a:pt x="77" y="1444"/>
                </a:cubicBezTo>
                <a:cubicBezTo>
                  <a:pt x="135" y="1532"/>
                  <a:pt x="236" y="1569"/>
                  <a:pt x="278" y="1569"/>
                </a:cubicBezTo>
                <a:cubicBezTo>
                  <a:pt x="338" y="1569"/>
                  <a:pt x="427" y="1473"/>
                  <a:pt x="566" y="1316"/>
                </a:cubicBezTo>
                <a:cubicBezTo>
                  <a:pt x="634" y="1239"/>
                  <a:pt x="669" y="1201"/>
                  <a:pt x="684" y="1190"/>
                </a:cubicBezTo>
                <a:cubicBezTo>
                  <a:pt x="686" y="1188"/>
                  <a:pt x="686" y="1188"/>
                  <a:pt x="686" y="1188"/>
                </a:cubicBezTo>
                <a:cubicBezTo>
                  <a:pt x="697" y="1182"/>
                  <a:pt x="705" y="1176"/>
                  <a:pt x="714" y="1170"/>
                </a:cubicBezTo>
                <a:cubicBezTo>
                  <a:pt x="756" y="1141"/>
                  <a:pt x="793" y="1123"/>
                  <a:pt x="945" y="1123"/>
                </a:cubicBezTo>
                <a:cubicBezTo>
                  <a:pt x="1081" y="1123"/>
                  <a:pt x="1081" y="1123"/>
                  <a:pt x="1081" y="1123"/>
                </a:cubicBezTo>
                <a:cubicBezTo>
                  <a:pt x="1124" y="1122"/>
                  <a:pt x="1145" y="1122"/>
                  <a:pt x="1167" y="1123"/>
                </a:cubicBezTo>
                <a:lnTo>
                  <a:pt x="1170" y="1123"/>
                </a:lnTo>
                <a:close/>
                <a:moveTo>
                  <a:pt x="2193" y="1401"/>
                </a:moveTo>
                <a:cubicBezTo>
                  <a:pt x="2193" y="1401"/>
                  <a:pt x="2193" y="1401"/>
                  <a:pt x="2193" y="1401"/>
                </a:cubicBezTo>
                <a:cubicBezTo>
                  <a:pt x="2159" y="1453"/>
                  <a:pt x="2102" y="1480"/>
                  <a:pt x="2074" y="1488"/>
                </a:cubicBezTo>
                <a:cubicBezTo>
                  <a:pt x="2059" y="1492"/>
                  <a:pt x="2059" y="1492"/>
                  <a:pt x="2059" y="1492"/>
                </a:cubicBezTo>
                <a:cubicBezTo>
                  <a:pt x="2047" y="1484"/>
                  <a:pt x="2047" y="1484"/>
                  <a:pt x="2047" y="1484"/>
                </a:cubicBezTo>
                <a:cubicBezTo>
                  <a:pt x="2003" y="1458"/>
                  <a:pt x="1915" y="1361"/>
                  <a:pt x="1829" y="1264"/>
                </a:cubicBezTo>
                <a:cubicBezTo>
                  <a:pt x="1758" y="1183"/>
                  <a:pt x="1716" y="1137"/>
                  <a:pt x="1690" y="1121"/>
                </a:cubicBezTo>
                <a:cubicBezTo>
                  <a:pt x="1683" y="1116"/>
                  <a:pt x="1676" y="1112"/>
                  <a:pt x="1669" y="1107"/>
                </a:cubicBezTo>
                <a:cubicBezTo>
                  <a:pt x="1667" y="1106"/>
                  <a:pt x="1667" y="1106"/>
                  <a:pt x="1667" y="1106"/>
                </a:cubicBezTo>
                <a:cubicBezTo>
                  <a:pt x="1612" y="1067"/>
                  <a:pt x="1566" y="1044"/>
                  <a:pt x="1391" y="1044"/>
                </a:cubicBezTo>
                <a:cubicBezTo>
                  <a:pt x="1210" y="1044"/>
                  <a:pt x="1210" y="1044"/>
                  <a:pt x="1210" y="1044"/>
                </a:cubicBezTo>
                <a:cubicBezTo>
                  <a:pt x="1194" y="1044"/>
                  <a:pt x="1181" y="1044"/>
                  <a:pt x="1169" y="1044"/>
                </a:cubicBezTo>
                <a:cubicBezTo>
                  <a:pt x="1146" y="1044"/>
                  <a:pt x="1124" y="1044"/>
                  <a:pt x="1081" y="1044"/>
                </a:cubicBezTo>
                <a:cubicBezTo>
                  <a:pt x="946" y="1044"/>
                  <a:pt x="946" y="1044"/>
                  <a:pt x="946" y="1044"/>
                </a:cubicBezTo>
                <a:cubicBezTo>
                  <a:pt x="770" y="1044"/>
                  <a:pt x="724" y="1067"/>
                  <a:pt x="669" y="1106"/>
                </a:cubicBezTo>
                <a:cubicBezTo>
                  <a:pt x="667" y="1107"/>
                  <a:pt x="667" y="1107"/>
                  <a:pt x="667" y="1107"/>
                </a:cubicBezTo>
                <a:cubicBezTo>
                  <a:pt x="660" y="1111"/>
                  <a:pt x="654" y="1116"/>
                  <a:pt x="646" y="1121"/>
                </a:cubicBezTo>
                <a:cubicBezTo>
                  <a:pt x="620" y="1137"/>
                  <a:pt x="580" y="1181"/>
                  <a:pt x="507" y="1264"/>
                </a:cubicBezTo>
                <a:cubicBezTo>
                  <a:pt x="421" y="1361"/>
                  <a:pt x="334" y="1457"/>
                  <a:pt x="290" y="1484"/>
                </a:cubicBezTo>
                <a:cubicBezTo>
                  <a:pt x="277" y="1492"/>
                  <a:pt x="277" y="1492"/>
                  <a:pt x="277" y="1492"/>
                </a:cubicBezTo>
                <a:cubicBezTo>
                  <a:pt x="263" y="1488"/>
                  <a:pt x="263" y="1488"/>
                  <a:pt x="263" y="1488"/>
                </a:cubicBezTo>
                <a:cubicBezTo>
                  <a:pt x="234" y="1480"/>
                  <a:pt x="177" y="1453"/>
                  <a:pt x="143" y="1401"/>
                </a:cubicBezTo>
                <a:cubicBezTo>
                  <a:pt x="106" y="1342"/>
                  <a:pt x="73" y="1252"/>
                  <a:pt x="114" y="1020"/>
                </a:cubicBezTo>
                <a:cubicBezTo>
                  <a:pt x="152" y="804"/>
                  <a:pt x="342" y="377"/>
                  <a:pt x="387" y="287"/>
                </a:cubicBezTo>
                <a:cubicBezTo>
                  <a:pt x="394" y="274"/>
                  <a:pt x="418" y="244"/>
                  <a:pt x="444" y="230"/>
                </a:cubicBezTo>
                <a:cubicBezTo>
                  <a:pt x="457" y="223"/>
                  <a:pt x="466" y="210"/>
                  <a:pt x="466" y="195"/>
                </a:cubicBezTo>
                <a:cubicBezTo>
                  <a:pt x="466" y="147"/>
                  <a:pt x="466" y="147"/>
                  <a:pt x="466" y="147"/>
                </a:cubicBezTo>
                <a:cubicBezTo>
                  <a:pt x="489" y="139"/>
                  <a:pt x="489" y="139"/>
                  <a:pt x="489" y="139"/>
                </a:cubicBezTo>
                <a:cubicBezTo>
                  <a:pt x="511" y="131"/>
                  <a:pt x="567" y="113"/>
                  <a:pt x="622" y="101"/>
                </a:cubicBezTo>
                <a:cubicBezTo>
                  <a:pt x="689" y="86"/>
                  <a:pt x="772" y="84"/>
                  <a:pt x="800" y="87"/>
                </a:cubicBezTo>
                <a:cubicBezTo>
                  <a:pt x="807" y="87"/>
                  <a:pt x="807" y="87"/>
                  <a:pt x="807" y="87"/>
                </a:cubicBezTo>
                <a:cubicBezTo>
                  <a:pt x="814" y="91"/>
                  <a:pt x="814" y="91"/>
                  <a:pt x="814" y="91"/>
                </a:cubicBezTo>
                <a:cubicBezTo>
                  <a:pt x="819" y="93"/>
                  <a:pt x="825" y="97"/>
                  <a:pt x="831" y="101"/>
                </a:cubicBezTo>
                <a:cubicBezTo>
                  <a:pt x="839" y="106"/>
                  <a:pt x="839" y="106"/>
                  <a:pt x="839" y="106"/>
                </a:cubicBezTo>
                <a:cubicBezTo>
                  <a:pt x="894" y="138"/>
                  <a:pt x="921" y="153"/>
                  <a:pt x="941" y="156"/>
                </a:cubicBezTo>
                <a:cubicBezTo>
                  <a:pt x="946" y="156"/>
                  <a:pt x="974" y="156"/>
                  <a:pt x="1021" y="156"/>
                </a:cubicBezTo>
                <a:cubicBezTo>
                  <a:pt x="1168" y="156"/>
                  <a:pt x="1168" y="156"/>
                  <a:pt x="1168" y="156"/>
                </a:cubicBezTo>
                <a:cubicBezTo>
                  <a:pt x="1315" y="156"/>
                  <a:pt x="1315" y="156"/>
                  <a:pt x="1315" y="156"/>
                </a:cubicBezTo>
                <a:cubicBezTo>
                  <a:pt x="1364" y="156"/>
                  <a:pt x="1390" y="156"/>
                  <a:pt x="1396" y="156"/>
                </a:cubicBezTo>
                <a:cubicBezTo>
                  <a:pt x="1415" y="153"/>
                  <a:pt x="1442" y="138"/>
                  <a:pt x="1497" y="106"/>
                </a:cubicBezTo>
                <a:cubicBezTo>
                  <a:pt x="1507" y="100"/>
                  <a:pt x="1507" y="100"/>
                  <a:pt x="1507" y="100"/>
                </a:cubicBezTo>
                <a:cubicBezTo>
                  <a:pt x="1513" y="96"/>
                  <a:pt x="1518" y="93"/>
                  <a:pt x="1522" y="91"/>
                </a:cubicBezTo>
                <a:cubicBezTo>
                  <a:pt x="1529" y="87"/>
                  <a:pt x="1529" y="87"/>
                  <a:pt x="1529" y="87"/>
                </a:cubicBezTo>
                <a:cubicBezTo>
                  <a:pt x="1536" y="87"/>
                  <a:pt x="1536" y="87"/>
                  <a:pt x="1536" y="87"/>
                </a:cubicBezTo>
                <a:cubicBezTo>
                  <a:pt x="1563" y="84"/>
                  <a:pt x="1647" y="86"/>
                  <a:pt x="1715" y="101"/>
                </a:cubicBezTo>
                <a:cubicBezTo>
                  <a:pt x="1765" y="112"/>
                  <a:pt x="1819" y="129"/>
                  <a:pt x="1847" y="138"/>
                </a:cubicBezTo>
                <a:cubicBezTo>
                  <a:pt x="1870" y="146"/>
                  <a:pt x="1870" y="146"/>
                  <a:pt x="1870" y="146"/>
                </a:cubicBezTo>
                <a:cubicBezTo>
                  <a:pt x="1870" y="195"/>
                  <a:pt x="1870" y="195"/>
                  <a:pt x="1870" y="195"/>
                </a:cubicBezTo>
                <a:cubicBezTo>
                  <a:pt x="1870" y="210"/>
                  <a:pt x="1879" y="223"/>
                  <a:pt x="1892" y="230"/>
                </a:cubicBezTo>
                <a:cubicBezTo>
                  <a:pt x="1918" y="244"/>
                  <a:pt x="1942" y="274"/>
                  <a:pt x="1949" y="287"/>
                </a:cubicBezTo>
                <a:cubicBezTo>
                  <a:pt x="1994" y="377"/>
                  <a:pt x="2184" y="804"/>
                  <a:pt x="2222" y="1020"/>
                </a:cubicBezTo>
                <a:cubicBezTo>
                  <a:pt x="2263" y="1252"/>
                  <a:pt x="2230" y="1342"/>
                  <a:pt x="2193" y="1401"/>
                </a:cubicBezTo>
                <a:close/>
                <a:moveTo>
                  <a:pt x="1242" y="415"/>
                </a:moveTo>
                <a:cubicBezTo>
                  <a:pt x="1242" y="456"/>
                  <a:pt x="1209" y="489"/>
                  <a:pt x="1168" y="489"/>
                </a:cubicBezTo>
                <a:cubicBezTo>
                  <a:pt x="1127" y="489"/>
                  <a:pt x="1094" y="456"/>
                  <a:pt x="1094" y="415"/>
                </a:cubicBezTo>
                <a:cubicBezTo>
                  <a:pt x="1094" y="374"/>
                  <a:pt x="1127" y="341"/>
                  <a:pt x="1168" y="341"/>
                </a:cubicBezTo>
                <a:cubicBezTo>
                  <a:pt x="1209" y="341"/>
                  <a:pt x="1242" y="374"/>
                  <a:pt x="1242" y="41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9" name="Pen"/>
          <p:cNvSpPr>
            <a:spLocks noEditPoints="1"/>
          </p:cNvSpPr>
          <p:nvPr/>
        </p:nvSpPr>
        <p:spPr bwMode="auto">
          <a:xfrm>
            <a:off x="4918071" y="3169572"/>
            <a:ext cx="811301" cy="799946"/>
          </a:xfrm>
          <a:custGeom>
            <a:avLst/>
            <a:gdLst>
              <a:gd name="T0" fmla="*/ 2022 w 2095"/>
              <a:gd name="T1" fmla="*/ 52 h 2074"/>
              <a:gd name="T2" fmla="*/ 1889 w 2095"/>
              <a:gd name="T3" fmla="*/ 0 h 2074"/>
              <a:gd name="T4" fmla="*/ 1757 w 2095"/>
              <a:gd name="T5" fmla="*/ 52 h 2074"/>
              <a:gd name="T6" fmla="*/ 1757 w 2095"/>
              <a:gd name="T7" fmla="*/ 52 h 2074"/>
              <a:gd name="T8" fmla="*/ 0 w 2095"/>
              <a:gd name="T9" fmla="*/ 1810 h 2074"/>
              <a:gd name="T10" fmla="*/ 0 w 2095"/>
              <a:gd name="T11" fmla="*/ 2074 h 2074"/>
              <a:gd name="T12" fmla="*/ 264 w 2095"/>
              <a:gd name="T13" fmla="*/ 2074 h 2074"/>
              <a:gd name="T14" fmla="*/ 2022 w 2095"/>
              <a:gd name="T15" fmla="*/ 317 h 2074"/>
              <a:gd name="T16" fmla="*/ 2022 w 2095"/>
              <a:gd name="T17" fmla="*/ 52 h 2074"/>
              <a:gd name="T18" fmla="*/ 232 w 2095"/>
              <a:gd name="T19" fmla="*/ 1996 h 2074"/>
              <a:gd name="T20" fmla="*/ 78 w 2095"/>
              <a:gd name="T21" fmla="*/ 1996 h 2074"/>
              <a:gd name="T22" fmla="*/ 78 w 2095"/>
              <a:gd name="T23" fmla="*/ 1842 h 2074"/>
              <a:gd name="T24" fmla="*/ 140 w 2095"/>
              <a:gd name="T25" fmla="*/ 1780 h 2074"/>
              <a:gd name="T26" fmla="*/ 160 w 2095"/>
              <a:gd name="T27" fmla="*/ 1785 h 2074"/>
              <a:gd name="T28" fmla="*/ 289 w 2095"/>
              <a:gd name="T29" fmla="*/ 1914 h 2074"/>
              <a:gd name="T30" fmla="*/ 294 w 2095"/>
              <a:gd name="T31" fmla="*/ 1934 h 2074"/>
              <a:gd name="T32" fmla="*/ 232 w 2095"/>
              <a:gd name="T33" fmla="*/ 1996 h 2074"/>
              <a:gd name="T34" fmla="*/ 360 w 2095"/>
              <a:gd name="T35" fmla="*/ 1868 h 2074"/>
              <a:gd name="T36" fmla="*/ 337 w 2095"/>
              <a:gd name="T37" fmla="*/ 1829 h 2074"/>
              <a:gd name="T38" fmla="*/ 245 w 2095"/>
              <a:gd name="T39" fmla="*/ 1737 h 2074"/>
              <a:gd name="T40" fmla="*/ 206 w 2095"/>
              <a:gd name="T41" fmla="*/ 1714 h 2074"/>
              <a:gd name="T42" fmla="*/ 1621 w 2095"/>
              <a:gd name="T43" fmla="*/ 300 h 2074"/>
              <a:gd name="T44" fmla="*/ 1640 w 2095"/>
              <a:gd name="T45" fmla="*/ 305 h 2074"/>
              <a:gd name="T46" fmla="*/ 1769 w 2095"/>
              <a:gd name="T47" fmla="*/ 434 h 2074"/>
              <a:gd name="T48" fmla="*/ 1774 w 2095"/>
              <a:gd name="T49" fmla="*/ 453 h 2074"/>
              <a:gd name="T50" fmla="*/ 360 w 2095"/>
              <a:gd name="T51" fmla="*/ 1868 h 2074"/>
              <a:gd name="T52" fmla="*/ 1966 w 2095"/>
              <a:gd name="T53" fmla="*/ 262 h 2074"/>
              <a:gd name="T54" fmla="*/ 1840 w 2095"/>
              <a:gd name="T55" fmla="*/ 388 h 2074"/>
              <a:gd name="T56" fmla="*/ 1817 w 2095"/>
              <a:gd name="T57" fmla="*/ 349 h 2074"/>
              <a:gd name="T58" fmla="*/ 1725 w 2095"/>
              <a:gd name="T59" fmla="*/ 257 h 2074"/>
              <a:gd name="T60" fmla="*/ 1686 w 2095"/>
              <a:gd name="T61" fmla="*/ 234 h 2074"/>
              <a:gd name="T62" fmla="*/ 1812 w 2095"/>
              <a:gd name="T63" fmla="*/ 108 h 2074"/>
              <a:gd name="T64" fmla="*/ 1889 w 2095"/>
              <a:gd name="T65" fmla="*/ 77 h 2074"/>
              <a:gd name="T66" fmla="*/ 1889 w 2095"/>
              <a:gd name="T67" fmla="*/ 77 h 2074"/>
              <a:gd name="T68" fmla="*/ 1966 w 2095"/>
              <a:gd name="T69" fmla="*/ 108 h 2074"/>
              <a:gd name="T70" fmla="*/ 1998 w 2095"/>
              <a:gd name="T71" fmla="*/ 185 h 2074"/>
              <a:gd name="T72" fmla="*/ 1966 w 2095"/>
              <a:gd name="T73" fmla="*/ 262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5" h="2074">
                <a:moveTo>
                  <a:pt x="2022" y="52"/>
                </a:moveTo>
                <a:cubicBezTo>
                  <a:pt x="1988" y="19"/>
                  <a:pt x="1940" y="0"/>
                  <a:pt x="1889" y="0"/>
                </a:cubicBezTo>
                <a:cubicBezTo>
                  <a:pt x="1838" y="0"/>
                  <a:pt x="1790" y="19"/>
                  <a:pt x="1757" y="52"/>
                </a:cubicBezTo>
                <a:cubicBezTo>
                  <a:pt x="1757" y="52"/>
                  <a:pt x="1757" y="52"/>
                  <a:pt x="1757" y="52"/>
                </a:cubicBezTo>
                <a:cubicBezTo>
                  <a:pt x="0" y="1810"/>
                  <a:pt x="0" y="1810"/>
                  <a:pt x="0" y="1810"/>
                </a:cubicBezTo>
                <a:cubicBezTo>
                  <a:pt x="0" y="2074"/>
                  <a:pt x="0" y="2074"/>
                  <a:pt x="0" y="2074"/>
                </a:cubicBezTo>
                <a:cubicBezTo>
                  <a:pt x="264" y="2074"/>
                  <a:pt x="264" y="2074"/>
                  <a:pt x="264" y="2074"/>
                </a:cubicBezTo>
                <a:cubicBezTo>
                  <a:pt x="2022" y="317"/>
                  <a:pt x="2022" y="317"/>
                  <a:pt x="2022" y="317"/>
                </a:cubicBezTo>
                <a:cubicBezTo>
                  <a:pt x="2095" y="244"/>
                  <a:pt x="2095" y="125"/>
                  <a:pt x="2022" y="52"/>
                </a:cubicBezTo>
                <a:close/>
                <a:moveTo>
                  <a:pt x="232" y="1996"/>
                </a:moveTo>
                <a:cubicBezTo>
                  <a:pt x="78" y="1996"/>
                  <a:pt x="78" y="1996"/>
                  <a:pt x="78" y="1996"/>
                </a:cubicBezTo>
                <a:cubicBezTo>
                  <a:pt x="78" y="1842"/>
                  <a:pt x="78" y="1842"/>
                  <a:pt x="78" y="1842"/>
                </a:cubicBezTo>
                <a:cubicBezTo>
                  <a:pt x="140" y="1780"/>
                  <a:pt x="140" y="1780"/>
                  <a:pt x="140" y="1780"/>
                </a:cubicBezTo>
                <a:cubicBezTo>
                  <a:pt x="160" y="1785"/>
                  <a:pt x="160" y="1785"/>
                  <a:pt x="160" y="1785"/>
                </a:cubicBezTo>
                <a:cubicBezTo>
                  <a:pt x="223" y="1802"/>
                  <a:pt x="272" y="1851"/>
                  <a:pt x="289" y="1914"/>
                </a:cubicBezTo>
                <a:cubicBezTo>
                  <a:pt x="294" y="1934"/>
                  <a:pt x="294" y="1934"/>
                  <a:pt x="294" y="1934"/>
                </a:cubicBezTo>
                <a:lnTo>
                  <a:pt x="232" y="1996"/>
                </a:lnTo>
                <a:close/>
                <a:moveTo>
                  <a:pt x="360" y="1868"/>
                </a:moveTo>
                <a:cubicBezTo>
                  <a:pt x="337" y="1829"/>
                  <a:pt x="337" y="1829"/>
                  <a:pt x="337" y="1829"/>
                </a:cubicBezTo>
                <a:cubicBezTo>
                  <a:pt x="315" y="1791"/>
                  <a:pt x="283" y="1759"/>
                  <a:pt x="245" y="1737"/>
                </a:cubicBezTo>
                <a:cubicBezTo>
                  <a:pt x="206" y="1714"/>
                  <a:pt x="206" y="1714"/>
                  <a:pt x="206" y="1714"/>
                </a:cubicBezTo>
                <a:cubicBezTo>
                  <a:pt x="1621" y="300"/>
                  <a:pt x="1621" y="300"/>
                  <a:pt x="1621" y="300"/>
                </a:cubicBezTo>
                <a:cubicBezTo>
                  <a:pt x="1640" y="305"/>
                  <a:pt x="1640" y="305"/>
                  <a:pt x="1640" y="305"/>
                </a:cubicBezTo>
                <a:cubicBezTo>
                  <a:pt x="1703" y="322"/>
                  <a:pt x="1752" y="371"/>
                  <a:pt x="1769" y="434"/>
                </a:cubicBezTo>
                <a:cubicBezTo>
                  <a:pt x="1774" y="453"/>
                  <a:pt x="1774" y="453"/>
                  <a:pt x="1774" y="453"/>
                </a:cubicBezTo>
                <a:lnTo>
                  <a:pt x="360" y="1868"/>
                </a:lnTo>
                <a:close/>
                <a:moveTo>
                  <a:pt x="1966" y="262"/>
                </a:moveTo>
                <a:cubicBezTo>
                  <a:pt x="1840" y="388"/>
                  <a:pt x="1840" y="388"/>
                  <a:pt x="1840" y="388"/>
                </a:cubicBezTo>
                <a:cubicBezTo>
                  <a:pt x="1817" y="349"/>
                  <a:pt x="1817" y="349"/>
                  <a:pt x="1817" y="349"/>
                </a:cubicBezTo>
                <a:cubicBezTo>
                  <a:pt x="1795" y="311"/>
                  <a:pt x="1763" y="279"/>
                  <a:pt x="1725" y="257"/>
                </a:cubicBezTo>
                <a:cubicBezTo>
                  <a:pt x="1686" y="234"/>
                  <a:pt x="1686" y="234"/>
                  <a:pt x="1686" y="234"/>
                </a:cubicBezTo>
                <a:cubicBezTo>
                  <a:pt x="1812" y="108"/>
                  <a:pt x="1812" y="108"/>
                  <a:pt x="1812" y="108"/>
                </a:cubicBezTo>
                <a:cubicBezTo>
                  <a:pt x="1832" y="88"/>
                  <a:pt x="1860" y="77"/>
                  <a:pt x="1889" y="77"/>
                </a:cubicBezTo>
                <a:cubicBezTo>
                  <a:pt x="1889" y="77"/>
                  <a:pt x="1889" y="77"/>
                  <a:pt x="1889" y="77"/>
                </a:cubicBezTo>
                <a:cubicBezTo>
                  <a:pt x="1918" y="77"/>
                  <a:pt x="1946" y="88"/>
                  <a:pt x="1966" y="108"/>
                </a:cubicBezTo>
                <a:cubicBezTo>
                  <a:pt x="1987" y="128"/>
                  <a:pt x="1998" y="156"/>
                  <a:pt x="1998" y="185"/>
                </a:cubicBezTo>
                <a:cubicBezTo>
                  <a:pt x="1998" y="214"/>
                  <a:pt x="1987" y="241"/>
                  <a:pt x="1966" y="2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nvGrpSpPr>
          <p:cNvPr id="18" name="Group 4" hidden="1"/>
          <p:cNvGrpSpPr>
            <a:grpSpLocks noChangeAspect="1"/>
          </p:cNvGrpSpPr>
          <p:nvPr/>
        </p:nvGrpSpPr>
        <p:grpSpPr bwMode="auto">
          <a:xfrm>
            <a:off x="2703645" y="3119829"/>
            <a:ext cx="730163" cy="603723"/>
            <a:chOff x="5181" y="1734"/>
            <a:chExt cx="641" cy="530"/>
          </a:xfrm>
        </p:grpSpPr>
        <p:sp>
          <p:nvSpPr>
            <p:cNvPr id="19"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0" name="Freeform 5"/>
            <p:cNvSpPr/>
            <p:nvPr/>
          </p:nvSpPr>
          <p:spPr bwMode="auto">
            <a:xfrm>
              <a:off x="5594" y="1734"/>
              <a:ext cx="154" cy="152"/>
            </a:xfrm>
            <a:custGeom>
              <a:avLst/>
              <a:gdLst>
                <a:gd name="T0" fmla="*/ 15 w 171"/>
                <a:gd name="T1" fmla="*/ 123 h 169"/>
                <a:gd name="T2" fmla="*/ 8 w 171"/>
                <a:gd name="T3" fmla="*/ 59 h 169"/>
                <a:gd name="T4" fmla="*/ 37 w 171"/>
                <a:gd name="T5" fmla="*/ 18 h 169"/>
                <a:gd name="T6" fmla="*/ 68 w 171"/>
                <a:gd name="T7" fmla="*/ 4 h 169"/>
                <a:gd name="T8" fmla="*/ 77 w 171"/>
                <a:gd name="T9" fmla="*/ 2 h 169"/>
                <a:gd name="T10" fmla="*/ 127 w 171"/>
                <a:gd name="T11" fmla="*/ 12 h 169"/>
                <a:gd name="T12" fmla="*/ 166 w 171"/>
                <a:gd name="T13" fmla="*/ 63 h 169"/>
                <a:gd name="T14" fmla="*/ 171 w 171"/>
                <a:gd name="T15" fmla="*/ 82 h 169"/>
                <a:gd name="T16" fmla="*/ 133 w 171"/>
                <a:gd name="T17" fmla="*/ 152 h 169"/>
                <a:gd name="T18" fmla="*/ 67 w 171"/>
                <a:gd name="T19" fmla="*/ 163 h 169"/>
                <a:gd name="T20" fmla="*/ 15 w 171"/>
                <a:gd name="T21" fmla="*/ 12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1" h="169">
                  <a:moveTo>
                    <a:pt x="15" y="123"/>
                  </a:moveTo>
                  <a:cubicBezTo>
                    <a:pt x="3" y="103"/>
                    <a:pt x="0" y="82"/>
                    <a:pt x="8" y="59"/>
                  </a:cubicBezTo>
                  <a:cubicBezTo>
                    <a:pt x="14" y="42"/>
                    <a:pt x="23" y="29"/>
                    <a:pt x="37" y="18"/>
                  </a:cubicBezTo>
                  <a:cubicBezTo>
                    <a:pt x="46" y="11"/>
                    <a:pt x="55" y="5"/>
                    <a:pt x="68" y="4"/>
                  </a:cubicBezTo>
                  <a:cubicBezTo>
                    <a:pt x="71" y="4"/>
                    <a:pt x="74" y="2"/>
                    <a:pt x="77" y="2"/>
                  </a:cubicBezTo>
                  <a:cubicBezTo>
                    <a:pt x="95" y="0"/>
                    <a:pt x="111" y="4"/>
                    <a:pt x="127" y="12"/>
                  </a:cubicBezTo>
                  <a:cubicBezTo>
                    <a:pt x="148" y="23"/>
                    <a:pt x="160" y="41"/>
                    <a:pt x="166" y="63"/>
                  </a:cubicBezTo>
                  <a:cubicBezTo>
                    <a:pt x="168" y="70"/>
                    <a:pt x="169" y="77"/>
                    <a:pt x="171" y="82"/>
                  </a:cubicBezTo>
                  <a:cubicBezTo>
                    <a:pt x="167" y="112"/>
                    <a:pt x="157" y="136"/>
                    <a:pt x="133" y="152"/>
                  </a:cubicBezTo>
                  <a:cubicBezTo>
                    <a:pt x="113" y="165"/>
                    <a:pt x="91" y="169"/>
                    <a:pt x="67" y="163"/>
                  </a:cubicBezTo>
                  <a:cubicBezTo>
                    <a:pt x="44" y="158"/>
                    <a:pt x="26" y="144"/>
                    <a:pt x="15" y="12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1" name="Freeform 6"/>
            <p:cNvSpPr/>
            <p:nvPr/>
          </p:nvSpPr>
          <p:spPr bwMode="auto">
            <a:xfrm>
              <a:off x="5255" y="1735"/>
              <a:ext cx="150" cy="149"/>
            </a:xfrm>
            <a:custGeom>
              <a:avLst/>
              <a:gdLst>
                <a:gd name="T0" fmla="*/ 27 w 166"/>
                <a:gd name="T1" fmla="*/ 143 h 165"/>
                <a:gd name="T2" fmla="*/ 74 w 166"/>
                <a:gd name="T3" fmla="*/ 164 h 165"/>
                <a:gd name="T4" fmla="*/ 130 w 166"/>
                <a:gd name="T5" fmla="*/ 150 h 165"/>
                <a:gd name="T6" fmla="*/ 165 w 166"/>
                <a:gd name="T7" fmla="*/ 82 h 165"/>
                <a:gd name="T8" fmla="*/ 165 w 166"/>
                <a:gd name="T9" fmla="*/ 67 h 165"/>
                <a:gd name="T10" fmla="*/ 160 w 166"/>
                <a:gd name="T11" fmla="*/ 52 h 165"/>
                <a:gd name="T12" fmla="*/ 123 w 166"/>
                <a:gd name="T13" fmla="*/ 10 h 165"/>
                <a:gd name="T14" fmla="*/ 81 w 166"/>
                <a:gd name="T15" fmla="*/ 0 h 165"/>
                <a:gd name="T16" fmla="*/ 61 w 166"/>
                <a:gd name="T17" fmla="*/ 3 h 165"/>
                <a:gd name="T18" fmla="*/ 26 w 166"/>
                <a:gd name="T19" fmla="*/ 22 h 165"/>
                <a:gd name="T20" fmla="*/ 4 w 166"/>
                <a:gd name="T21" fmla="*/ 57 h 165"/>
                <a:gd name="T22" fmla="*/ 1 w 166"/>
                <a:gd name="T23" fmla="*/ 76 h 165"/>
                <a:gd name="T24" fmla="*/ 7 w 166"/>
                <a:gd name="T25" fmla="*/ 115 h 165"/>
                <a:gd name="T26" fmla="*/ 27 w 166"/>
                <a:gd name="T27" fmla="*/ 14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165">
                  <a:moveTo>
                    <a:pt x="27" y="143"/>
                  </a:moveTo>
                  <a:cubicBezTo>
                    <a:pt x="41" y="155"/>
                    <a:pt x="56" y="163"/>
                    <a:pt x="74" y="164"/>
                  </a:cubicBezTo>
                  <a:cubicBezTo>
                    <a:pt x="95" y="165"/>
                    <a:pt x="114" y="162"/>
                    <a:pt x="130" y="150"/>
                  </a:cubicBezTo>
                  <a:cubicBezTo>
                    <a:pt x="153" y="133"/>
                    <a:pt x="165" y="111"/>
                    <a:pt x="165" y="82"/>
                  </a:cubicBezTo>
                  <a:cubicBezTo>
                    <a:pt x="165" y="77"/>
                    <a:pt x="166" y="72"/>
                    <a:pt x="165" y="67"/>
                  </a:cubicBezTo>
                  <a:cubicBezTo>
                    <a:pt x="164" y="61"/>
                    <a:pt x="162" y="56"/>
                    <a:pt x="160" y="52"/>
                  </a:cubicBezTo>
                  <a:cubicBezTo>
                    <a:pt x="151" y="35"/>
                    <a:pt x="141" y="19"/>
                    <a:pt x="123" y="10"/>
                  </a:cubicBezTo>
                  <a:cubicBezTo>
                    <a:pt x="109" y="4"/>
                    <a:pt x="95" y="0"/>
                    <a:pt x="81" y="0"/>
                  </a:cubicBezTo>
                  <a:cubicBezTo>
                    <a:pt x="74" y="1"/>
                    <a:pt x="67" y="2"/>
                    <a:pt x="61" y="3"/>
                  </a:cubicBezTo>
                  <a:cubicBezTo>
                    <a:pt x="47" y="6"/>
                    <a:pt x="36" y="13"/>
                    <a:pt x="26" y="22"/>
                  </a:cubicBezTo>
                  <a:cubicBezTo>
                    <a:pt x="15" y="32"/>
                    <a:pt x="9" y="44"/>
                    <a:pt x="4" y="57"/>
                  </a:cubicBezTo>
                  <a:cubicBezTo>
                    <a:pt x="3" y="63"/>
                    <a:pt x="1" y="69"/>
                    <a:pt x="1" y="76"/>
                  </a:cubicBezTo>
                  <a:cubicBezTo>
                    <a:pt x="0" y="89"/>
                    <a:pt x="2" y="102"/>
                    <a:pt x="7" y="115"/>
                  </a:cubicBezTo>
                  <a:cubicBezTo>
                    <a:pt x="12" y="126"/>
                    <a:pt x="19" y="136"/>
                    <a:pt x="27" y="14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2"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0" name="FRAME-WHOLE"/>
          <p:cNvSpPr>
            <a:spLocks noEditPoints="1"/>
          </p:cNvSpPr>
          <p:nvPr/>
        </p:nvSpPr>
        <p:spPr bwMode="auto">
          <a:xfrm>
            <a:off x="1861650" y="2183859"/>
            <a:ext cx="8467834" cy="2760810"/>
          </a:xfrm>
          <a:custGeom>
            <a:avLst/>
            <a:gdLst>
              <a:gd name="T0" fmla="*/ 842 w 5435"/>
              <a:gd name="T1" fmla="*/ 1772 h 1772"/>
              <a:gd name="T2" fmla="*/ 0 w 5435"/>
              <a:gd name="T3" fmla="*/ 1772 h 1772"/>
              <a:gd name="T4" fmla="*/ 0 w 5435"/>
              <a:gd name="T5" fmla="*/ 0 h 1772"/>
              <a:gd name="T6" fmla="*/ 2332 w 5435"/>
              <a:gd name="T7" fmla="*/ 0 h 1772"/>
              <a:gd name="T8" fmla="*/ 2332 w 5435"/>
              <a:gd name="T9" fmla="*/ 33 h 1772"/>
              <a:gd name="T10" fmla="*/ 36 w 5435"/>
              <a:gd name="T11" fmla="*/ 33 h 1772"/>
              <a:gd name="T12" fmla="*/ 36 w 5435"/>
              <a:gd name="T13" fmla="*/ 1737 h 1772"/>
              <a:gd name="T14" fmla="*/ 842 w 5435"/>
              <a:gd name="T15" fmla="*/ 1737 h 1772"/>
              <a:gd name="T16" fmla="*/ 842 w 5435"/>
              <a:gd name="T17" fmla="*/ 1772 h 1772"/>
              <a:gd name="T18" fmla="*/ 5435 w 5435"/>
              <a:gd name="T19" fmla="*/ 0 h 1772"/>
              <a:gd name="T20" fmla="*/ 3110 w 5435"/>
              <a:gd name="T21" fmla="*/ 0 h 1772"/>
              <a:gd name="T22" fmla="*/ 3110 w 5435"/>
              <a:gd name="T23" fmla="*/ 33 h 1772"/>
              <a:gd name="T24" fmla="*/ 5399 w 5435"/>
              <a:gd name="T25" fmla="*/ 33 h 1772"/>
              <a:gd name="T26" fmla="*/ 5399 w 5435"/>
              <a:gd name="T27" fmla="*/ 1737 h 1772"/>
              <a:gd name="T28" fmla="*/ 4588 w 5435"/>
              <a:gd name="T29" fmla="*/ 1737 h 1772"/>
              <a:gd name="T30" fmla="*/ 4588 w 5435"/>
              <a:gd name="T31" fmla="*/ 1772 h 1772"/>
              <a:gd name="T32" fmla="*/ 5435 w 5435"/>
              <a:gd name="T33" fmla="*/ 1772 h 1772"/>
              <a:gd name="T34" fmla="*/ 5435 w 5435"/>
              <a:gd name="T35" fmla="*/ 0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35" h="1772">
                <a:moveTo>
                  <a:pt x="842" y="1772"/>
                </a:moveTo>
                <a:lnTo>
                  <a:pt x="0" y="1772"/>
                </a:lnTo>
                <a:lnTo>
                  <a:pt x="0" y="0"/>
                </a:lnTo>
                <a:lnTo>
                  <a:pt x="2332" y="0"/>
                </a:lnTo>
                <a:lnTo>
                  <a:pt x="2332" y="33"/>
                </a:lnTo>
                <a:lnTo>
                  <a:pt x="36" y="33"/>
                </a:lnTo>
                <a:lnTo>
                  <a:pt x="36" y="1737"/>
                </a:lnTo>
                <a:lnTo>
                  <a:pt x="842" y="1737"/>
                </a:lnTo>
                <a:lnTo>
                  <a:pt x="842" y="1772"/>
                </a:lnTo>
                <a:close/>
                <a:moveTo>
                  <a:pt x="5435" y="0"/>
                </a:moveTo>
                <a:lnTo>
                  <a:pt x="3110" y="0"/>
                </a:lnTo>
                <a:lnTo>
                  <a:pt x="3110" y="33"/>
                </a:lnTo>
                <a:lnTo>
                  <a:pt x="5399" y="33"/>
                </a:lnTo>
                <a:lnTo>
                  <a:pt x="5399" y="1737"/>
                </a:lnTo>
                <a:lnTo>
                  <a:pt x="4588" y="1737"/>
                </a:lnTo>
                <a:lnTo>
                  <a:pt x="4588" y="1772"/>
                </a:lnTo>
                <a:lnTo>
                  <a:pt x="5435" y="1772"/>
                </a:lnTo>
                <a:lnTo>
                  <a:pt x="5435" y="0"/>
                </a:lnTo>
                <a:close/>
              </a:path>
            </a:pathLst>
          </a:custGeom>
          <a:solidFill>
            <a:srgbClr val="D83B01"/>
          </a:solidFill>
          <a:ln>
            <a:solidFill>
              <a:srgbClr val="C00000"/>
            </a:solidFill>
          </a:ln>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 name="文本框 3"/>
          <p:cNvSpPr txBox="1"/>
          <p:nvPr/>
        </p:nvSpPr>
        <p:spPr>
          <a:xfrm>
            <a:off x="4987925" y="3253740"/>
            <a:ext cx="2214880" cy="715645"/>
          </a:xfrm>
          <a:prstGeom prst="rect">
            <a:avLst/>
          </a:prstGeom>
          <a:noFill/>
        </p:spPr>
        <p:txBody>
          <a:bodyPr wrap="none" rtlCol="0" anchor="t">
            <a:spAutoFit/>
          </a:bodyPr>
          <a:lstStyle/>
          <a:p>
            <a:pPr algn="l"/>
            <a:r>
              <a:rPr lang="zh-CN" sz="4000" dirty="0">
                <a:solidFill>
                  <a:srgbClr val="2D3A4B"/>
                </a:solidFill>
                <a:latin typeface="方正正准黑简体" panose="02000000000000000000" charset="-122"/>
                <a:ea typeface="方正正准黑简体" panose="02000000000000000000" charset="-122"/>
                <a:sym typeface="+mn-ea"/>
              </a:rPr>
              <a:t>评价流程</a:t>
            </a:r>
            <a:endParaRPr lang="zh-CN" altLang="en-US" sz="4000" kern="0" noProof="0" dirty="0" smtClean="0">
              <a:ln>
                <a:noFill/>
              </a:ln>
              <a:solidFill>
                <a:srgbClr val="2D3A4B"/>
              </a:solidFill>
              <a:effectLst/>
              <a:uLnTx/>
              <a:uFillTx/>
              <a:latin typeface="方正正准黑简体" panose="02000000000000000000" charset="-122"/>
              <a:ea typeface="方正正准黑简体" panose="02000000000000000000" charset="-122"/>
              <a:cs typeface="Segoe UI" panose="020B0502040204020203" pitchFamily="34" charset="0"/>
              <a:sym typeface="+mn-ea"/>
            </a:endParaRPr>
          </a:p>
        </p:txBody>
      </p:sp>
      <p:pic>
        <p:nvPicPr>
          <p:cNvPr id="23" name="图片 22" descr="J1$H~LXY3[`}ORA`[L]AA%E"/>
          <p:cNvPicPr/>
          <p:nvPr/>
        </p:nvPicPr>
        <p:blipFill>
          <a:blip r:embed="rId3" cstate="print"/>
          <a:srcRect/>
          <a:stretch>
            <a:fillRect/>
          </a:stretch>
        </p:blipFill>
        <p:spPr bwMode="auto">
          <a:xfrm>
            <a:off x="5540991" y="1583141"/>
            <a:ext cx="1214651" cy="928050"/>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250"/>
                                        <p:tgtEl>
                                          <p:spTgt spid="45"/>
                                        </p:tgtEl>
                                      </p:cBhvr>
                                    </p:animEffect>
                                  </p:childTnLst>
                                </p:cTn>
                              </p:par>
                              <p:par>
                                <p:cTn id="8" presetID="6" presetClass="emph" presetSubtype="0" accel="100000" autoRev="1" fill="hold" grpId="1" nodeType="withEffect">
                                  <p:stCondLst>
                                    <p:cond delay="0"/>
                                  </p:stCondLst>
                                  <p:childTnLst>
                                    <p:animScale>
                                      <p:cBhvr>
                                        <p:cTn id="9" dur="250" fill="hold"/>
                                        <p:tgtEl>
                                          <p:spTgt spid="45"/>
                                        </p:tgtEl>
                                      </p:cBhvr>
                                      <p:by x="85000" y="85000"/>
                                    </p:animScale>
                                  </p:childTnLst>
                                </p:cTn>
                              </p:par>
                              <p:par>
                                <p:cTn id="10" presetID="32" presetClass="emph" presetSubtype="0" fill="remove" grpId="2" nodeType="withEffect">
                                  <p:stCondLst>
                                    <p:cond delay="500"/>
                                  </p:stCondLst>
                                  <p:childTnLst>
                                    <p:animRot by="120000">
                                      <p:cBhvr>
                                        <p:cTn id="11" dur="50" fill="hold">
                                          <p:stCondLst>
                                            <p:cond delay="0"/>
                                          </p:stCondLst>
                                        </p:cTn>
                                        <p:tgtEl>
                                          <p:spTgt spid="45"/>
                                        </p:tgtEl>
                                        <p:attrNameLst>
                                          <p:attrName>r</p:attrName>
                                        </p:attrNameLst>
                                      </p:cBhvr>
                                    </p:animRot>
                                    <p:animRot by="-240000">
                                      <p:cBhvr>
                                        <p:cTn id="12" dur="100" fill="hold">
                                          <p:stCondLst>
                                            <p:cond delay="100"/>
                                          </p:stCondLst>
                                        </p:cTn>
                                        <p:tgtEl>
                                          <p:spTgt spid="45"/>
                                        </p:tgtEl>
                                        <p:attrNameLst>
                                          <p:attrName>r</p:attrName>
                                        </p:attrNameLst>
                                      </p:cBhvr>
                                    </p:animRot>
                                    <p:animRot by="240000">
                                      <p:cBhvr>
                                        <p:cTn id="13" dur="100" fill="hold">
                                          <p:stCondLst>
                                            <p:cond delay="200"/>
                                          </p:stCondLst>
                                        </p:cTn>
                                        <p:tgtEl>
                                          <p:spTgt spid="45"/>
                                        </p:tgtEl>
                                        <p:attrNameLst>
                                          <p:attrName>r</p:attrName>
                                        </p:attrNameLst>
                                      </p:cBhvr>
                                    </p:animRot>
                                    <p:animRot by="-240000">
                                      <p:cBhvr>
                                        <p:cTn id="14" dur="100" fill="hold">
                                          <p:stCondLst>
                                            <p:cond delay="300"/>
                                          </p:stCondLst>
                                        </p:cTn>
                                        <p:tgtEl>
                                          <p:spTgt spid="45"/>
                                        </p:tgtEl>
                                        <p:attrNameLst>
                                          <p:attrName>r</p:attrName>
                                        </p:attrNameLst>
                                      </p:cBhvr>
                                    </p:animRot>
                                    <p:animRot by="120000">
                                      <p:cBhvr>
                                        <p:cTn id="15" dur="100" fill="hold">
                                          <p:stCondLst>
                                            <p:cond delay="400"/>
                                          </p:stCondLst>
                                        </p:cTn>
                                        <p:tgtEl>
                                          <p:spTgt spid="45"/>
                                        </p:tgtEl>
                                        <p:attrNameLst>
                                          <p:attrName>r</p:attrName>
                                        </p:attrNameLst>
                                      </p:cBhvr>
                                    </p:animRo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250"/>
                                        <p:tgtEl>
                                          <p:spTgt spid="41"/>
                                        </p:tgtEl>
                                      </p:cBhvr>
                                    </p:animEffect>
                                  </p:childTnLst>
                                </p:cTn>
                              </p:par>
                              <p:par>
                                <p:cTn id="20" presetID="6" presetClass="emph" presetSubtype="0" accel="100000" autoRev="1" fill="hold" grpId="1" nodeType="withEffect">
                                  <p:stCondLst>
                                    <p:cond delay="0"/>
                                  </p:stCondLst>
                                  <p:childTnLst>
                                    <p:animScale>
                                      <p:cBhvr>
                                        <p:cTn id="21" dur="250" fill="hold"/>
                                        <p:tgtEl>
                                          <p:spTgt spid="41"/>
                                        </p:tgtEl>
                                      </p:cBhvr>
                                      <p:by x="85000" y="85000"/>
                                    </p:animScale>
                                  </p:childTnLst>
                                </p:cTn>
                              </p:par>
                              <p:par>
                                <p:cTn id="22" presetID="42" presetClass="path" presetSubtype="0" accel="50000" decel="50000" fill="hold" grpId="2" nodeType="withEffect">
                                  <p:stCondLst>
                                    <p:cond delay="0"/>
                                  </p:stCondLst>
                                  <p:childTnLst>
                                    <p:animMotion origin="layout" path="M 3.95833E-6 -0.03889 L 3.95833E-6 2.96296E-6 " pathEditMode="relative" rAng="0" ptsTypes="AA">
                                      <p:cBhvr>
                                        <p:cTn id="23" dur="500" fill="hold"/>
                                        <p:tgtEl>
                                          <p:spTgt spid="41"/>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41" grpId="1" bldLvl="0" animBg="1"/>
      <p:bldP spid="41" grpId="2" bldLvl="0" animBg="1"/>
      <p:bldP spid="45" grpId="0" bldLvl="0" animBg="1"/>
      <p:bldP spid="45" grpId="1" bldLvl="0" animBg="1"/>
      <p:bldP spid="45" grpId="2"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评价流程</a:t>
              </a:r>
            </a:p>
          </p:txBody>
        </p:sp>
      </p:grpSp>
      <p:pic>
        <p:nvPicPr>
          <p:cNvPr id="4" name="图片 1" descr="IMG_256"/>
          <p:cNvPicPr>
            <a:picLocks noChangeAspect="1"/>
          </p:cNvPicPr>
          <p:nvPr/>
        </p:nvPicPr>
        <p:blipFill>
          <a:blip r:embed="rId2" cstate="print"/>
          <a:stretch>
            <a:fillRect/>
          </a:stretch>
        </p:blipFill>
        <p:spPr>
          <a:xfrm>
            <a:off x="5690235" y="1038225"/>
            <a:ext cx="5136515" cy="4987925"/>
          </a:xfrm>
          <a:prstGeom prst="rect">
            <a:avLst/>
          </a:prstGeom>
          <a:noFill/>
          <a:ln w="9525">
            <a:noFill/>
          </a:ln>
        </p:spPr>
      </p:pic>
      <p:pic>
        <p:nvPicPr>
          <p:cNvPr id="10" name="图片 9" descr="J1$H~LXY3[`}ORA`[L]AA%E"/>
          <p:cNvPicPr/>
          <p:nvPr/>
        </p:nvPicPr>
        <p:blipFill>
          <a:blip r:embed="rId3" cstate="print"/>
          <a:srcRect/>
          <a:stretch>
            <a:fillRect/>
          </a:stretch>
        </p:blipFill>
        <p:spPr bwMode="auto">
          <a:xfrm>
            <a:off x="11059238"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rgbClr val="2D3A4B"/>
              </a:solidFill>
              <a:latin typeface="方正正准黑简体" panose="02000000000000000000" charset="-122"/>
              <a:ea typeface="方正正准黑简体" panose="02000000000000000000" charset="-122"/>
            </a:endParaRPr>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pPr algn="l"/>
              <a:r>
                <a:rPr lang="zh-CN" altLang="en-US" sz="2400">
                  <a:solidFill>
                    <a:schemeClr val="bg1"/>
                  </a:solidFill>
                  <a:latin typeface="方正正准黑简体" panose="02000000000000000000" charset="-122"/>
                  <a:ea typeface="方正正准黑简体" panose="02000000000000000000" charset="-122"/>
                </a:rPr>
                <a:t>名单公示</a:t>
              </a:r>
            </a:p>
          </p:txBody>
        </p:sp>
      </p:grpSp>
      <p:sp>
        <p:nvSpPr>
          <p:cNvPr id="73" name="矩形 72"/>
          <p:cNvSpPr/>
          <p:nvPr/>
        </p:nvSpPr>
        <p:spPr>
          <a:xfrm>
            <a:off x="1455420" y="3536950"/>
            <a:ext cx="9185910" cy="1188720"/>
          </a:xfrm>
          <a:prstGeom prst="rect">
            <a:avLst/>
          </a:prstGeom>
        </p:spPr>
        <p:txBody>
          <a:bodyPr wrap="square">
            <a:spAutoFit/>
          </a:bodyPr>
          <a:lstStyle/>
          <a:p>
            <a:pPr>
              <a:lnSpc>
                <a:spcPct val="150000"/>
              </a:lnSpc>
            </a:pPr>
            <a:r>
              <a:rPr lang="zh-CN" altLang="en-US" sz="2400">
                <a:solidFill>
                  <a:srgbClr val="2D3A4B"/>
                </a:solidFill>
                <a:latin typeface="方正正准黑简体" panose="02000000000000000000" charset="-122"/>
                <a:ea typeface="方正正准黑简体" panose="02000000000000000000" charset="-122"/>
              </a:rPr>
              <a:t>省级科技管理部门汇总拟入库企业名单，按批次生成公示文件，</a:t>
            </a:r>
            <a:r>
              <a:rPr lang="zh-CN" altLang="en-US" sz="2400">
                <a:solidFill>
                  <a:srgbClr val="C00000"/>
                </a:solidFill>
                <a:latin typeface="方正正准黑简体" panose="02000000000000000000" charset="-122"/>
                <a:ea typeface="方正正准黑简体" panose="02000000000000000000" charset="-122"/>
              </a:rPr>
              <a:t>在服务平台上公示10个工作日</a:t>
            </a:r>
            <a:r>
              <a:rPr lang="zh-CN" altLang="en-US" sz="2400">
                <a:solidFill>
                  <a:srgbClr val="2D3A4B"/>
                </a:solidFill>
                <a:latin typeface="方正正准黑简体" panose="02000000000000000000" charset="-122"/>
                <a:ea typeface="方正正准黑简体" panose="02000000000000000000" charset="-122"/>
              </a:rPr>
              <a:t>。</a:t>
            </a:r>
          </a:p>
        </p:txBody>
      </p:sp>
      <p:pic>
        <p:nvPicPr>
          <p:cNvPr id="10" name="图片 9" descr="J1$H~LXY3[`}ORA`[L]AA%E"/>
          <p:cNvPicPr/>
          <p:nvPr/>
        </p:nvPicPr>
        <p:blipFill>
          <a:blip r:embed="rId2" cstate="print"/>
          <a:srcRect/>
          <a:stretch>
            <a:fillRect/>
          </a:stretch>
        </p:blipFill>
        <p:spPr bwMode="auto">
          <a:xfrm>
            <a:off x="10972800"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2" presetClass="entr" presetSubtype="1" fill="hold" grpId="0" nodeType="withEffect">
                                  <p:stCondLst>
                                    <p:cond delay="1000"/>
                                  </p:stCondLst>
                                  <p:childTnLst>
                                    <p:set>
                                      <p:cBhvr>
                                        <p:cTn id="11" dur="1" fill="hold">
                                          <p:stCondLst>
                                            <p:cond delay="0"/>
                                          </p:stCondLst>
                                        </p:cTn>
                                        <p:tgtEl>
                                          <p:spTgt spid="73"/>
                                        </p:tgtEl>
                                        <p:attrNameLst>
                                          <p:attrName>style.visibility</p:attrName>
                                        </p:attrNameLst>
                                      </p:cBhvr>
                                      <p:to>
                                        <p:strVal val="visible"/>
                                      </p:to>
                                    </p:set>
                                    <p:anim calcmode="lin" valueType="num">
                                      <p:cBhvr additive="base">
                                        <p:cTn id="12" dur="500"/>
                                        <p:tgtEl>
                                          <p:spTgt spid="73"/>
                                        </p:tgtEl>
                                        <p:attrNameLst>
                                          <p:attrName>ppt_y</p:attrName>
                                        </p:attrNameLst>
                                      </p:cBhvr>
                                      <p:tavLst>
                                        <p:tav tm="0">
                                          <p:val>
                                            <p:strVal val="#ppt_y-#ppt_h*1.125000"/>
                                          </p:val>
                                        </p:tav>
                                        <p:tav tm="100000">
                                          <p:val>
                                            <p:strVal val="#ppt_y"/>
                                          </p:val>
                                        </p:tav>
                                      </p:tavLst>
                                    </p:anim>
                                    <p:animEffect transition="in" filter="wipe(down)">
                                      <p:cBhvr>
                                        <p:cTn id="13"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rgbClr val="2D3A4B"/>
              </a:solidFill>
              <a:latin typeface="方正正准黑简体" panose="02000000000000000000" charset="-122"/>
              <a:ea typeface="方正正准黑简体" panose="02000000000000000000" charset="-122"/>
            </a:endParaRPr>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pPr algn="l"/>
              <a:r>
                <a:rPr lang="zh-CN" altLang="en-US" sz="2400">
                  <a:solidFill>
                    <a:schemeClr val="bg1"/>
                  </a:solidFill>
                  <a:latin typeface="方正正准黑简体" panose="02000000000000000000" charset="-122"/>
                  <a:ea typeface="方正正准黑简体" panose="02000000000000000000" charset="-122"/>
                  <a:sym typeface="+mn-ea"/>
                </a:rPr>
                <a:t>入库公告</a:t>
              </a:r>
              <a:endParaRPr lang="zh-CN" altLang="en-US" sz="2400">
                <a:solidFill>
                  <a:schemeClr val="bg1"/>
                </a:solidFill>
                <a:latin typeface="方正正准黑简体" panose="02000000000000000000" charset="-122"/>
                <a:ea typeface="方正正准黑简体" panose="02000000000000000000" charset="-122"/>
              </a:endParaRPr>
            </a:p>
          </p:txBody>
        </p:sp>
      </p:grpSp>
      <p:sp>
        <p:nvSpPr>
          <p:cNvPr id="73" name="矩形 72"/>
          <p:cNvSpPr/>
          <p:nvPr/>
        </p:nvSpPr>
        <p:spPr>
          <a:xfrm>
            <a:off x="818515" y="2898775"/>
            <a:ext cx="10554970" cy="2834640"/>
          </a:xfrm>
          <a:prstGeom prst="rect">
            <a:avLst/>
          </a:prstGeom>
        </p:spPr>
        <p:txBody>
          <a:bodyPr wrap="square">
            <a:spAutoFit/>
          </a:bodyPr>
          <a:lstStyle/>
          <a:p>
            <a:pPr>
              <a:lnSpc>
                <a:spcPct val="150000"/>
              </a:lnSpc>
            </a:pPr>
            <a:r>
              <a:rPr lang="zh-CN" altLang="en-US" sz="2400">
                <a:solidFill>
                  <a:srgbClr val="2D3A4B"/>
                </a:solidFill>
                <a:latin typeface="方正正准黑简体" panose="02000000000000000000" charset="-122"/>
                <a:ea typeface="方正正准黑简体" panose="02000000000000000000" charset="-122"/>
              </a:rPr>
              <a:t>公示无异议的，省级科技管理部门赋予科技型中小企业入库登记编号（以下简称“登记编号”），登记编号由系统自动生成，包括为18位数字或字母（4位年份+6位行政区划代码+1位成立年份标识+1位直接确认标识+6位系统顺序号）。公众可通过“评价工作系统”查询科技型中小企业入库登记编号。公示有异议的，交由评价工作机构进行核实处理。</a:t>
            </a:r>
          </a:p>
        </p:txBody>
      </p:sp>
      <p:pic>
        <p:nvPicPr>
          <p:cNvPr id="10" name="图片 9" descr="J1$H~LXY3[`}ORA`[L]AA%E"/>
          <p:cNvPicPr/>
          <p:nvPr/>
        </p:nvPicPr>
        <p:blipFill>
          <a:blip r:embed="rId2" cstate="print"/>
          <a:srcRect/>
          <a:stretch>
            <a:fillRect/>
          </a:stretch>
        </p:blipFill>
        <p:spPr bwMode="auto">
          <a:xfrm>
            <a:off x="11041039"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2" presetClass="entr" presetSubtype="1" fill="hold" grpId="0" nodeType="withEffect">
                                  <p:stCondLst>
                                    <p:cond delay="1000"/>
                                  </p:stCondLst>
                                  <p:childTnLst>
                                    <p:set>
                                      <p:cBhvr>
                                        <p:cTn id="11" dur="1" fill="hold">
                                          <p:stCondLst>
                                            <p:cond delay="0"/>
                                          </p:stCondLst>
                                        </p:cTn>
                                        <p:tgtEl>
                                          <p:spTgt spid="73"/>
                                        </p:tgtEl>
                                        <p:attrNameLst>
                                          <p:attrName>style.visibility</p:attrName>
                                        </p:attrNameLst>
                                      </p:cBhvr>
                                      <p:to>
                                        <p:strVal val="visible"/>
                                      </p:to>
                                    </p:set>
                                    <p:anim calcmode="lin" valueType="num">
                                      <p:cBhvr additive="base">
                                        <p:cTn id="12" dur="500"/>
                                        <p:tgtEl>
                                          <p:spTgt spid="73"/>
                                        </p:tgtEl>
                                        <p:attrNameLst>
                                          <p:attrName>ppt_y</p:attrName>
                                        </p:attrNameLst>
                                      </p:cBhvr>
                                      <p:tavLst>
                                        <p:tav tm="0">
                                          <p:val>
                                            <p:strVal val="#ppt_y-#ppt_h*1.125000"/>
                                          </p:val>
                                        </p:tav>
                                        <p:tav tm="100000">
                                          <p:val>
                                            <p:strVal val="#ppt_y"/>
                                          </p:val>
                                        </p:tav>
                                      </p:tavLst>
                                    </p:anim>
                                    <p:animEffect transition="in" filter="wipe(down)">
                                      <p:cBhvr>
                                        <p:cTn id="13"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Hello"/>
          <p:cNvGrpSpPr>
            <a:grpSpLocks noChangeAspect="1"/>
          </p:cNvGrpSpPr>
          <p:nvPr/>
        </p:nvGrpSpPr>
        <p:grpSpPr bwMode="auto">
          <a:xfrm rot="10800000">
            <a:off x="3437371" y="3272765"/>
            <a:ext cx="730163" cy="601445"/>
            <a:chOff x="5181" y="1736"/>
            <a:chExt cx="641" cy="528"/>
          </a:xfrm>
        </p:grpSpPr>
        <p:sp>
          <p:nvSpPr>
            <p:cNvPr id="14"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15"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6" name="Eye-Lef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17" name="Eye-Righ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6" name="Platform Shape" hidden="1"/>
          <p:cNvSpPr/>
          <p:nvPr/>
        </p:nvSpPr>
        <p:spPr bwMode="auto">
          <a:xfrm>
            <a:off x="1888968" y="2063022"/>
            <a:ext cx="8414065" cy="2711302"/>
          </a:xfrm>
          <a:prstGeom prst="rect">
            <a:avLst/>
          </a:prstGeom>
          <a:noFill/>
          <a:ln w="50800" cap="sq">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ctr"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745" b="1" i="0" u="none" strike="noStrike" kern="0" cap="none" spc="0" normalizeH="0" baseline="0" noProof="0" dirty="0">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7" name="UWP"/>
          <p:cNvSpPr/>
          <p:nvPr/>
        </p:nvSpPr>
        <p:spPr>
          <a:xfrm>
            <a:off x="3212193" y="4664776"/>
            <a:ext cx="5842949" cy="487680"/>
          </a:xfrm>
          <a:prstGeom prst="rect">
            <a:avLst/>
          </a:prstGeom>
          <a:noFill/>
        </p:spPr>
        <p:txBody>
          <a:bodyPr wrap="square">
            <a:spAutoFit/>
          </a:bodyPr>
          <a:lstStyle/>
          <a:p>
            <a:pPr algn="ctr">
              <a:lnSpc>
                <a:spcPct val="130000"/>
              </a:lnSpc>
            </a:pPr>
            <a:r>
              <a:rPr lang="zh-CN" sz="2000" dirty="0">
                <a:solidFill>
                  <a:schemeClr val="tx1">
                    <a:lumMod val="75000"/>
                    <a:lumOff val="25000"/>
                  </a:schemeClr>
                </a:solidFill>
                <a:effectLst/>
                <a:latin typeface="方正正准黑简体" panose="02000000000000000000" charset="-122"/>
                <a:ea typeface="方正正准黑简体" panose="02000000000000000000" charset="-122"/>
                <a:cs typeface="Segoe UI" panose="020B0502040204020203" pitchFamily="34" charset="0"/>
                <a:sym typeface="+mn-ea"/>
              </a:rPr>
              <a:t>注意点及后期抽查</a:t>
            </a:r>
            <a:endParaRPr kumimoji="0" lang="zh-CN" altLang="zh-CN" sz="2000" b="0" i="0" u="none" strike="noStrike" cap="none" normalizeH="0" baseline="0" dirty="0">
              <a:solidFill>
                <a:srgbClr val="2D3A4B"/>
              </a:solidFill>
              <a:effectLst/>
              <a:latin typeface="方正正准黑简体" panose="02000000000000000000" charset="-122"/>
              <a:ea typeface="方正正准黑简体" panose="02000000000000000000" charset="-122"/>
              <a:cs typeface="Segoe UI" panose="020B0502040204020203" pitchFamily="34" charset="0"/>
              <a:sym typeface="+mn-ea"/>
            </a:endParaRPr>
          </a:p>
        </p:txBody>
      </p:sp>
      <p:sp>
        <p:nvSpPr>
          <p:cNvPr id="41" name="HoloLens"/>
          <p:cNvSpPr>
            <a:spLocks noEditPoints="1"/>
          </p:cNvSpPr>
          <p:nvPr/>
        </p:nvSpPr>
        <p:spPr bwMode="auto">
          <a:xfrm>
            <a:off x="7883734" y="3380771"/>
            <a:ext cx="936772" cy="377547"/>
          </a:xfrm>
          <a:custGeom>
            <a:avLst/>
            <a:gdLst>
              <a:gd name="T0" fmla="*/ 1547 w 2422"/>
              <a:gd name="T1" fmla="*/ 823 h 978"/>
              <a:gd name="T2" fmla="*/ 1249 w 2422"/>
              <a:gd name="T3" fmla="*/ 809 h 978"/>
              <a:gd name="T4" fmla="*/ 1322 w 2422"/>
              <a:gd name="T5" fmla="*/ 682 h 978"/>
              <a:gd name="T6" fmla="*/ 1341 w 2422"/>
              <a:gd name="T7" fmla="*/ 602 h 978"/>
              <a:gd name="T8" fmla="*/ 1362 w 2422"/>
              <a:gd name="T9" fmla="*/ 602 h 978"/>
              <a:gd name="T10" fmla="*/ 2062 w 2422"/>
              <a:gd name="T11" fmla="*/ 527 h 978"/>
              <a:gd name="T12" fmla="*/ 2271 w 2422"/>
              <a:gd name="T13" fmla="*/ 640 h 978"/>
              <a:gd name="T14" fmla="*/ 1547 w 2422"/>
              <a:gd name="T15" fmla="*/ 823 h 978"/>
              <a:gd name="T16" fmla="*/ 1287 w 2422"/>
              <a:gd name="T17" fmla="*/ 376 h 978"/>
              <a:gd name="T18" fmla="*/ 1213 w 2422"/>
              <a:gd name="T19" fmla="*/ 11 h 978"/>
              <a:gd name="T20" fmla="*/ 833 w 2422"/>
              <a:gd name="T21" fmla="*/ 0 h 978"/>
              <a:gd name="T22" fmla="*/ 0 w 2422"/>
              <a:gd name="T23" fmla="*/ 225 h 978"/>
              <a:gd name="T24" fmla="*/ 284 w 2422"/>
              <a:gd name="T25" fmla="*/ 960 h 978"/>
              <a:gd name="T26" fmla="*/ 322 w 2422"/>
              <a:gd name="T27" fmla="*/ 978 h 978"/>
              <a:gd name="T28" fmla="*/ 360 w 2422"/>
              <a:gd name="T29" fmla="*/ 941 h 978"/>
              <a:gd name="T30" fmla="*/ 360 w 2422"/>
              <a:gd name="T31" fmla="*/ 903 h 978"/>
              <a:gd name="T32" fmla="*/ 397 w 2422"/>
              <a:gd name="T33" fmla="*/ 865 h 978"/>
              <a:gd name="T34" fmla="*/ 492 w 2422"/>
              <a:gd name="T35" fmla="*/ 903 h 978"/>
              <a:gd name="T36" fmla="*/ 587 w 2422"/>
              <a:gd name="T37" fmla="*/ 941 h 978"/>
              <a:gd name="T38" fmla="*/ 833 w 2422"/>
              <a:gd name="T39" fmla="*/ 903 h 978"/>
              <a:gd name="T40" fmla="*/ 1102 w 2422"/>
              <a:gd name="T41" fmla="*/ 814 h 978"/>
              <a:gd name="T42" fmla="*/ 1249 w 2422"/>
              <a:gd name="T43" fmla="*/ 663 h 978"/>
              <a:gd name="T44" fmla="*/ 1287 w 2422"/>
              <a:gd name="T45" fmla="*/ 376 h 978"/>
              <a:gd name="T46" fmla="*/ 1299 w 2422"/>
              <a:gd name="T47" fmla="*/ 16 h 978"/>
              <a:gd name="T48" fmla="*/ 1362 w 2422"/>
              <a:gd name="T49" fmla="*/ 376 h 978"/>
              <a:gd name="T50" fmla="*/ 2346 w 2422"/>
              <a:gd name="T51" fmla="*/ 640 h 978"/>
              <a:gd name="T52" fmla="*/ 2155 w 2422"/>
              <a:gd name="T53" fmla="*/ 802 h 978"/>
              <a:gd name="T54" fmla="*/ 2422 w 2422"/>
              <a:gd name="T55" fmla="*/ 677 h 978"/>
              <a:gd name="T56" fmla="*/ 2422 w 2422"/>
              <a:gd name="T57" fmla="*/ 376 h 978"/>
              <a:gd name="T58" fmla="*/ 1299 w 2422"/>
              <a:gd name="T59" fmla="*/ 16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22" h="978">
                <a:moveTo>
                  <a:pt x="1547" y="823"/>
                </a:moveTo>
                <a:cubicBezTo>
                  <a:pt x="1445" y="821"/>
                  <a:pt x="1346" y="816"/>
                  <a:pt x="1249" y="809"/>
                </a:cubicBezTo>
                <a:cubicBezTo>
                  <a:pt x="1284" y="774"/>
                  <a:pt x="1310" y="731"/>
                  <a:pt x="1322" y="682"/>
                </a:cubicBezTo>
                <a:cubicBezTo>
                  <a:pt x="1329" y="656"/>
                  <a:pt x="1336" y="628"/>
                  <a:pt x="1341" y="602"/>
                </a:cubicBezTo>
                <a:cubicBezTo>
                  <a:pt x="1348" y="602"/>
                  <a:pt x="1355" y="602"/>
                  <a:pt x="1362" y="602"/>
                </a:cubicBezTo>
                <a:cubicBezTo>
                  <a:pt x="1604" y="602"/>
                  <a:pt x="1838" y="576"/>
                  <a:pt x="2062" y="527"/>
                </a:cubicBezTo>
                <a:cubicBezTo>
                  <a:pt x="2200" y="564"/>
                  <a:pt x="2271" y="609"/>
                  <a:pt x="2271" y="640"/>
                </a:cubicBezTo>
                <a:cubicBezTo>
                  <a:pt x="2271" y="698"/>
                  <a:pt x="2022" y="802"/>
                  <a:pt x="1547" y="823"/>
                </a:cubicBezTo>
                <a:close/>
                <a:moveTo>
                  <a:pt x="1287" y="376"/>
                </a:moveTo>
                <a:cubicBezTo>
                  <a:pt x="1287" y="247"/>
                  <a:pt x="1261" y="124"/>
                  <a:pt x="1213" y="11"/>
                </a:cubicBezTo>
                <a:cubicBezTo>
                  <a:pt x="1093" y="4"/>
                  <a:pt x="965" y="0"/>
                  <a:pt x="833" y="0"/>
                </a:cubicBezTo>
                <a:cubicBezTo>
                  <a:pt x="371" y="0"/>
                  <a:pt x="0" y="101"/>
                  <a:pt x="0" y="225"/>
                </a:cubicBezTo>
                <a:cubicBezTo>
                  <a:pt x="0" y="513"/>
                  <a:pt x="109" y="771"/>
                  <a:pt x="284" y="960"/>
                </a:cubicBezTo>
                <a:cubicBezTo>
                  <a:pt x="293" y="971"/>
                  <a:pt x="308" y="978"/>
                  <a:pt x="322" y="978"/>
                </a:cubicBezTo>
                <a:cubicBezTo>
                  <a:pt x="343" y="978"/>
                  <a:pt x="360" y="962"/>
                  <a:pt x="360" y="941"/>
                </a:cubicBezTo>
                <a:cubicBezTo>
                  <a:pt x="360" y="903"/>
                  <a:pt x="360" y="903"/>
                  <a:pt x="360" y="903"/>
                </a:cubicBezTo>
                <a:cubicBezTo>
                  <a:pt x="360" y="882"/>
                  <a:pt x="376" y="865"/>
                  <a:pt x="397" y="865"/>
                </a:cubicBezTo>
                <a:cubicBezTo>
                  <a:pt x="435" y="865"/>
                  <a:pt x="468" y="880"/>
                  <a:pt x="492" y="903"/>
                </a:cubicBezTo>
                <a:cubicBezTo>
                  <a:pt x="516" y="927"/>
                  <a:pt x="549" y="941"/>
                  <a:pt x="587" y="941"/>
                </a:cubicBezTo>
                <a:cubicBezTo>
                  <a:pt x="669" y="941"/>
                  <a:pt x="752" y="929"/>
                  <a:pt x="833" y="903"/>
                </a:cubicBezTo>
                <a:cubicBezTo>
                  <a:pt x="1102" y="814"/>
                  <a:pt x="1102" y="814"/>
                  <a:pt x="1102" y="814"/>
                </a:cubicBezTo>
                <a:cubicBezTo>
                  <a:pt x="1173" y="790"/>
                  <a:pt x="1230" y="734"/>
                  <a:pt x="1249" y="663"/>
                </a:cubicBezTo>
                <a:cubicBezTo>
                  <a:pt x="1272" y="571"/>
                  <a:pt x="1287" y="475"/>
                  <a:pt x="1287" y="376"/>
                </a:cubicBezTo>
                <a:close/>
                <a:moveTo>
                  <a:pt x="1299" y="16"/>
                </a:moveTo>
                <a:cubicBezTo>
                  <a:pt x="1341" y="131"/>
                  <a:pt x="1362" y="251"/>
                  <a:pt x="1362" y="376"/>
                </a:cubicBezTo>
                <a:cubicBezTo>
                  <a:pt x="1852" y="376"/>
                  <a:pt x="2346" y="465"/>
                  <a:pt x="2346" y="640"/>
                </a:cubicBezTo>
                <a:cubicBezTo>
                  <a:pt x="2346" y="705"/>
                  <a:pt x="2273" y="760"/>
                  <a:pt x="2155" y="802"/>
                </a:cubicBezTo>
                <a:cubicBezTo>
                  <a:pt x="2316" y="776"/>
                  <a:pt x="2422" y="729"/>
                  <a:pt x="2422" y="677"/>
                </a:cubicBezTo>
                <a:cubicBezTo>
                  <a:pt x="2422" y="376"/>
                  <a:pt x="2422" y="376"/>
                  <a:pt x="2422" y="376"/>
                </a:cubicBezTo>
                <a:cubicBezTo>
                  <a:pt x="2422" y="207"/>
                  <a:pt x="1949" y="63"/>
                  <a:pt x="1299" y="1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5" name="Gaming"/>
          <p:cNvSpPr>
            <a:spLocks noEditPoints="1"/>
          </p:cNvSpPr>
          <p:nvPr/>
        </p:nvSpPr>
        <p:spPr bwMode="auto">
          <a:xfrm>
            <a:off x="6385221" y="3266939"/>
            <a:ext cx="903843" cy="605212"/>
          </a:xfrm>
          <a:custGeom>
            <a:avLst/>
            <a:gdLst>
              <a:gd name="T0" fmla="*/ 1214 w 2336"/>
              <a:gd name="T1" fmla="*/ 1123 h 1569"/>
              <a:gd name="T2" fmla="*/ 1391 w 2336"/>
              <a:gd name="T3" fmla="*/ 1123 h 1569"/>
              <a:gd name="T4" fmla="*/ 1649 w 2336"/>
              <a:gd name="T5" fmla="*/ 1188 h 1569"/>
              <a:gd name="T6" fmla="*/ 1770 w 2336"/>
              <a:gd name="T7" fmla="*/ 1316 h 1569"/>
              <a:gd name="T8" fmla="*/ 2259 w 2336"/>
              <a:gd name="T9" fmla="*/ 1444 h 1569"/>
              <a:gd name="T10" fmla="*/ 2019 w 2336"/>
              <a:gd name="T11" fmla="*/ 252 h 1569"/>
              <a:gd name="T12" fmla="*/ 1949 w 2336"/>
              <a:gd name="T13" fmla="*/ 172 h 1569"/>
              <a:gd name="T14" fmla="*/ 1930 w 2336"/>
              <a:gd name="T15" fmla="*/ 87 h 1569"/>
              <a:gd name="T16" fmla="*/ 1497 w 2336"/>
              <a:gd name="T17" fmla="*/ 15 h 1569"/>
              <a:gd name="T18" fmla="*/ 1393 w 2336"/>
              <a:gd name="T19" fmla="*/ 74 h 1569"/>
              <a:gd name="T20" fmla="*/ 1378 w 2336"/>
              <a:gd name="T21" fmla="*/ 77 h 1569"/>
              <a:gd name="T22" fmla="*/ 1168 w 2336"/>
              <a:gd name="T23" fmla="*/ 77 h 1569"/>
              <a:gd name="T24" fmla="*/ 959 w 2336"/>
              <a:gd name="T25" fmla="*/ 78 h 1569"/>
              <a:gd name="T26" fmla="*/ 943 w 2336"/>
              <a:gd name="T27" fmla="*/ 74 h 1569"/>
              <a:gd name="T28" fmla="*/ 839 w 2336"/>
              <a:gd name="T29" fmla="*/ 15 h 1569"/>
              <a:gd name="T30" fmla="*/ 406 w 2336"/>
              <a:gd name="T31" fmla="*/ 87 h 1569"/>
              <a:gd name="T32" fmla="*/ 387 w 2336"/>
              <a:gd name="T33" fmla="*/ 172 h 1569"/>
              <a:gd name="T34" fmla="*/ 317 w 2336"/>
              <a:gd name="T35" fmla="*/ 252 h 1569"/>
              <a:gd name="T36" fmla="*/ 77 w 2336"/>
              <a:gd name="T37" fmla="*/ 1444 h 1569"/>
              <a:gd name="T38" fmla="*/ 566 w 2336"/>
              <a:gd name="T39" fmla="*/ 1316 h 1569"/>
              <a:gd name="T40" fmla="*/ 686 w 2336"/>
              <a:gd name="T41" fmla="*/ 1188 h 1569"/>
              <a:gd name="T42" fmla="*/ 945 w 2336"/>
              <a:gd name="T43" fmla="*/ 1123 h 1569"/>
              <a:gd name="T44" fmla="*/ 1167 w 2336"/>
              <a:gd name="T45" fmla="*/ 1123 h 1569"/>
              <a:gd name="T46" fmla="*/ 2193 w 2336"/>
              <a:gd name="T47" fmla="*/ 1401 h 1569"/>
              <a:gd name="T48" fmla="*/ 2074 w 2336"/>
              <a:gd name="T49" fmla="*/ 1488 h 1569"/>
              <a:gd name="T50" fmla="*/ 2047 w 2336"/>
              <a:gd name="T51" fmla="*/ 1484 h 1569"/>
              <a:gd name="T52" fmla="*/ 1690 w 2336"/>
              <a:gd name="T53" fmla="*/ 1121 h 1569"/>
              <a:gd name="T54" fmla="*/ 1667 w 2336"/>
              <a:gd name="T55" fmla="*/ 1106 h 1569"/>
              <a:gd name="T56" fmla="*/ 1210 w 2336"/>
              <a:gd name="T57" fmla="*/ 1044 h 1569"/>
              <a:gd name="T58" fmla="*/ 1081 w 2336"/>
              <a:gd name="T59" fmla="*/ 1044 h 1569"/>
              <a:gd name="T60" fmla="*/ 669 w 2336"/>
              <a:gd name="T61" fmla="*/ 1106 h 1569"/>
              <a:gd name="T62" fmla="*/ 646 w 2336"/>
              <a:gd name="T63" fmla="*/ 1121 h 1569"/>
              <a:gd name="T64" fmla="*/ 290 w 2336"/>
              <a:gd name="T65" fmla="*/ 1484 h 1569"/>
              <a:gd name="T66" fmla="*/ 263 w 2336"/>
              <a:gd name="T67" fmla="*/ 1488 h 1569"/>
              <a:gd name="T68" fmla="*/ 114 w 2336"/>
              <a:gd name="T69" fmla="*/ 1020 h 1569"/>
              <a:gd name="T70" fmla="*/ 444 w 2336"/>
              <a:gd name="T71" fmla="*/ 230 h 1569"/>
              <a:gd name="T72" fmla="*/ 466 w 2336"/>
              <a:gd name="T73" fmla="*/ 147 h 1569"/>
              <a:gd name="T74" fmla="*/ 622 w 2336"/>
              <a:gd name="T75" fmla="*/ 101 h 1569"/>
              <a:gd name="T76" fmla="*/ 807 w 2336"/>
              <a:gd name="T77" fmla="*/ 87 h 1569"/>
              <a:gd name="T78" fmla="*/ 831 w 2336"/>
              <a:gd name="T79" fmla="*/ 101 h 1569"/>
              <a:gd name="T80" fmla="*/ 941 w 2336"/>
              <a:gd name="T81" fmla="*/ 156 h 1569"/>
              <a:gd name="T82" fmla="*/ 1168 w 2336"/>
              <a:gd name="T83" fmla="*/ 156 h 1569"/>
              <a:gd name="T84" fmla="*/ 1396 w 2336"/>
              <a:gd name="T85" fmla="*/ 156 h 1569"/>
              <a:gd name="T86" fmla="*/ 1507 w 2336"/>
              <a:gd name="T87" fmla="*/ 100 h 1569"/>
              <a:gd name="T88" fmla="*/ 1529 w 2336"/>
              <a:gd name="T89" fmla="*/ 87 h 1569"/>
              <a:gd name="T90" fmla="*/ 1715 w 2336"/>
              <a:gd name="T91" fmla="*/ 101 h 1569"/>
              <a:gd name="T92" fmla="*/ 1870 w 2336"/>
              <a:gd name="T93" fmla="*/ 146 h 1569"/>
              <a:gd name="T94" fmla="*/ 1892 w 2336"/>
              <a:gd name="T95" fmla="*/ 230 h 1569"/>
              <a:gd name="T96" fmla="*/ 2222 w 2336"/>
              <a:gd name="T97" fmla="*/ 1020 h 1569"/>
              <a:gd name="T98" fmla="*/ 1242 w 2336"/>
              <a:gd name="T99" fmla="*/ 415 h 1569"/>
              <a:gd name="T100" fmla="*/ 1094 w 2336"/>
              <a:gd name="T101" fmla="*/ 415 h 1569"/>
              <a:gd name="T102" fmla="*/ 1242 w 2336"/>
              <a:gd name="T103" fmla="*/ 415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36" h="1569">
                <a:moveTo>
                  <a:pt x="1170" y="1123"/>
                </a:moveTo>
                <a:cubicBezTo>
                  <a:pt x="1183" y="1123"/>
                  <a:pt x="1196" y="1123"/>
                  <a:pt x="1214" y="1123"/>
                </a:cubicBezTo>
                <a:cubicBezTo>
                  <a:pt x="1225" y="1123"/>
                  <a:pt x="1238" y="1123"/>
                  <a:pt x="1254" y="1123"/>
                </a:cubicBezTo>
                <a:cubicBezTo>
                  <a:pt x="1391" y="1123"/>
                  <a:pt x="1391" y="1123"/>
                  <a:pt x="1391" y="1123"/>
                </a:cubicBezTo>
                <a:cubicBezTo>
                  <a:pt x="1543" y="1123"/>
                  <a:pt x="1580" y="1141"/>
                  <a:pt x="1622" y="1170"/>
                </a:cubicBezTo>
                <a:cubicBezTo>
                  <a:pt x="1631" y="1176"/>
                  <a:pt x="1639" y="1182"/>
                  <a:pt x="1649" y="1188"/>
                </a:cubicBezTo>
                <a:cubicBezTo>
                  <a:pt x="1651" y="1189"/>
                  <a:pt x="1651" y="1189"/>
                  <a:pt x="1651" y="1189"/>
                </a:cubicBezTo>
                <a:cubicBezTo>
                  <a:pt x="1667" y="1201"/>
                  <a:pt x="1703" y="1239"/>
                  <a:pt x="1770" y="1316"/>
                </a:cubicBezTo>
                <a:cubicBezTo>
                  <a:pt x="1910" y="1473"/>
                  <a:pt x="1998" y="1569"/>
                  <a:pt x="2058" y="1569"/>
                </a:cubicBezTo>
                <a:cubicBezTo>
                  <a:pt x="2100" y="1569"/>
                  <a:pt x="2201" y="1532"/>
                  <a:pt x="2259" y="1444"/>
                </a:cubicBezTo>
                <a:cubicBezTo>
                  <a:pt x="2324" y="1343"/>
                  <a:pt x="2336" y="1212"/>
                  <a:pt x="2300" y="1006"/>
                </a:cubicBezTo>
                <a:cubicBezTo>
                  <a:pt x="2255" y="759"/>
                  <a:pt x="2049" y="311"/>
                  <a:pt x="2019" y="252"/>
                </a:cubicBezTo>
                <a:cubicBezTo>
                  <a:pt x="2011" y="235"/>
                  <a:pt x="1990" y="206"/>
                  <a:pt x="1962" y="183"/>
                </a:cubicBezTo>
                <a:cubicBezTo>
                  <a:pt x="1949" y="172"/>
                  <a:pt x="1949" y="172"/>
                  <a:pt x="1949" y="172"/>
                </a:cubicBezTo>
                <a:cubicBezTo>
                  <a:pt x="1949" y="121"/>
                  <a:pt x="1949" y="121"/>
                  <a:pt x="1949" y="121"/>
                </a:cubicBezTo>
                <a:cubicBezTo>
                  <a:pt x="1949" y="107"/>
                  <a:pt x="1942" y="94"/>
                  <a:pt x="1930" y="87"/>
                </a:cubicBezTo>
                <a:cubicBezTo>
                  <a:pt x="1913" y="77"/>
                  <a:pt x="1812" y="42"/>
                  <a:pt x="1731" y="24"/>
                </a:cubicBezTo>
                <a:cubicBezTo>
                  <a:pt x="1654" y="8"/>
                  <a:pt x="1531" y="0"/>
                  <a:pt x="1497" y="15"/>
                </a:cubicBezTo>
                <a:cubicBezTo>
                  <a:pt x="1494" y="17"/>
                  <a:pt x="1484" y="22"/>
                  <a:pt x="1457" y="38"/>
                </a:cubicBezTo>
                <a:cubicBezTo>
                  <a:pt x="1432" y="53"/>
                  <a:pt x="1408" y="67"/>
                  <a:pt x="1393" y="74"/>
                </a:cubicBezTo>
                <a:cubicBezTo>
                  <a:pt x="1386" y="77"/>
                  <a:pt x="1386" y="77"/>
                  <a:pt x="1386" y="77"/>
                </a:cubicBezTo>
                <a:cubicBezTo>
                  <a:pt x="1378" y="77"/>
                  <a:pt x="1378" y="77"/>
                  <a:pt x="1378" y="77"/>
                </a:cubicBezTo>
                <a:cubicBezTo>
                  <a:pt x="1372" y="77"/>
                  <a:pt x="1362" y="77"/>
                  <a:pt x="1349" y="77"/>
                </a:cubicBezTo>
                <a:cubicBezTo>
                  <a:pt x="1168" y="77"/>
                  <a:pt x="1168" y="77"/>
                  <a:pt x="1168" y="77"/>
                </a:cubicBezTo>
                <a:cubicBezTo>
                  <a:pt x="1009" y="77"/>
                  <a:pt x="1009" y="77"/>
                  <a:pt x="1009" y="77"/>
                </a:cubicBezTo>
                <a:cubicBezTo>
                  <a:pt x="984" y="77"/>
                  <a:pt x="967" y="77"/>
                  <a:pt x="959" y="78"/>
                </a:cubicBezTo>
                <a:cubicBezTo>
                  <a:pt x="951" y="78"/>
                  <a:pt x="951" y="78"/>
                  <a:pt x="951" y="78"/>
                </a:cubicBezTo>
                <a:cubicBezTo>
                  <a:pt x="943" y="74"/>
                  <a:pt x="943" y="74"/>
                  <a:pt x="943" y="74"/>
                </a:cubicBezTo>
                <a:cubicBezTo>
                  <a:pt x="929" y="67"/>
                  <a:pt x="903" y="52"/>
                  <a:pt x="880" y="39"/>
                </a:cubicBezTo>
                <a:cubicBezTo>
                  <a:pt x="852" y="22"/>
                  <a:pt x="842" y="17"/>
                  <a:pt x="839" y="15"/>
                </a:cubicBezTo>
                <a:cubicBezTo>
                  <a:pt x="805" y="0"/>
                  <a:pt x="682" y="8"/>
                  <a:pt x="605" y="24"/>
                </a:cubicBezTo>
                <a:cubicBezTo>
                  <a:pt x="524" y="42"/>
                  <a:pt x="423" y="77"/>
                  <a:pt x="406" y="87"/>
                </a:cubicBezTo>
                <a:cubicBezTo>
                  <a:pt x="394" y="94"/>
                  <a:pt x="387" y="107"/>
                  <a:pt x="387" y="121"/>
                </a:cubicBezTo>
                <a:cubicBezTo>
                  <a:pt x="387" y="172"/>
                  <a:pt x="387" y="172"/>
                  <a:pt x="387" y="172"/>
                </a:cubicBezTo>
                <a:cubicBezTo>
                  <a:pt x="374" y="183"/>
                  <a:pt x="374" y="183"/>
                  <a:pt x="374" y="183"/>
                </a:cubicBezTo>
                <a:cubicBezTo>
                  <a:pt x="346" y="206"/>
                  <a:pt x="326" y="235"/>
                  <a:pt x="317" y="252"/>
                </a:cubicBezTo>
                <a:cubicBezTo>
                  <a:pt x="287" y="311"/>
                  <a:pt x="81" y="759"/>
                  <a:pt x="36" y="1006"/>
                </a:cubicBezTo>
                <a:cubicBezTo>
                  <a:pt x="0" y="1212"/>
                  <a:pt x="12" y="1343"/>
                  <a:pt x="77" y="1444"/>
                </a:cubicBezTo>
                <a:cubicBezTo>
                  <a:pt x="135" y="1532"/>
                  <a:pt x="236" y="1569"/>
                  <a:pt x="278" y="1569"/>
                </a:cubicBezTo>
                <a:cubicBezTo>
                  <a:pt x="338" y="1569"/>
                  <a:pt x="427" y="1473"/>
                  <a:pt x="566" y="1316"/>
                </a:cubicBezTo>
                <a:cubicBezTo>
                  <a:pt x="634" y="1239"/>
                  <a:pt x="669" y="1201"/>
                  <a:pt x="684" y="1190"/>
                </a:cubicBezTo>
                <a:cubicBezTo>
                  <a:pt x="686" y="1188"/>
                  <a:pt x="686" y="1188"/>
                  <a:pt x="686" y="1188"/>
                </a:cubicBezTo>
                <a:cubicBezTo>
                  <a:pt x="697" y="1182"/>
                  <a:pt x="705" y="1176"/>
                  <a:pt x="714" y="1170"/>
                </a:cubicBezTo>
                <a:cubicBezTo>
                  <a:pt x="756" y="1141"/>
                  <a:pt x="793" y="1123"/>
                  <a:pt x="945" y="1123"/>
                </a:cubicBezTo>
                <a:cubicBezTo>
                  <a:pt x="1081" y="1123"/>
                  <a:pt x="1081" y="1123"/>
                  <a:pt x="1081" y="1123"/>
                </a:cubicBezTo>
                <a:cubicBezTo>
                  <a:pt x="1124" y="1122"/>
                  <a:pt x="1145" y="1122"/>
                  <a:pt x="1167" y="1123"/>
                </a:cubicBezTo>
                <a:lnTo>
                  <a:pt x="1170" y="1123"/>
                </a:lnTo>
                <a:close/>
                <a:moveTo>
                  <a:pt x="2193" y="1401"/>
                </a:moveTo>
                <a:cubicBezTo>
                  <a:pt x="2193" y="1401"/>
                  <a:pt x="2193" y="1401"/>
                  <a:pt x="2193" y="1401"/>
                </a:cubicBezTo>
                <a:cubicBezTo>
                  <a:pt x="2159" y="1453"/>
                  <a:pt x="2102" y="1480"/>
                  <a:pt x="2074" y="1488"/>
                </a:cubicBezTo>
                <a:cubicBezTo>
                  <a:pt x="2059" y="1492"/>
                  <a:pt x="2059" y="1492"/>
                  <a:pt x="2059" y="1492"/>
                </a:cubicBezTo>
                <a:cubicBezTo>
                  <a:pt x="2047" y="1484"/>
                  <a:pt x="2047" y="1484"/>
                  <a:pt x="2047" y="1484"/>
                </a:cubicBezTo>
                <a:cubicBezTo>
                  <a:pt x="2003" y="1458"/>
                  <a:pt x="1915" y="1361"/>
                  <a:pt x="1829" y="1264"/>
                </a:cubicBezTo>
                <a:cubicBezTo>
                  <a:pt x="1758" y="1183"/>
                  <a:pt x="1716" y="1137"/>
                  <a:pt x="1690" y="1121"/>
                </a:cubicBezTo>
                <a:cubicBezTo>
                  <a:pt x="1683" y="1116"/>
                  <a:pt x="1676" y="1112"/>
                  <a:pt x="1669" y="1107"/>
                </a:cubicBezTo>
                <a:cubicBezTo>
                  <a:pt x="1667" y="1106"/>
                  <a:pt x="1667" y="1106"/>
                  <a:pt x="1667" y="1106"/>
                </a:cubicBezTo>
                <a:cubicBezTo>
                  <a:pt x="1612" y="1067"/>
                  <a:pt x="1566" y="1044"/>
                  <a:pt x="1391" y="1044"/>
                </a:cubicBezTo>
                <a:cubicBezTo>
                  <a:pt x="1210" y="1044"/>
                  <a:pt x="1210" y="1044"/>
                  <a:pt x="1210" y="1044"/>
                </a:cubicBezTo>
                <a:cubicBezTo>
                  <a:pt x="1194" y="1044"/>
                  <a:pt x="1181" y="1044"/>
                  <a:pt x="1169" y="1044"/>
                </a:cubicBezTo>
                <a:cubicBezTo>
                  <a:pt x="1146" y="1044"/>
                  <a:pt x="1124" y="1044"/>
                  <a:pt x="1081" y="1044"/>
                </a:cubicBezTo>
                <a:cubicBezTo>
                  <a:pt x="946" y="1044"/>
                  <a:pt x="946" y="1044"/>
                  <a:pt x="946" y="1044"/>
                </a:cubicBezTo>
                <a:cubicBezTo>
                  <a:pt x="770" y="1044"/>
                  <a:pt x="724" y="1067"/>
                  <a:pt x="669" y="1106"/>
                </a:cubicBezTo>
                <a:cubicBezTo>
                  <a:pt x="667" y="1107"/>
                  <a:pt x="667" y="1107"/>
                  <a:pt x="667" y="1107"/>
                </a:cubicBezTo>
                <a:cubicBezTo>
                  <a:pt x="660" y="1111"/>
                  <a:pt x="654" y="1116"/>
                  <a:pt x="646" y="1121"/>
                </a:cubicBezTo>
                <a:cubicBezTo>
                  <a:pt x="620" y="1137"/>
                  <a:pt x="580" y="1181"/>
                  <a:pt x="507" y="1264"/>
                </a:cubicBezTo>
                <a:cubicBezTo>
                  <a:pt x="421" y="1361"/>
                  <a:pt x="334" y="1457"/>
                  <a:pt x="290" y="1484"/>
                </a:cubicBezTo>
                <a:cubicBezTo>
                  <a:pt x="277" y="1492"/>
                  <a:pt x="277" y="1492"/>
                  <a:pt x="277" y="1492"/>
                </a:cubicBezTo>
                <a:cubicBezTo>
                  <a:pt x="263" y="1488"/>
                  <a:pt x="263" y="1488"/>
                  <a:pt x="263" y="1488"/>
                </a:cubicBezTo>
                <a:cubicBezTo>
                  <a:pt x="234" y="1480"/>
                  <a:pt x="177" y="1453"/>
                  <a:pt x="143" y="1401"/>
                </a:cubicBezTo>
                <a:cubicBezTo>
                  <a:pt x="106" y="1342"/>
                  <a:pt x="73" y="1252"/>
                  <a:pt x="114" y="1020"/>
                </a:cubicBezTo>
                <a:cubicBezTo>
                  <a:pt x="152" y="804"/>
                  <a:pt x="342" y="377"/>
                  <a:pt x="387" y="287"/>
                </a:cubicBezTo>
                <a:cubicBezTo>
                  <a:pt x="394" y="274"/>
                  <a:pt x="418" y="244"/>
                  <a:pt x="444" y="230"/>
                </a:cubicBezTo>
                <a:cubicBezTo>
                  <a:pt x="457" y="223"/>
                  <a:pt x="466" y="210"/>
                  <a:pt x="466" y="195"/>
                </a:cubicBezTo>
                <a:cubicBezTo>
                  <a:pt x="466" y="147"/>
                  <a:pt x="466" y="147"/>
                  <a:pt x="466" y="147"/>
                </a:cubicBezTo>
                <a:cubicBezTo>
                  <a:pt x="489" y="139"/>
                  <a:pt x="489" y="139"/>
                  <a:pt x="489" y="139"/>
                </a:cubicBezTo>
                <a:cubicBezTo>
                  <a:pt x="511" y="131"/>
                  <a:pt x="567" y="113"/>
                  <a:pt x="622" y="101"/>
                </a:cubicBezTo>
                <a:cubicBezTo>
                  <a:pt x="689" y="86"/>
                  <a:pt x="772" y="84"/>
                  <a:pt x="800" y="87"/>
                </a:cubicBezTo>
                <a:cubicBezTo>
                  <a:pt x="807" y="87"/>
                  <a:pt x="807" y="87"/>
                  <a:pt x="807" y="87"/>
                </a:cubicBezTo>
                <a:cubicBezTo>
                  <a:pt x="814" y="91"/>
                  <a:pt x="814" y="91"/>
                  <a:pt x="814" y="91"/>
                </a:cubicBezTo>
                <a:cubicBezTo>
                  <a:pt x="819" y="93"/>
                  <a:pt x="825" y="97"/>
                  <a:pt x="831" y="101"/>
                </a:cubicBezTo>
                <a:cubicBezTo>
                  <a:pt x="839" y="106"/>
                  <a:pt x="839" y="106"/>
                  <a:pt x="839" y="106"/>
                </a:cubicBezTo>
                <a:cubicBezTo>
                  <a:pt x="894" y="138"/>
                  <a:pt x="921" y="153"/>
                  <a:pt x="941" y="156"/>
                </a:cubicBezTo>
                <a:cubicBezTo>
                  <a:pt x="946" y="156"/>
                  <a:pt x="974" y="156"/>
                  <a:pt x="1021" y="156"/>
                </a:cubicBezTo>
                <a:cubicBezTo>
                  <a:pt x="1168" y="156"/>
                  <a:pt x="1168" y="156"/>
                  <a:pt x="1168" y="156"/>
                </a:cubicBezTo>
                <a:cubicBezTo>
                  <a:pt x="1315" y="156"/>
                  <a:pt x="1315" y="156"/>
                  <a:pt x="1315" y="156"/>
                </a:cubicBezTo>
                <a:cubicBezTo>
                  <a:pt x="1364" y="156"/>
                  <a:pt x="1390" y="156"/>
                  <a:pt x="1396" y="156"/>
                </a:cubicBezTo>
                <a:cubicBezTo>
                  <a:pt x="1415" y="153"/>
                  <a:pt x="1442" y="138"/>
                  <a:pt x="1497" y="106"/>
                </a:cubicBezTo>
                <a:cubicBezTo>
                  <a:pt x="1507" y="100"/>
                  <a:pt x="1507" y="100"/>
                  <a:pt x="1507" y="100"/>
                </a:cubicBezTo>
                <a:cubicBezTo>
                  <a:pt x="1513" y="96"/>
                  <a:pt x="1518" y="93"/>
                  <a:pt x="1522" y="91"/>
                </a:cubicBezTo>
                <a:cubicBezTo>
                  <a:pt x="1529" y="87"/>
                  <a:pt x="1529" y="87"/>
                  <a:pt x="1529" y="87"/>
                </a:cubicBezTo>
                <a:cubicBezTo>
                  <a:pt x="1536" y="87"/>
                  <a:pt x="1536" y="87"/>
                  <a:pt x="1536" y="87"/>
                </a:cubicBezTo>
                <a:cubicBezTo>
                  <a:pt x="1563" y="84"/>
                  <a:pt x="1647" y="86"/>
                  <a:pt x="1715" y="101"/>
                </a:cubicBezTo>
                <a:cubicBezTo>
                  <a:pt x="1765" y="112"/>
                  <a:pt x="1819" y="129"/>
                  <a:pt x="1847" y="138"/>
                </a:cubicBezTo>
                <a:cubicBezTo>
                  <a:pt x="1870" y="146"/>
                  <a:pt x="1870" y="146"/>
                  <a:pt x="1870" y="146"/>
                </a:cubicBezTo>
                <a:cubicBezTo>
                  <a:pt x="1870" y="195"/>
                  <a:pt x="1870" y="195"/>
                  <a:pt x="1870" y="195"/>
                </a:cubicBezTo>
                <a:cubicBezTo>
                  <a:pt x="1870" y="210"/>
                  <a:pt x="1879" y="223"/>
                  <a:pt x="1892" y="230"/>
                </a:cubicBezTo>
                <a:cubicBezTo>
                  <a:pt x="1918" y="244"/>
                  <a:pt x="1942" y="274"/>
                  <a:pt x="1949" y="287"/>
                </a:cubicBezTo>
                <a:cubicBezTo>
                  <a:pt x="1994" y="377"/>
                  <a:pt x="2184" y="804"/>
                  <a:pt x="2222" y="1020"/>
                </a:cubicBezTo>
                <a:cubicBezTo>
                  <a:pt x="2263" y="1252"/>
                  <a:pt x="2230" y="1342"/>
                  <a:pt x="2193" y="1401"/>
                </a:cubicBezTo>
                <a:close/>
                <a:moveTo>
                  <a:pt x="1242" y="415"/>
                </a:moveTo>
                <a:cubicBezTo>
                  <a:pt x="1242" y="456"/>
                  <a:pt x="1209" y="489"/>
                  <a:pt x="1168" y="489"/>
                </a:cubicBezTo>
                <a:cubicBezTo>
                  <a:pt x="1127" y="489"/>
                  <a:pt x="1094" y="456"/>
                  <a:pt x="1094" y="415"/>
                </a:cubicBezTo>
                <a:cubicBezTo>
                  <a:pt x="1094" y="374"/>
                  <a:pt x="1127" y="341"/>
                  <a:pt x="1168" y="341"/>
                </a:cubicBezTo>
                <a:cubicBezTo>
                  <a:pt x="1209" y="341"/>
                  <a:pt x="1242" y="374"/>
                  <a:pt x="1242" y="41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9" name="Pen"/>
          <p:cNvSpPr>
            <a:spLocks noEditPoints="1"/>
          </p:cNvSpPr>
          <p:nvPr/>
        </p:nvSpPr>
        <p:spPr bwMode="auto">
          <a:xfrm>
            <a:off x="4918071" y="3169572"/>
            <a:ext cx="811301" cy="799946"/>
          </a:xfrm>
          <a:custGeom>
            <a:avLst/>
            <a:gdLst>
              <a:gd name="T0" fmla="*/ 2022 w 2095"/>
              <a:gd name="T1" fmla="*/ 52 h 2074"/>
              <a:gd name="T2" fmla="*/ 1889 w 2095"/>
              <a:gd name="T3" fmla="*/ 0 h 2074"/>
              <a:gd name="T4" fmla="*/ 1757 w 2095"/>
              <a:gd name="T5" fmla="*/ 52 h 2074"/>
              <a:gd name="T6" fmla="*/ 1757 w 2095"/>
              <a:gd name="T7" fmla="*/ 52 h 2074"/>
              <a:gd name="T8" fmla="*/ 0 w 2095"/>
              <a:gd name="T9" fmla="*/ 1810 h 2074"/>
              <a:gd name="T10" fmla="*/ 0 w 2095"/>
              <a:gd name="T11" fmla="*/ 2074 h 2074"/>
              <a:gd name="T12" fmla="*/ 264 w 2095"/>
              <a:gd name="T13" fmla="*/ 2074 h 2074"/>
              <a:gd name="T14" fmla="*/ 2022 w 2095"/>
              <a:gd name="T15" fmla="*/ 317 h 2074"/>
              <a:gd name="T16" fmla="*/ 2022 w 2095"/>
              <a:gd name="T17" fmla="*/ 52 h 2074"/>
              <a:gd name="T18" fmla="*/ 232 w 2095"/>
              <a:gd name="T19" fmla="*/ 1996 h 2074"/>
              <a:gd name="T20" fmla="*/ 78 w 2095"/>
              <a:gd name="T21" fmla="*/ 1996 h 2074"/>
              <a:gd name="T22" fmla="*/ 78 w 2095"/>
              <a:gd name="T23" fmla="*/ 1842 h 2074"/>
              <a:gd name="T24" fmla="*/ 140 w 2095"/>
              <a:gd name="T25" fmla="*/ 1780 h 2074"/>
              <a:gd name="T26" fmla="*/ 160 w 2095"/>
              <a:gd name="T27" fmla="*/ 1785 h 2074"/>
              <a:gd name="T28" fmla="*/ 289 w 2095"/>
              <a:gd name="T29" fmla="*/ 1914 h 2074"/>
              <a:gd name="T30" fmla="*/ 294 w 2095"/>
              <a:gd name="T31" fmla="*/ 1934 h 2074"/>
              <a:gd name="T32" fmla="*/ 232 w 2095"/>
              <a:gd name="T33" fmla="*/ 1996 h 2074"/>
              <a:gd name="T34" fmla="*/ 360 w 2095"/>
              <a:gd name="T35" fmla="*/ 1868 h 2074"/>
              <a:gd name="T36" fmla="*/ 337 w 2095"/>
              <a:gd name="T37" fmla="*/ 1829 h 2074"/>
              <a:gd name="T38" fmla="*/ 245 w 2095"/>
              <a:gd name="T39" fmla="*/ 1737 h 2074"/>
              <a:gd name="T40" fmla="*/ 206 w 2095"/>
              <a:gd name="T41" fmla="*/ 1714 h 2074"/>
              <a:gd name="T42" fmla="*/ 1621 w 2095"/>
              <a:gd name="T43" fmla="*/ 300 h 2074"/>
              <a:gd name="T44" fmla="*/ 1640 w 2095"/>
              <a:gd name="T45" fmla="*/ 305 h 2074"/>
              <a:gd name="T46" fmla="*/ 1769 w 2095"/>
              <a:gd name="T47" fmla="*/ 434 h 2074"/>
              <a:gd name="T48" fmla="*/ 1774 w 2095"/>
              <a:gd name="T49" fmla="*/ 453 h 2074"/>
              <a:gd name="T50" fmla="*/ 360 w 2095"/>
              <a:gd name="T51" fmla="*/ 1868 h 2074"/>
              <a:gd name="T52" fmla="*/ 1966 w 2095"/>
              <a:gd name="T53" fmla="*/ 262 h 2074"/>
              <a:gd name="T54" fmla="*/ 1840 w 2095"/>
              <a:gd name="T55" fmla="*/ 388 h 2074"/>
              <a:gd name="T56" fmla="*/ 1817 w 2095"/>
              <a:gd name="T57" fmla="*/ 349 h 2074"/>
              <a:gd name="T58" fmla="*/ 1725 w 2095"/>
              <a:gd name="T59" fmla="*/ 257 h 2074"/>
              <a:gd name="T60" fmla="*/ 1686 w 2095"/>
              <a:gd name="T61" fmla="*/ 234 h 2074"/>
              <a:gd name="T62" fmla="*/ 1812 w 2095"/>
              <a:gd name="T63" fmla="*/ 108 h 2074"/>
              <a:gd name="T64" fmla="*/ 1889 w 2095"/>
              <a:gd name="T65" fmla="*/ 77 h 2074"/>
              <a:gd name="T66" fmla="*/ 1889 w 2095"/>
              <a:gd name="T67" fmla="*/ 77 h 2074"/>
              <a:gd name="T68" fmla="*/ 1966 w 2095"/>
              <a:gd name="T69" fmla="*/ 108 h 2074"/>
              <a:gd name="T70" fmla="*/ 1998 w 2095"/>
              <a:gd name="T71" fmla="*/ 185 h 2074"/>
              <a:gd name="T72" fmla="*/ 1966 w 2095"/>
              <a:gd name="T73" fmla="*/ 262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5" h="2074">
                <a:moveTo>
                  <a:pt x="2022" y="52"/>
                </a:moveTo>
                <a:cubicBezTo>
                  <a:pt x="1988" y="19"/>
                  <a:pt x="1940" y="0"/>
                  <a:pt x="1889" y="0"/>
                </a:cubicBezTo>
                <a:cubicBezTo>
                  <a:pt x="1838" y="0"/>
                  <a:pt x="1790" y="19"/>
                  <a:pt x="1757" y="52"/>
                </a:cubicBezTo>
                <a:cubicBezTo>
                  <a:pt x="1757" y="52"/>
                  <a:pt x="1757" y="52"/>
                  <a:pt x="1757" y="52"/>
                </a:cubicBezTo>
                <a:cubicBezTo>
                  <a:pt x="0" y="1810"/>
                  <a:pt x="0" y="1810"/>
                  <a:pt x="0" y="1810"/>
                </a:cubicBezTo>
                <a:cubicBezTo>
                  <a:pt x="0" y="2074"/>
                  <a:pt x="0" y="2074"/>
                  <a:pt x="0" y="2074"/>
                </a:cubicBezTo>
                <a:cubicBezTo>
                  <a:pt x="264" y="2074"/>
                  <a:pt x="264" y="2074"/>
                  <a:pt x="264" y="2074"/>
                </a:cubicBezTo>
                <a:cubicBezTo>
                  <a:pt x="2022" y="317"/>
                  <a:pt x="2022" y="317"/>
                  <a:pt x="2022" y="317"/>
                </a:cubicBezTo>
                <a:cubicBezTo>
                  <a:pt x="2095" y="244"/>
                  <a:pt x="2095" y="125"/>
                  <a:pt x="2022" y="52"/>
                </a:cubicBezTo>
                <a:close/>
                <a:moveTo>
                  <a:pt x="232" y="1996"/>
                </a:moveTo>
                <a:cubicBezTo>
                  <a:pt x="78" y="1996"/>
                  <a:pt x="78" y="1996"/>
                  <a:pt x="78" y="1996"/>
                </a:cubicBezTo>
                <a:cubicBezTo>
                  <a:pt x="78" y="1842"/>
                  <a:pt x="78" y="1842"/>
                  <a:pt x="78" y="1842"/>
                </a:cubicBezTo>
                <a:cubicBezTo>
                  <a:pt x="140" y="1780"/>
                  <a:pt x="140" y="1780"/>
                  <a:pt x="140" y="1780"/>
                </a:cubicBezTo>
                <a:cubicBezTo>
                  <a:pt x="160" y="1785"/>
                  <a:pt x="160" y="1785"/>
                  <a:pt x="160" y="1785"/>
                </a:cubicBezTo>
                <a:cubicBezTo>
                  <a:pt x="223" y="1802"/>
                  <a:pt x="272" y="1851"/>
                  <a:pt x="289" y="1914"/>
                </a:cubicBezTo>
                <a:cubicBezTo>
                  <a:pt x="294" y="1934"/>
                  <a:pt x="294" y="1934"/>
                  <a:pt x="294" y="1934"/>
                </a:cubicBezTo>
                <a:lnTo>
                  <a:pt x="232" y="1996"/>
                </a:lnTo>
                <a:close/>
                <a:moveTo>
                  <a:pt x="360" y="1868"/>
                </a:moveTo>
                <a:cubicBezTo>
                  <a:pt x="337" y="1829"/>
                  <a:pt x="337" y="1829"/>
                  <a:pt x="337" y="1829"/>
                </a:cubicBezTo>
                <a:cubicBezTo>
                  <a:pt x="315" y="1791"/>
                  <a:pt x="283" y="1759"/>
                  <a:pt x="245" y="1737"/>
                </a:cubicBezTo>
                <a:cubicBezTo>
                  <a:pt x="206" y="1714"/>
                  <a:pt x="206" y="1714"/>
                  <a:pt x="206" y="1714"/>
                </a:cubicBezTo>
                <a:cubicBezTo>
                  <a:pt x="1621" y="300"/>
                  <a:pt x="1621" y="300"/>
                  <a:pt x="1621" y="300"/>
                </a:cubicBezTo>
                <a:cubicBezTo>
                  <a:pt x="1640" y="305"/>
                  <a:pt x="1640" y="305"/>
                  <a:pt x="1640" y="305"/>
                </a:cubicBezTo>
                <a:cubicBezTo>
                  <a:pt x="1703" y="322"/>
                  <a:pt x="1752" y="371"/>
                  <a:pt x="1769" y="434"/>
                </a:cubicBezTo>
                <a:cubicBezTo>
                  <a:pt x="1774" y="453"/>
                  <a:pt x="1774" y="453"/>
                  <a:pt x="1774" y="453"/>
                </a:cubicBezTo>
                <a:lnTo>
                  <a:pt x="360" y="1868"/>
                </a:lnTo>
                <a:close/>
                <a:moveTo>
                  <a:pt x="1966" y="262"/>
                </a:moveTo>
                <a:cubicBezTo>
                  <a:pt x="1840" y="388"/>
                  <a:pt x="1840" y="388"/>
                  <a:pt x="1840" y="388"/>
                </a:cubicBezTo>
                <a:cubicBezTo>
                  <a:pt x="1817" y="349"/>
                  <a:pt x="1817" y="349"/>
                  <a:pt x="1817" y="349"/>
                </a:cubicBezTo>
                <a:cubicBezTo>
                  <a:pt x="1795" y="311"/>
                  <a:pt x="1763" y="279"/>
                  <a:pt x="1725" y="257"/>
                </a:cubicBezTo>
                <a:cubicBezTo>
                  <a:pt x="1686" y="234"/>
                  <a:pt x="1686" y="234"/>
                  <a:pt x="1686" y="234"/>
                </a:cubicBezTo>
                <a:cubicBezTo>
                  <a:pt x="1812" y="108"/>
                  <a:pt x="1812" y="108"/>
                  <a:pt x="1812" y="108"/>
                </a:cubicBezTo>
                <a:cubicBezTo>
                  <a:pt x="1832" y="88"/>
                  <a:pt x="1860" y="77"/>
                  <a:pt x="1889" y="77"/>
                </a:cubicBezTo>
                <a:cubicBezTo>
                  <a:pt x="1889" y="77"/>
                  <a:pt x="1889" y="77"/>
                  <a:pt x="1889" y="77"/>
                </a:cubicBezTo>
                <a:cubicBezTo>
                  <a:pt x="1918" y="77"/>
                  <a:pt x="1946" y="88"/>
                  <a:pt x="1966" y="108"/>
                </a:cubicBezTo>
                <a:cubicBezTo>
                  <a:pt x="1987" y="128"/>
                  <a:pt x="1998" y="156"/>
                  <a:pt x="1998" y="185"/>
                </a:cubicBezTo>
                <a:cubicBezTo>
                  <a:pt x="1998" y="214"/>
                  <a:pt x="1987" y="241"/>
                  <a:pt x="1966" y="2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nvGrpSpPr>
          <p:cNvPr id="18" name="Group 4" hidden="1"/>
          <p:cNvGrpSpPr>
            <a:grpSpLocks noChangeAspect="1"/>
          </p:cNvGrpSpPr>
          <p:nvPr/>
        </p:nvGrpSpPr>
        <p:grpSpPr bwMode="auto">
          <a:xfrm>
            <a:off x="2703645" y="3119829"/>
            <a:ext cx="730163" cy="603723"/>
            <a:chOff x="5181" y="1734"/>
            <a:chExt cx="641" cy="530"/>
          </a:xfrm>
        </p:grpSpPr>
        <p:sp>
          <p:nvSpPr>
            <p:cNvPr id="19"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0" name="Freeform 5"/>
            <p:cNvSpPr/>
            <p:nvPr/>
          </p:nvSpPr>
          <p:spPr bwMode="auto">
            <a:xfrm>
              <a:off x="5594" y="1734"/>
              <a:ext cx="154" cy="152"/>
            </a:xfrm>
            <a:custGeom>
              <a:avLst/>
              <a:gdLst>
                <a:gd name="T0" fmla="*/ 15 w 171"/>
                <a:gd name="T1" fmla="*/ 123 h 169"/>
                <a:gd name="T2" fmla="*/ 8 w 171"/>
                <a:gd name="T3" fmla="*/ 59 h 169"/>
                <a:gd name="T4" fmla="*/ 37 w 171"/>
                <a:gd name="T5" fmla="*/ 18 h 169"/>
                <a:gd name="T6" fmla="*/ 68 w 171"/>
                <a:gd name="T7" fmla="*/ 4 h 169"/>
                <a:gd name="T8" fmla="*/ 77 w 171"/>
                <a:gd name="T9" fmla="*/ 2 h 169"/>
                <a:gd name="T10" fmla="*/ 127 w 171"/>
                <a:gd name="T11" fmla="*/ 12 h 169"/>
                <a:gd name="T12" fmla="*/ 166 w 171"/>
                <a:gd name="T13" fmla="*/ 63 h 169"/>
                <a:gd name="T14" fmla="*/ 171 w 171"/>
                <a:gd name="T15" fmla="*/ 82 h 169"/>
                <a:gd name="T16" fmla="*/ 133 w 171"/>
                <a:gd name="T17" fmla="*/ 152 h 169"/>
                <a:gd name="T18" fmla="*/ 67 w 171"/>
                <a:gd name="T19" fmla="*/ 163 h 169"/>
                <a:gd name="T20" fmla="*/ 15 w 171"/>
                <a:gd name="T21" fmla="*/ 12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1" h="169">
                  <a:moveTo>
                    <a:pt x="15" y="123"/>
                  </a:moveTo>
                  <a:cubicBezTo>
                    <a:pt x="3" y="103"/>
                    <a:pt x="0" y="82"/>
                    <a:pt x="8" y="59"/>
                  </a:cubicBezTo>
                  <a:cubicBezTo>
                    <a:pt x="14" y="42"/>
                    <a:pt x="23" y="29"/>
                    <a:pt x="37" y="18"/>
                  </a:cubicBezTo>
                  <a:cubicBezTo>
                    <a:pt x="46" y="11"/>
                    <a:pt x="55" y="5"/>
                    <a:pt x="68" y="4"/>
                  </a:cubicBezTo>
                  <a:cubicBezTo>
                    <a:pt x="71" y="4"/>
                    <a:pt x="74" y="2"/>
                    <a:pt x="77" y="2"/>
                  </a:cubicBezTo>
                  <a:cubicBezTo>
                    <a:pt x="95" y="0"/>
                    <a:pt x="111" y="4"/>
                    <a:pt x="127" y="12"/>
                  </a:cubicBezTo>
                  <a:cubicBezTo>
                    <a:pt x="148" y="23"/>
                    <a:pt x="160" y="41"/>
                    <a:pt x="166" y="63"/>
                  </a:cubicBezTo>
                  <a:cubicBezTo>
                    <a:pt x="168" y="70"/>
                    <a:pt x="169" y="77"/>
                    <a:pt x="171" y="82"/>
                  </a:cubicBezTo>
                  <a:cubicBezTo>
                    <a:pt x="167" y="112"/>
                    <a:pt x="157" y="136"/>
                    <a:pt x="133" y="152"/>
                  </a:cubicBezTo>
                  <a:cubicBezTo>
                    <a:pt x="113" y="165"/>
                    <a:pt x="91" y="169"/>
                    <a:pt x="67" y="163"/>
                  </a:cubicBezTo>
                  <a:cubicBezTo>
                    <a:pt x="44" y="158"/>
                    <a:pt x="26" y="144"/>
                    <a:pt x="15" y="12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1" name="Freeform 6"/>
            <p:cNvSpPr/>
            <p:nvPr/>
          </p:nvSpPr>
          <p:spPr bwMode="auto">
            <a:xfrm>
              <a:off x="5255" y="1735"/>
              <a:ext cx="150" cy="149"/>
            </a:xfrm>
            <a:custGeom>
              <a:avLst/>
              <a:gdLst>
                <a:gd name="T0" fmla="*/ 27 w 166"/>
                <a:gd name="T1" fmla="*/ 143 h 165"/>
                <a:gd name="T2" fmla="*/ 74 w 166"/>
                <a:gd name="T3" fmla="*/ 164 h 165"/>
                <a:gd name="T4" fmla="*/ 130 w 166"/>
                <a:gd name="T5" fmla="*/ 150 h 165"/>
                <a:gd name="T6" fmla="*/ 165 w 166"/>
                <a:gd name="T7" fmla="*/ 82 h 165"/>
                <a:gd name="T8" fmla="*/ 165 w 166"/>
                <a:gd name="T9" fmla="*/ 67 h 165"/>
                <a:gd name="T10" fmla="*/ 160 w 166"/>
                <a:gd name="T11" fmla="*/ 52 h 165"/>
                <a:gd name="T12" fmla="*/ 123 w 166"/>
                <a:gd name="T13" fmla="*/ 10 h 165"/>
                <a:gd name="T14" fmla="*/ 81 w 166"/>
                <a:gd name="T15" fmla="*/ 0 h 165"/>
                <a:gd name="T16" fmla="*/ 61 w 166"/>
                <a:gd name="T17" fmla="*/ 3 h 165"/>
                <a:gd name="T18" fmla="*/ 26 w 166"/>
                <a:gd name="T19" fmla="*/ 22 h 165"/>
                <a:gd name="T20" fmla="*/ 4 w 166"/>
                <a:gd name="T21" fmla="*/ 57 h 165"/>
                <a:gd name="T22" fmla="*/ 1 w 166"/>
                <a:gd name="T23" fmla="*/ 76 h 165"/>
                <a:gd name="T24" fmla="*/ 7 w 166"/>
                <a:gd name="T25" fmla="*/ 115 h 165"/>
                <a:gd name="T26" fmla="*/ 27 w 166"/>
                <a:gd name="T27" fmla="*/ 14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165">
                  <a:moveTo>
                    <a:pt x="27" y="143"/>
                  </a:moveTo>
                  <a:cubicBezTo>
                    <a:pt x="41" y="155"/>
                    <a:pt x="56" y="163"/>
                    <a:pt x="74" y="164"/>
                  </a:cubicBezTo>
                  <a:cubicBezTo>
                    <a:pt x="95" y="165"/>
                    <a:pt x="114" y="162"/>
                    <a:pt x="130" y="150"/>
                  </a:cubicBezTo>
                  <a:cubicBezTo>
                    <a:pt x="153" y="133"/>
                    <a:pt x="165" y="111"/>
                    <a:pt x="165" y="82"/>
                  </a:cubicBezTo>
                  <a:cubicBezTo>
                    <a:pt x="165" y="77"/>
                    <a:pt x="166" y="72"/>
                    <a:pt x="165" y="67"/>
                  </a:cubicBezTo>
                  <a:cubicBezTo>
                    <a:pt x="164" y="61"/>
                    <a:pt x="162" y="56"/>
                    <a:pt x="160" y="52"/>
                  </a:cubicBezTo>
                  <a:cubicBezTo>
                    <a:pt x="151" y="35"/>
                    <a:pt x="141" y="19"/>
                    <a:pt x="123" y="10"/>
                  </a:cubicBezTo>
                  <a:cubicBezTo>
                    <a:pt x="109" y="4"/>
                    <a:pt x="95" y="0"/>
                    <a:pt x="81" y="0"/>
                  </a:cubicBezTo>
                  <a:cubicBezTo>
                    <a:pt x="74" y="1"/>
                    <a:pt x="67" y="2"/>
                    <a:pt x="61" y="3"/>
                  </a:cubicBezTo>
                  <a:cubicBezTo>
                    <a:pt x="47" y="6"/>
                    <a:pt x="36" y="13"/>
                    <a:pt x="26" y="22"/>
                  </a:cubicBezTo>
                  <a:cubicBezTo>
                    <a:pt x="15" y="32"/>
                    <a:pt x="9" y="44"/>
                    <a:pt x="4" y="57"/>
                  </a:cubicBezTo>
                  <a:cubicBezTo>
                    <a:pt x="3" y="63"/>
                    <a:pt x="1" y="69"/>
                    <a:pt x="1" y="76"/>
                  </a:cubicBezTo>
                  <a:cubicBezTo>
                    <a:pt x="0" y="89"/>
                    <a:pt x="2" y="102"/>
                    <a:pt x="7" y="115"/>
                  </a:cubicBezTo>
                  <a:cubicBezTo>
                    <a:pt x="12" y="126"/>
                    <a:pt x="19" y="136"/>
                    <a:pt x="27" y="14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2"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0" name="FRAME-WHOLE"/>
          <p:cNvSpPr>
            <a:spLocks noEditPoints="1"/>
          </p:cNvSpPr>
          <p:nvPr/>
        </p:nvSpPr>
        <p:spPr bwMode="auto">
          <a:xfrm>
            <a:off x="1861650" y="2183859"/>
            <a:ext cx="8467834" cy="2760810"/>
          </a:xfrm>
          <a:custGeom>
            <a:avLst/>
            <a:gdLst>
              <a:gd name="T0" fmla="*/ 842 w 5435"/>
              <a:gd name="T1" fmla="*/ 1772 h 1772"/>
              <a:gd name="T2" fmla="*/ 0 w 5435"/>
              <a:gd name="T3" fmla="*/ 1772 h 1772"/>
              <a:gd name="T4" fmla="*/ 0 w 5435"/>
              <a:gd name="T5" fmla="*/ 0 h 1772"/>
              <a:gd name="T6" fmla="*/ 2332 w 5435"/>
              <a:gd name="T7" fmla="*/ 0 h 1772"/>
              <a:gd name="T8" fmla="*/ 2332 w 5435"/>
              <a:gd name="T9" fmla="*/ 33 h 1772"/>
              <a:gd name="T10" fmla="*/ 36 w 5435"/>
              <a:gd name="T11" fmla="*/ 33 h 1772"/>
              <a:gd name="T12" fmla="*/ 36 w 5435"/>
              <a:gd name="T13" fmla="*/ 1737 h 1772"/>
              <a:gd name="T14" fmla="*/ 842 w 5435"/>
              <a:gd name="T15" fmla="*/ 1737 h 1772"/>
              <a:gd name="T16" fmla="*/ 842 w 5435"/>
              <a:gd name="T17" fmla="*/ 1772 h 1772"/>
              <a:gd name="T18" fmla="*/ 5435 w 5435"/>
              <a:gd name="T19" fmla="*/ 0 h 1772"/>
              <a:gd name="T20" fmla="*/ 3110 w 5435"/>
              <a:gd name="T21" fmla="*/ 0 h 1772"/>
              <a:gd name="T22" fmla="*/ 3110 w 5435"/>
              <a:gd name="T23" fmla="*/ 33 h 1772"/>
              <a:gd name="T24" fmla="*/ 5399 w 5435"/>
              <a:gd name="T25" fmla="*/ 33 h 1772"/>
              <a:gd name="T26" fmla="*/ 5399 w 5435"/>
              <a:gd name="T27" fmla="*/ 1737 h 1772"/>
              <a:gd name="T28" fmla="*/ 4588 w 5435"/>
              <a:gd name="T29" fmla="*/ 1737 h 1772"/>
              <a:gd name="T30" fmla="*/ 4588 w 5435"/>
              <a:gd name="T31" fmla="*/ 1772 h 1772"/>
              <a:gd name="T32" fmla="*/ 5435 w 5435"/>
              <a:gd name="T33" fmla="*/ 1772 h 1772"/>
              <a:gd name="T34" fmla="*/ 5435 w 5435"/>
              <a:gd name="T35" fmla="*/ 0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35" h="1772">
                <a:moveTo>
                  <a:pt x="842" y="1772"/>
                </a:moveTo>
                <a:lnTo>
                  <a:pt x="0" y="1772"/>
                </a:lnTo>
                <a:lnTo>
                  <a:pt x="0" y="0"/>
                </a:lnTo>
                <a:lnTo>
                  <a:pt x="2332" y="0"/>
                </a:lnTo>
                <a:lnTo>
                  <a:pt x="2332" y="33"/>
                </a:lnTo>
                <a:lnTo>
                  <a:pt x="36" y="33"/>
                </a:lnTo>
                <a:lnTo>
                  <a:pt x="36" y="1737"/>
                </a:lnTo>
                <a:lnTo>
                  <a:pt x="842" y="1737"/>
                </a:lnTo>
                <a:lnTo>
                  <a:pt x="842" y="1772"/>
                </a:lnTo>
                <a:close/>
                <a:moveTo>
                  <a:pt x="5435" y="0"/>
                </a:moveTo>
                <a:lnTo>
                  <a:pt x="3110" y="0"/>
                </a:lnTo>
                <a:lnTo>
                  <a:pt x="3110" y="33"/>
                </a:lnTo>
                <a:lnTo>
                  <a:pt x="5399" y="33"/>
                </a:lnTo>
                <a:lnTo>
                  <a:pt x="5399" y="1737"/>
                </a:lnTo>
                <a:lnTo>
                  <a:pt x="4588" y="1737"/>
                </a:lnTo>
                <a:lnTo>
                  <a:pt x="4588" y="1772"/>
                </a:lnTo>
                <a:lnTo>
                  <a:pt x="5435" y="1772"/>
                </a:lnTo>
                <a:lnTo>
                  <a:pt x="5435" y="0"/>
                </a:lnTo>
                <a:close/>
              </a:path>
            </a:pathLst>
          </a:custGeom>
          <a:solidFill>
            <a:srgbClr val="D83B01"/>
          </a:solidFill>
          <a:ln>
            <a:solidFill>
              <a:srgbClr val="C00000"/>
            </a:solidFill>
          </a:ln>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 name="文本框 3"/>
          <p:cNvSpPr txBox="1"/>
          <p:nvPr/>
        </p:nvSpPr>
        <p:spPr>
          <a:xfrm>
            <a:off x="4538345" y="3216275"/>
            <a:ext cx="3230880" cy="715645"/>
          </a:xfrm>
          <a:prstGeom prst="rect">
            <a:avLst/>
          </a:prstGeom>
          <a:noFill/>
        </p:spPr>
        <p:txBody>
          <a:bodyPr wrap="none" rtlCol="0" anchor="t">
            <a:spAutoFit/>
          </a:bodyPr>
          <a:lstStyle/>
          <a:p>
            <a:pPr algn="l"/>
            <a:r>
              <a:rPr lang="zh-CN" sz="4000" dirty="0">
                <a:solidFill>
                  <a:srgbClr val="2D3A4B"/>
                </a:solidFill>
                <a:latin typeface="方正正准黑简体" panose="02000000000000000000" charset="-122"/>
                <a:ea typeface="方正正准黑简体" panose="02000000000000000000" charset="-122"/>
                <a:sym typeface="+mn-ea"/>
              </a:rPr>
              <a:t>注意事项一览</a:t>
            </a:r>
            <a:endParaRPr lang="zh-CN" altLang="en-US" sz="4000" kern="0" noProof="0" dirty="0" smtClean="0">
              <a:ln>
                <a:noFill/>
              </a:ln>
              <a:solidFill>
                <a:srgbClr val="2D3A4B"/>
              </a:solidFill>
              <a:effectLst/>
              <a:uLnTx/>
              <a:uFillTx/>
              <a:latin typeface="方正正准黑简体" panose="02000000000000000000" charset="-122"/>
              <a:ea typeface="方正正准黑简体" panose="02000000000000000000" charset="-122"/>
              <a:cs typeface="Segoe UI" panose="020B0502040204020203" pitchFamily="34" charset="0"/>
              <a:sym typeface="+mn-ea"/>
            </a:endParaRPr>
          </a:p>
        </p:txBody>
      </p:sp>
      <p:pic>
        <p:nvPicPr>
          <p:cNvPr id="23" name="图片 22" descr="J1$H~LXY3[`}ORA`[L]AA%E"/>
          <p:cNvPicPr/>
          <p:nvPr/>
        </p:nvPicPr>
        <p:blipFill>
          <a:blip r:embed="rId3" cstate="print"/>
          <a:srcRect/>
          <a:stretch>
            <a:fillRect/>
          </a:stretch>
        </p:blipFill>
        <p:spPr bwMode="auto">
          <a:xfrm>
            <a:off x="5431809" y="1637732"/>
            <a:ext cx="1241943" cy="955344"/>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250"/>
                                        <p:tgtEl>
                                          <p:spTgt spid="45"/>
                                        </p:tgtEl>
                                      </p:cBhvr>
                                    </p:animEffect>
                                  </p:childTnLst>
                                </p:cTn>
                              </p:par>
                              <p:par>
                                <p:cTn id="8" presetID="6" presetClass="emph" presetSubtype="0" accel="100000" autoRev="1" fill="hold" grpId="1" nodeType="withEffect">
                                  <p:stCondLst>
                                    <p:cond delay="0"/>
                                  </p:stCondLst>
                                  <p:childTnLst>
                                    <p:animScale>
                                      <p:cBhvr>
                                        <p:cTn id="9" dur="250" fill="hold"/>
                                        <p:tgtEl>
                                          <p:spTgt spid="45"/>
                                        </p:tgtEl>
                                      </p:cBhvr>
                                      <p:by x="85000" y="85000"/>
                                    </p:animScale>
                                  </p:childTnLst>
                                </p:cTn>
                              </p:par>
                              <p:par>
                                <p:cTn id="10" presetID="32" presetClass="emph" presetSubtype="0" fill="remove" grpId="2" nodeType="withEffect">
                                  <p:stCondLst>
                                    <p:cond delay="500"/>
                                  </p:stCondLst>
                                  <p:childTnLst>
                                    <p:animRot by="120000">
                                      <p:cBhvr>
                                        <p:cTn id="11" dur="50" fill="hold">
                                          <p:stCondLst>
                                            <p:cond delay="0"/>
                                          </p:stCondLst>
                                        </p:cTn>
                                        <p:tgtEl>
                                          <p:spTgt spid="45"/>
                                        </p:tgtEl>
                                        <p:attrNameLst>
                                          <p:attrName>r</p:attrName>
                                        </p:attrNameLst>
                                      </p:cBhvr>
                                    </p:animRot>
                                    <p:animRot by="-240000">
                                      <p:cBhvr>
                                        <p:cTn id="12" dur="100" fill="hold">
                                          <p:stCondLst>
                                            <p:cond delay="100"/>
                                          </p:stCondLst>
                                        </p:cTn>
                                        <p:tgtEl>
                                          <p:spTgt spid="45"/>
                                        </p:tgtEl>
                                        <p:attrNameLst>
                                          <p:attrName>r</p:attrName>
                                        </p:attrNameLst>
                                      </p:cBhvr>
                                    </p:animRot>
                                    <p:animRot by="240000">
                                      <p:cBhvr>
                                        <p:cTn id="13" dur="100" fill="hold">
                                          <p:stCondLst>
                                            <p:cond delay="200"/>
                                          </p:stCondLst>
                                        </p:cTn>
                                        <p:tgtEl>
                                          <p:spTgt spid="45"/>
                                        </p:tgtEl>
                                        <p:attrNameLst>
                                          <p:attrName>r</p:attrName>
                                        </p:attrNameLst>
                                      </p:cBhvr>
                                    </p:animRot>
                                    <p:animRot by="-240000">
                                      <p:cBhvr>
                                        <p:cTn id="14" dur="100" fill="hold">
                                          <p:stCondLst>
                                            <p:cond delay="300"/>
                                          </p:stCondLst>
                                        </p:cTn>
                                        <p:tgtEl>
                                          <p:spTgt spid="45"/>
                                        </p:tgtEl>
                                        <p:attrNameLst>
                                          <p:attrName>r</p:attrName>
                                        </p:attrNameLst>
                                      </p:cBhvr>
                                    </p:animRot>
                                    <p:animRot by="120000">
                                      <p:cBhvr>
                                        <p:cTn id="15" dur="100" fill="hold">
                                          <p:stCondLst>
                                            <p:cond delay="400"/>
                                          </p:stCondLst>
                                        </p:cTn>
                                        <p:tgtEl>
                                          <p:spTgt spid="45"/>
                                        </p:tgtEl>
                                        <p:attrNameLst>
                                          <p:attrName>r</p:attrName>
                                        </p:attrNameLst>
                                      </p:cBhvr>
                                    </p:animRo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250"/>
                                        <p:tgtEl>
                                          <p:spTgt spid="41"/>
                                        </p:tgtEl>
                                      </p:cBhvr>
                                    </p:animEffect>
                                  </p:childTnLst>
                                </p:cTn>
                              </p:par>
                              <p:par>
                                <p:cTn id="20" presetID="6" presetClass="emph" presetSubtype="0" accel="100000" autoRev="1" fill="hold" grpId="1" nodeType="withEffect">
                                  <p:stCondLst>
                                    <p:cond delay="0"/>
                                  </p:stCondLst>
                                  <p:childTnLst>
                                    <p:animScale>
                                      <p:cBhvr>
                                        <p:cTn id="21" dur="250" fill="hold"/>
                                        <p:tgtEl>
                                          <p:spTgt spid="41"/>
                                        </p:tgtEl>
                                      </p:cBhvr>
                                      <p:by x="85000" y="85000"/>
                                    </p:animScale>
                                  </p:childTnLst>
                                </p:cTn>
                              </p:par>
                              <p:par>
                                <p:cTn id="22" presetID="42" presetClass="path" presetSubtype="0" accel="50000" decel="50000" fill="hold" grpId="2" nodeType="withEffect">
                                  <p:stCondLst>
                                    <p:cond delay="0"/>
                                  </p:stCondLst>
                                  <p:childTnLst>
                                    <p:animMotion origin="layout" path="M 3.95833E-6 -0.03889 L 3.95833E-6 2.96296E-6 " pathEditMode="relative" rAng="0" ptsTypes="AA">
                                      <p:cBhvr>
                                        <p:cTn id="23" dur="500" fill="hold"/>
                                        <p:tgtEl>
                                          <p:spTgt spid="41"/>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41" grpId="1" bldLvl="0" animBg="1"/>
      <p:bldP spid="41" grpId="2" bldLvl="0" animBg="1"/>
      <p:bldP spid="45" grpId="0" bldLvl="0" animBg="1"/>
      <p:bldP spid="45" grpId="1" bldLvl="0" animBg="1"/>
      <p:bldP spid="45" grpId="2"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Hello"/>
          <p:cNvGrpSpPr>
            <a:grpSpLocks noChangeAspect="1"/>
          </p:cNvGrpSpPr>
          <p:nvPr/>
        </p:nvGrpSpPr>
        <p:grpSpPr bwMode="auto">
          <a:xfrm rot="10800000">
            <a:off x="3437371" y="3272765"/>
            <a:ext cx="730163" cy="601445"/>
            <a:chOff x="5181" y="1736"/>
            <a:chExt cx="641" cy="528"/>
          </a:xfrm>
        </p:grpSpPr>
        <p:sp>
          <p:nvSpPr>
            <p:cNvPr id="14"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15"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6" name="Eye-Lef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17" name="Eye-Righ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6" name="Platform Shape" hidden="1"/>
          <p:cNvSpPr/>
          <p:nvPr/>
        </p:nvSpPr>
        <p:spPr bwMode="auto">
          <a:xfrm>
            <a:off x="1888968" y="2063022"/>
            <a:ext cx="8414065" cy="2711302"/>
          </a:xfrm>
          <a:prstGeom prst="rect">
            <a:avLst/>
          </a:prstGeom>
          <a:noFill/>
          <a:ln w="50800" cap="sq">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ctr"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745" b="1" i="0" u="none" strike="noStrike" kern="0" cap="none" spc="0" normalizeH="0" baseline="0" noProof="0" dirty="0">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7" name="UWP"/>
          <p:cNvSpPr/>
          <p:nvPr/>
        </p:nvSpPr>
        <p:spPr>
          <a:xfrm>
            <a:off x="3174728" y="4643186"/>
            <a:ext cx="5842949" cy="487680"/>
          </a:xfrm>
          <a:prstGeom prst="rect">
            <a:avLst/>
          </a:prstGeom>
          <a:noFill/>
        </p:spPr>
        <p:txBody>
          <a:bodyPr wrap="square">
            <a:spAutoFit/>
          </a:bodyPr>
          <a:lstStyle/>
          <a:p>
            <a:pPr algn="ctr">
              <a:lnSpc>
                <a:spcPct val="130000"/>
              </a:lnSpc>
            </a:pPr>
            <a:r>
              <a:rPr lang="zh-CN" sz="2000" dirty="0">
                <a:solidFill>
                  <a:schemeClr val="tx1">
                    <a:lumMod val="75000"/>
                    <a:lumOff val="25000"/>
                  </a:schemeClr>
                </a:solidFill>
                <a:latin typeface="方正正准黑简体" panose="02000000000000000000" charset="-122"/>
                <a:ea typeface="方正正准黑简体" panose="02000000000000000000" charset="-122"/>
                <a:cs typeface="Segoe UI" panose="020B0502040204020203" pitchFamily="34" charset="0"/>
                <a:sym typeface="+mn-ea"/>
              </a:rPr>
              <a:t>政策背景、认定好处</a:t>
            </a:r>
            <a:endParaRPr kumimoji="0" lang="zh-CN" altLang="zh-CN" sz="2000" b="0" i="0" u="none" strike="noStrike" cap="none" normalizeH="0" baseline="0" dirty="0">
              <a:solidFill>
                <a:srgbClr val="2D3A4B"/>
              </a:solidFill>
              <a:effectLst/>
              <a:latin typeface="方正正准黑简体" panose="02000000000000000000" charset="-122"/>
              <a:ea typeface="方正正准黑简体" panose="02000000000000000000" charset="-122"/>
              <a:cs typeface="Segoe UI" panose="020B0502040204020203" pitchFamily="34" charset="0"/>
              <a:sym typeface="+mn-ea"/>
            </a:endParaRPr>
          </a:p>
        </p:txBody>
      </p:sp>
      <p:sp>
        <p:nvSpPr>
          <p:cNvPr id="41" name="HoloLens"/>
          <p:cNvSpPr>
            <a:spLocks noEditPoints="1"/>
          </p:cNvSpPr>
          <p:nvPr/>
        </p:nvSpPr>
        <p:spPr bwMode="auto">
          <a:xfrm>
            <a:off x="7883734" y="3380771"/>
            <a:ext cx="936772" cy="377547"/>
          </a:xfrm>
          <a:custGeom>
            <a:avLst/>
            <a:gdLst>
              <a:gd name="T0" fmla="*/ 1547 w 2422"/>
              <a:gd name="T1" fmla="*/ 823 h 978"/>
              <a:gd name="T2" fmla="*/ 1249 w 2422"/>
              <a:gd name="T3" fmla="*/ 809 h 978"/>
              <a:gd name="T4" fmla="*/ 1322 w 2422"/>
              <a:gd name="T5" fmla="*/ 682 h 978"/>
              <a:gd name="T6" fmla="*/ 1341 w 2422"/>
              <a:gd name="T7" fmla="*/ 602 h 978"/>
              <a:gd name="T8" fmla="*/ 1362 w 2422"/>
              <a:gd name="T9" fmla="*/ 602 h 978"/>
              <a:gd name="T10" fmla="*/ 2062 w 2422"/>
              <a:gd name="T11" fmla="*/ 527 h 978"/>
              <a:gd name="T12" fmla="*/ 2271 w 2422"/>
              <a:gd name="T13" fmla="*/ 640 h 978"/>
              <a:gd name="T14" fmla="*/ 1547 w 2422"/>
              <a:gd name="T15" fmla="*/ 823 h 978"/>
              <a:gd name="T16" fmla="*/ 1287 w 2422"/>
              <a:gd name="T17" fmla="*/ 376 h 978"/>
              <a:gd name="T18" fmla="*/ 1213 w 2422"/>
              <a:gd name="T19" fmla="*/ 11 h 978"/>
              <a:gd name="T20" fmla="*/ 833 w 2422"/>
              <a:gd name="T21" fmla="*/ 0 h 978"/>
              <a:gd name="T22" fmla="*/ 0 w 2422"/>
              <a:gd name="T23" fmla="*/ 225 h 978"/>
              <a:gd name="T24" fmla="*/ 284 w 2422"/>
              <a:gd name="T25" fmla="*/ 960 h 978"/>
              <a:gd name="T26" fmla="*/ 322 w 2422"/>
              <a:gd name="T27" fmla="*/ 978 h 978"/>
              <a:gd name="T28" fmla="*/ 360 w 2422"/>
              <a:gd name="T29" fmla="*/ 941 h 978"/>
              <a:gd name="T30" fmla="*/ 360 w 2422"/>
              <a:gd name="T31" fmla="*/ 903 h 978"/>
              <a:gd name="T32" fmla="*/ 397 w 2422"/>
              <a:gd name="T33" fmla="*/ 865 h 978"/>
              <a:gd name="T34" fmla="*/ 492 w 2422"/>
              <a:gd name="T35" fmla="*/ 903 h 978"/>
              <a:gd name="T36" fmla="*/ 587 w 2422"/>
              <a:gd name="T37" fmla="*/ 941 h 978"/>
              <a:gd name="T38" fmla="*/ 833 w 2422"/>
              <a:gd name="T39" fmla="*/ 903 h 978"/>
              <a:gd name="T40" fmla="*/ 1102 w 2422"/>
              <a:gd name="T41" fmla="*/ 814 h 978"/>
              <a:gd name="T42" fmla="*/ 1249 w 2422"/>
              <a:gd name="T43" fmla="*/ 663 h 978"/>
              <a:gd name="T44" fmla="*/ 1287 w 2422"/>
              <a:gd name="T45" fmla="*/ 376 h 978"/>
              <a:gd name="T46" fmla="*/ 1299 w 2422"/>
              <a:gd name="T47" fmla="*/ 16 h 978"/>
              <a:gd name="T48" fmla="*/ 1362 w 2422"/>
              <a:gd name="T49" fmla="*/ 376 h 978"/>
              <a:gd name="T50" fmla="*/ 2346 w 2422"/>
              <a:gd name="T51" fmla="*/ 640 h 978"/>
              <a:gd name="T52" fmla="*/ 2155 w 2422"/>
              <a:gd name="T53" fmla="*/ 802 h 978"/>
              <a:gd name="T54" fmla="*/ 2422 w 2422"/>
              <a:gd name="T55" fmla="*/ 677 h 978"/>
              <a:gd name="T56" fmla="*/ 2422 w 2422"/>
              <a:gd name="T57" fmla="*/ 376 h 978"/>
              <a:gd name="T58" fmla="*/ 1299 w 2422"/>
              <a:gd name="T59" fmla="*/ 16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22" h="978">
                <a:moveTo>
                  <a:pt x="1547" y="823"/>
                </a:moveTo>
                <a:cubicBezTo>
                  <a:pt x="1445" y="821"/>
                  <a:pt x="1346" y="816"/>
                  <a:pt x="1249" y="809"/>
                </a:cubicBezTo>
                <a:cubicBezTo>
                  <a:pt x="1284" y="774"/>
                  <a:pt x="1310" y="731"/>
                  <a:pt x="1322" y="682"/>
                </a:cubicBezTo>
                <a:cubicBezTo>
                  <a:pt x="1329" y="656"/>
                  <a:pt x="1336" y="628"/>
                  <a:pt x="1341" y="602"/>
                </a:cubicBezTo>
                <a:cubicBezTo>
                  <a:pt x="1348" y="602"/>
                  <a:pt x="1355" y="602"/>
                  <a:pt x="1362" y="602"/>
                </a:cubicBezTo>
                <a:cubicBezTo>
                  <a:pt x="1604" y="602"/>
                  <a:pt x="1838" y="576"/>
                  <a:pt x="2062" y="527"/>
                </a:cubicBezTo>
                <a:cubicBezTo>
                  <a:pt x="2200" y="564"/>
                  <a:pt x="2271" y="609"/>
                  <a:pt x="2271" y="640"/>
                </a:cubicBezTo>
                <a:cubicBezTo>
                  <a:pt x="2271" y="698"/>
                  <a:pt x="2022" y="802"/>
                  <a:pt x="1547" y="823"/>
                </a:cubicBezTo>
                <a:close/>
                <a:moveTo>
                  <a:pt x="1287" y="376"/>
                </a:moveTo>
                <a:cubicBezTo>
                  <a:pt x="1287" y="247"/>
                  <a:pt x="1261" y="124"/>
                  <a:pt x="1213" y="11"/>
                </a:cubicBezTo>
                <a:cubicBezTo>
                  <a:pt x="1093" y="4"/>
                  <a:pt x="965" y="0"/>
                  <a:pt x="833" y="0"/>
                </a:cubicBezTo>
                <a:cubicBezTo>
                  <a:pt x="371" y="0"/>
                  <a:pt x="0" y="101"/>
                  <a:pt x="0" y="225"/>
                </a:cubicBezTo>
                <a:cubicBezTo>
                  <a:pt x="0" y="513"/>
                  <a:pt x="109" y="771"/>
                  <a:pt x="284" y="960"/>
                </a:cubicBezTo>
                <a:cubicBezTo>
                  <a:pt x="293" y="971"/>
                  <a:pt x="308" y="978"/>
                  <a:pt x="322" y="978"/>
                </a:cubicBezTo>
                <a:cubicBezTo>
                  <a:pt x="343" y="978"/>
                  <a:pt x="360" y="962"/>
                  <a:pt x="360" y="941"/>
                </a:cubicBezTo>
                <a:cubicBezTo>
                  <a:pt x="360" y="903"/>
                  <a:pt x="360" y="903"/>
                  <a:pt x="360" y="903"/>
                </a:cubicBezTo>
                <a:cubicBezTo>
                  <a:pt x="360" y="882"/>
                  <a:pt x="376" y="865"/>
                  <a:pt x="397" y="865"/>
                </a:cubicBezTo>
                <a:cubicBezTo>
                  <a:pt x="435" y="865"/>
                  <a:pt x="468" y="880"/>
                  <a:pt x="492" y="903"/>
                </a:cubicBezTo>
                <a:cubicBezTo>
                  <a:pt x="516" y="927"/>
                  <a:pt x="549" y="941"/>
                  <a:pt x="587" y="941"/>
                </a:cubicBezTo>
                <a:cubicBezTo>
                  <a:pt x="669" y="941"/>
                  <a:pt x="752" y="929"/>
                  <a:pt x="833" y="903"/>
                </a:cubicBezTo>
                <a:cubicBezTo>
                  <a:pt x="1102" y="814"/>
                  <a:pt x="1102" y="814"/>
                  <a:pt x="1102" y="814"/>
                </a:cubicBezTo>
                <a:cubicBezTo>
                  <a:pt x="1173" y="790"/>
                  <a:pt x="1230" y="734"/>
                  <a:pt x="1249" y="663"/>
                </a:cubicBezTo>
                <a:cubicBezTo>
                  <a:pt x="1272" y="571"/>
                  <a:pt x="1287" y="475"/>
                  <a:pt x="1287" y="376"/>
                </a:cubicBezTo>
                <a:close/>
                <a:moveTo>
                  <a:pt x="1299" y="16"/>
                </a:moveTo>
                <a:cubicBezTo>
                  <a:pt x="1341" y="131"/>
                  <a:pt x="1362" y="251"/>
                  <a:pt x="1362" y="376"/>
                </a:cubicBezTo>
                <a:cubicBezTo>
                  <a:pt x="1852" y="376"/>
                  <a:pt x="2346" y="465"/>
                  <a:pt x="2346" y="640"/>
                </a:cubicBezTo>
                <a:cubicBezTo>
                  <a:pt x="2346" y="705"/>
                  <a:pt x="2273" y="760"/>
                  <a:pt x="2155" y="802"/>
                </a:cubicBezTo>
                <a:cubicBezTo>
                  <a:pt x="2316" y="776"/>
                  <a:pt x="2422" y="729"/>
                  <a:pt x="2422" y="677"/>
                </a:cubicBezTo>
                <a:cubicBezTo>
                  <a:pt x="2422" y="376"/>
                  <a:pt x="2422" y="376"/>
                  <a:pt x="2422" y="376"/>
                </a:cubicBezTo>
                <a:cubicBezTo>
                  <a:pt x="2422" y="207"/>
                  <a:pt x="1949" y="63"/>
                  <a:pt x="1299" y="1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5" name="Gaming"/>
          <p:cNvSpPr>
            <a:spLocks noEditPoints="1"/>
          </p:cNvSpPr>
          <p:nvPr/>
        </p:nvSpPr>
        <p:spPr bwMode="auto">
          <a:xfrm>
            <a:off x="6385221" y="3266939"/>
            <a:ext cx="903843" cy="605212"/>
          </a:xfrm>
          <a:custGeom>
            <a:avLst/>
            <a:gdLst>
              <a:gd name="T0" fmla="*/ 1214 w 2336"/>
              <a:gd name="T1" fmla="*/ 1123 h 1569"/>
              <a:gd name="T2" fmla="*/ 1391 w 2336"/>
              <a:gd name="T3" fmla="*/ 1123 h 1569"/>
              <a:gd name="T4" fmla="*/ 1649 w 2336"/>
              <a:gd name="T5" fmla="*/ 1188 h 1569"/>
              <a:gd name="T6" fmla="*/ 1770 w 2336"/>
              <a:gd name="T7" fmla="*/ 1316 h 1569"/>
              <a:gd name="T8" fmla="*/ 2259 w 2336"/>
              <a:gd name="T9" fmla="*/ 1444 h 1569"/>
              <a:gd name="T10" fmla="*/ 2019 w 2336"/>
              <a:gd name="T11" fmla="*/ 252 h 1569"/>
              <a:gd name="T12" fmla="*/ 1949 w 2336"/>
              <a:gd name="T13" fmla="*/ 172 h 1569"/>
              <a:gd name="T14" fmla="*/ 1930 w 2336"/>
              <a:gd name="T15" fmla="*/ 87 h 1569"/>
              <a:gd name="T16" fmla="*/ 1497 w 2336"/>
              <a:gd name="T17" fmla="*/ 15 h 1569"/>
              <a:gd name="T18" fmla="*/ 1393 w 2336"/>
              <a:gd name="T19" fmla="*/ 74 h 1569"/>
              <a:gd name="T20" fmla="*/ 1378 w 2336"/>
              <a:gd name="T21" fmla="*/ 77 h 1569"/>
              <a:gd name="T22" fmla="*/ 1168 w 2336"/>
              <a:gd name="T23" fmla="*/ 77 h 1569"/>
              <a:gd name="T24" fmla="*/ 959 w 2336"/>
              <a:gd name="T25" fmla="*/ 78 h 1569"/>
              <a:gd name="T26" fmla="*/ 943 w 2336"/>
              <a:gd name="T27" fmla="*/ 74 h 1569"/>
              <a:gd name="T28" fmla="*/ 839 w 2336"/>
              <a:gd name="T29" fmla="*/ 15 h 1569"/>
              <a:gd name="T30" fmla="*/ 406 w 2336"/>
              <a:gd name="T31" fmla="*/ 87 h 1569"/>
              <a:gd name="T32" fmla="*/ 387 w 2336"/>
              <a:gd name="T33" fmla="*/ 172 h 1569"/>
              <a:gd name="T34" fmla="*/ 317 w 2336"/>
              <a:gd name="T35" fmla="*/ 252 h 1569"/>
              <a:gd name="T36" fmla="*/ 77 w 2336"/>
              <a:gd name="T37" fmla="*/ 1444 h 1569"/>
              <a:gd name="T38" fmla="*/ 566 w 2336"/>
              <a:gd name="T39" fmla="*/ 1316 h 1569"/>
              <a:gd name="T40" fmla="*/ 686 w 2336"/>
              <a:gd name="T41" fmla="*/ 1188 h 1569"/>
              <a:gd name="T42" fmla="*/ 945 w 2336"/>
              <a:gd name="T43" fmla="*/ 1123 h 1569"/>
              <a:gd name="T44" fmla="*/ 1167 w 2336"/>
              <a:gd name="T45" fmla="*/ 1123 h 1569"/>
              <a:gd name="T46" fmla="*/ 2193 w 2336"/>
              <a:gd name="T47" fmla="*/ 1401 h 1569"/>
              <a:gd name="T48" fmla="*/ 2074 w 2336"/>
              <a:gd name="T49" fmla="*/ 1488 h 1569"/>
              <a:gd name="T50" fmla="*/ 2047 w 2336"/>
              <a:gd name="T51" fmla="*/ 1484 h 1569"/>
              <a:gd name="T52" fmla="*/ 1690 w 2336"/>
              <a:gd name="T53" fmla="*/ 1121 h 1569"/>
              <a:gd name="T54" fmla="*/ 1667 w 2336"/>
              <a:gd name="T55" fmla="*/ 1106 h 1569"/>
              <a:gd name="T56" fmla="*/ 1210 w 2336"/>
              <a:gd name="T57" fmla="*/ 1044 h 1569"/>
              <a:gd name="T58" fmla="*/ 1081 w 2336"/>
              <a:gd name="T59" fmla="*/ 1044 h 1569"/>
              <a:gd name="T60" fmla="*/ 669 w 2336"/>
              <a:gd name="T61" fmla="*/ 1106 h 1569"/>
              <a:gd name="T62" fmla="*/ 646 w 2336"/>
              <a:gd name="T63" fmla="*/ 1121 h 1569"/>
              <a:gd name="T64" fmla="*/ 290 w 2336"/>
              <a:gd name="T65" fmla="*/ 1484 h 1569"/>
              <a:gd name="T66" fmla="*/ 263 w 2336"/>
              <a:gd name="T67" fmla="*/ 1488 h 1569"/>
              <a:gd name="T68" fmla="*/ 114 w 2336"/>
              <a:gd name="T69" fmla="*/ 1020 h 1569"/>
              <a:gd name="T70" fmla="*/ 444 w 2336"/>
              <a:gd name="T71" fmla="*/ 230 h 1569"/>
              <a:gd name="T72" fmla="*/ 466 w 2336"/>
              <a:gd name="T73" fmla="*/ 147 h 1569"/>
              <a:gd name="T74" fmla="*/ 622 w 2336"/>
              <a:gd name="T75" fmla="*/ 101 h 1569"/>
              <a:gd name="T76" fmla="*/ 807 w 2336"/>
              <a:gd name="T77" fmla="*/ 87 h 1569"/>
              <a:gd name="T78" fmla="*/ 831 w 2336"/>
              <a:gd name="T79" fmla="*/ 101 h 1569"/>
              <a:gd name="T80" fmla="*/ 941 w 2336"/>
              <a:gd name="T81" fmla="*/ 156 h 1569"/>
              <a:gd name="T82" fmla="*/ 1168 w 2336"/>
              <a:gd name="T83" fmla="*/ 156 h 1569"/>
              <a:gd name="T84" fmla="*/ 1396 w 2336"/>
              <a:gd name="T85" fmla="*/ 156 h 1569"/>
              <a:gd name="T86" fmla="*/ 1507 w 2336"/>
              <a:gd name="T87" fmla="*/ 100 h 1569"/>
              <a:gd name="T88" fmla="*/ 1529 w 2336"/>
              <a:gd name="T89" fmla="*/ 87 h 1569"/>
              <a:gd name="T90" fmla="*/ 1715 w 2336"/>
              <a:gd name="T91" fmla="*/ 101 h 1569"/>
              <a:gd name="T92" fmla="*/ 1870 w 2336"/>
              <a:gd name="T93" fmla="*/ 146 h 1569"/>
              <a:gd name="T94" fmla="*/ 1892 w 2336"/>
              <a:gd name="T95" fmla="*/ 230 h 1569"/>
              <a:gd name="T96" fmla="*/ 2222 w 2336"/>
              <a:gd name="T97" fmla="*/ 1020 h 1569"/>
              <a:gd name="T98" fmla="*/ 1242 w 2336"/>
              <a:gd name="T99" fmla="*/ 415 h 1569"/>
              <a:gd name="T100" fmla="*/ 1094 w 2336"/>
              <a:gd name="T101" fmla="*/ 415 h 1569"/>
              <a:gd name="T102" fmla="*/ 1242 w 2336"/>
              <a:gd name="T103" fmla="*/ 415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36" h="1569">
                <a:moveTo>
                  <a:pt x="1170" y="1123"/>
                </a:moveTo>
                <a:cubicBezTo>
                  <a:pt x="1183" y="1123"/>
                  <a:pt x="1196" y="1123"/>
                  <a:pt x="1214" y="1123"/>
                </a:cubicBezTo>
                <a:cubicBezTo>
                  <a:pt x="1225" y="1123"/>
                  <a:pt x="1238" y="1123"/>
                  <a:pt x="1254" y="1123"/>
                </a:cubicBezTo>
                <a:cubicBezTo>
                  <a:pt x="1391" y="1123"/>
                  <a:pt x="1391" y="1123"/>
                  <a:pt x="1391" y="1123"/>
                </a:cubicBezTo>
                <a:cubicBezTo>
                  <a:pt x="1543" y="1123"/>
                  <a:pt x="1580" y="1141"/>
                  <a:pt x="1622" y="1170"/>
                </a:cubicBezTo>
                <a:cubicBezTo>
                  <a:pt x="1631" y="1176"/>
                  <a:pt x="1639" y="1182"/>
                  <a:pt x="1649" y="1188"/>
                </a:cubicBezTo>
                <a:cubicBezTo>
                  <a:pt x="1651" y="1189"/>
                  <a:pt x="1651" y="1189"/>
                  <a:pt x="1651" y="1189"/>
                </a:cubicBezTo>
                <a:cubicBezTo>
                  <a:pt x="1667" y="1201"/>
                  <a:pt x="1703" y="1239"/>
                  <a:pt x="1770" y="1316"/>
                </a:cubicBezTo>
                <a:cubicBezTo>
                  <a:pt x="1910" y="1473"/>
                  <a:pt x="1998" y="1569"/>
                  <a:pt x="2058" y="1569"/>
                </a:cubicBezTo>
                <a:cubicBezTo>
                  <a:pt x="2100" y="1569"/>
                  <a:pt x="2201" y="1532"/>
                  <a:pt x="2259" y="1444"/>
                </a:cubicBezTo>
                <a:cubicBezTo>
                  <a:pt x="2324" y="1343"/>
                  <a:pt x="2336" y="1212"/>
                  <a:pt x="2300" y="1006"/>
                </a:cubicBezTo>
                <a:cubicBezTo>
                  <a:pt x="2255" y="759"/>
                  <a:pt x="2049" y="311"/>
                  <a:pt x="2019" y="252"/>
                </a:cubicBezTo>
                <a:cubicBezTo>
                  <a:pt x="2011" y="235"/>
                  <a:pt x="1990" y="206"/>
                  <a:pt x="1962" y="183"/>
                </a:cubicBezTo>
                <a:cubicBezTo>
                  <a:pt x="1949" y="172"/>
                  <a:pt x="1949" y="172"/>
                  <a:pt x="1949" y="172"/>
                </a:cubicBezTo>
                <a:cubicBezTo>
                  <a:pt x="1949" y="121"/>
                  <a:pt x="1949" y="121"/>
                  <a:pt x="1949" y="121"/>
                </a:cubicBezTo>
                <a:cubicBezTo>
                  <a:pt x="1949" y="107"/>
                  <a:pt x="1942" y="94"/>
                  <a:pt x="1930" y="87"/>
                </a:cubicBezTo>
                <a:cubicBezTo>
                  <a:pt x="1913" y="77"/>
                  <a:pt x="1812" y="42"/>
                  <a:pt x="1731" y="24"/>
                </a:cubicBezTo>
                <a:cubicBezTo>
                  <a:pt x="1654" y="8"/>
                  <a:pt x="1531" y="0"/>
                  <a:pt x="1497" y="15"/>
                </a:cubicBezTo>
                <a:cubicBezTo>
                  <a:pt x="1494" y="17"/>
                  <a:pt x="1484" y="22"/>
                  <a:pt x="1457" y="38"/>
                </a:cubicBezTo>
                <a:cubicBezTo>
                  <a:pt x="1432" y="53"/>
                  <a:pt x="1408" y="67"/>
                  <a:pt x="1393" y="74"/>
                </a:cubicBezTo>
                <a:cubicBezTo>
                  <a:pt x="1386" y="77"/>
                  <a:pt x="1386" y="77"/>
                  <a:pt x="1386" y="77"/>
                </a:cubicBezTo>
                <a:cubicBezTo>
                  <a:pt x="1378" y="77"/>
                  <a:pt x="1378" y="77"/>
                  <a:pt x="1378" y="77"/>
                </a:cubicBezTo>
                <a:cubicBezTo>
                  <a:pt x="1372" y="77"/>
                  <a:pt x="1362" y="77"/>
                  <a:pt x="1349" y="77"/>
                </a:cubicBezTo>
                <a:cubicBezTo>
                  <a:pt x="1168" y="77"/>
                  <a:pt x="1168" y="77"/>
                  <a:pt x="1168" y="77"/>
                </a:cubicBezTo>
                <a:cubicBezTo>
                  <a:pt x="1009" y="77"/>
                  <a:pt x="1009" y="77"/>
                  <a:pt x="1009" y="77"/>
                </a:cubicBezTo>
                <a:cubicBezTo>
                  <a:pt x="984" y="77"/>
                  <a:pt x="967" y="77"/>
                  <a:pt x="959" y="78"/>
                </a:cubicBezTo>
                <a:cubicBezTo>
                  <a:pt x="951" y="78"/>
                  <a:pt x="951" y="78"/>
                  <a:pt x="951" y="78"/>
                </a:cubicBezTo>
                <a:cubicBezTo>
                  <a:pt x="943" y="74"/>
                  <a:pt x="943" y="74"/>
                  <a:pt x="943" y="74"/>
                </a:cubicBezTo>
                <a:cubicBezTo>
                  <a:pt x="929" y="67"/>
                  <a:pt x="903" y="52"/>
                  <a:pt x="880" y="39"/>
                </a:cubicBezTo>
                <a:cubicBezTo>
                  <a:pt x="852" y="22"/>
                  <a:pt x="842" y="17"/>
                  <a:pt x="839" y="15"/>
                </a:cubicBezTo>
                <a:cubicBezTo>
                  <a:pt x="805" y="0"/>
                  <a:pt x="682" y="8"/>
                  <a:pt x="605" y="24"/>
                </a:cubicBezTo>
                <a:cubicBezTo>
                  <a:pt x="524" y="42"/>
                  <a:pt x="423" y="77"/>
                  <a:pt x="406" y="87"/>
                </a:cubicBezTo>
                <a:cubicBezTo>
                  <a:pt x="394" y="94"/>
                  <a:pt x="387" y="107"/>
                  <a:pt x="387" y="121"/>
                </a:cubicBezTo>
                <a:cubicBezTo>
                  <a:pt x="387" y="172"/>
                  <a:pt x="387" y="172"/>
                  <a:pt x="387" y="172"/>
                </a:cubicBezTo>
                <a:cubicBezTo>
                  <a:pt x="374" y="183"/>
                  <a:pt x="374" y="183"/>
                  <a:pt x="374" y="183"/>
                </a:cubicBezTo>
                <a:cubicBezTo>
                  <a:pt x="346" y="206"/>
                  <a:pt x="326" y="235"/>
                  <a:pt x="317" y="252"/>
                </a:cubicBezTo>
                <a:cubicBezTo>
                  <a:pt x="287" y="311"/>
                  <a:pt x="81" y="759"/>
                  <a:pt x="36" y="1006"/>
                </a:cubicBezTo>
                <a:cubicBezTo>
                  <a:pt x="0" y="1212"/>
                  <a:pt x="12" y="1343"/>
                  <a:pt x="77" y="1444"/>
                </a:cubicBezTo>
                <a:cubicBezTo>
                  <a:pt x="135" y="1532"/>
                  <a:pt x="236" y="1569"/>
                  <a:pt x="278" y="1569"/>
                </a:cubicBezTo>
                <a:cubicBezTo>
                  <a:pt x="338" y="1569"/>
                  <a:pt x="427" y="1473"/>
                  <a:pt x="566" y="1316"/>
                </a:cubicBezTo>
                <a:cubicBezTo>
                  <a:pt x="634" y="1239"/>
                  <a:pt x="669" y="1201"/>
                  <a:pt x="684" y="1190"/>
                </a:cubicBezTo>
                <a:cubicBezTo>
                  <a:pt x="686" y="1188"/>
                  <a:pt x="686" y="1188"/>
                  <a:pt x="686" y="1188"/>
                </a:cubicBezTo>
                <a:cubicBezTo>
                  <a:pt x="697" y="1182"/>
                  <a:pt x="705" y="1176"/>
                  <a:pt x="714" y="1170"/>
                </a:cubicBezTo>
                <a:cubicBezTo>
                  <a:pt x="756" y="1141"/>
                  <a:pt x="793" y="1123"/>
                  <a:pt x="945" y="1123"/>
                </a:cubicBezTo>
                <a:cubicBezTo>
                  <a:pt x="1081" y="1123"/>
                  <a:pt x="1081" y="1123"/>
                  <a:pt x="1081" y="1123"/>
                </a:cubicBezTo>
                <a:cubicBezTo>
                  <a:pt x="1124" y="1122"/>
                  <a:pt x="1145" y="1122"/>
                  <a:pt x="1167" y="1123"/>
                </a:cubicBezTo>
                <a:lnTo>
                  <a:pt x="1170" y="1123"/>
                </a:lnTo>
                <a:close/>
                <a:moveTo>
                  <a:pt x="2193" y="1401"/>
                </a:moveTo>
                <a:cubicBezTo>
                  <a:pt x="2193" y="1401"/>
                  <a:pt x="2193" y="1401"/>
                  <a:pt x="2193" y="1401"/>
                </a:cubicBezTo>
                <a:cubicBezTo>
                  <a:pt x="2159" y="1453"/>
                  <a:pt x="2102" y="1480"/>
                  <a:pt x="2074" y="1488"/>
                </a:cubicBezTo>
                <a:cubicBezTo>
                  <a:pt x="2059" y="1492"/>
                  <a:pt x="2059" y="1492"/>
                  <a:pt x="2059" y="1492"/>
                </a:cubicBezTo>
                <a:cubicBezTo>
                  <a:pt x="2047" y="1484"/>
                  <a:pt x="2047" y="1484"/>
                  <a:pt x="2047" y="1484"/>
                </a:cubicBezTo>
                <a:cubicBezTo>
                  <a:pt x="2003" y="1458"/>
                  <a:pt x="1915" y="1361"/>
                  <a:pt x="1829" y="1264"/>
                </a:cubicBezTo>
                <a:cubicBezTo>
                  <a:pt x="1758" y="1183"/>
                  <a:pt x="1716" y="1137"/>
                  <a:pt x="1690" y="1121"/>
                </a:cubicBezTo>
                <a:cubicBezTo>
                  <a:pt x="1683" y="1116"/>
                  <a:pt x="1676" y="1112"/>
                  <a:pt x="1669" y="1107"/>
                </a:cubicBezTo>
                <a:cubicBezTo>
                  <a:pt x="1667" y="1106"/>
                  <a:pt x="1667" y="1106"/>
                  <a:pt x="1667" y="1106"/>
                </a:cubicBezTo>
                <a:cubicBezTo>
                  <a:pt x="1612" y="1067"/>
                  <a:pt x="1566" y="1044"/>
                  <a:pt x="1391" y="1044"/>
                </a:cubicBezTo>
                <a:cubicBezTo>
                  <a:pt x="1210" y="1044"/>
                  <a:pt x="1210" y="1044"/>
                  <a:pt x="1210" y="1044"/>
                </a:cubicBezTo>
                <a:cubicBezTo>
                  <a:pt x="1194" y="1044"/>
                  <a:pt x="1181" y="1044"/>
                  <a:pt x="1169" y="1044"/>
                </a:cubicBezTo>
                <a:cubicBezTo>
                  <a:pt x="1146" y="1044"/>
                  <a:pt x="1124" y="1044"/>
                  <a:pt x="1081" y="1044"/>
                </a:cubicBezTo>
                <a:cubicBezTo>
                  <a:pt x="946" y="1044"/>
                  <a:pt x="946" y="1044"/>
                  <a:pt x="946" y="1044"/>
                </a:cubicBezTo>
                <a:cubicBezTo>
                  <a:pt x="770" y="1044"/>
                  <a:pt x="724" y="1067"/>
                  <a:pt x="669" y="1106"/>
                </a:cubicBezTo>
                <a:cubicBezTo>
                  <a:pt x="667" y="1107"/>
                  <a:pt x="667" y="1107"/>
                  <a:pt x="667" y="1107"/>
                </a:cubicBezTo>
                <a:cubicBezTo>
                  <a:pt x="660" y="1111"/>
                  <a:pt x="654" y="1116"/>
                  <a:pt x="646" y="1121"/>
                </a:cubicBezTo>
                <a:cubicBezTo>
                  <a:pt x="620" y="1137"/>
                  <a:pt x="580" y="1181"/>
                  <a:pt x="507" y="1264"/>
                </a:cubicBezTo>
                <a:cubicBezTo>
                  <a:pt x="421" y="1361"/>
                  <a:pt x="334" y="1457"/>
                  <a:pt x="290" y="1484"/>
                </a:cubicBezTo>
                <a:cubicBezTo>
                  <a:pt x="277" y="1492"/>
                  <a:pt x="277" y="1492"/>
                  <a:pt x="277" y="1492"/>
                </a:cubicBezTo>
                <a:cubicBezTo>
                  <a:pt x="263" y="1488"/>
                  <a:pt x="263" y="1488"/>
                  <a:pt x="263" y="1488"/>
                </a:cubicBezTo>
                <a:cubicBezTo>
                  <a:pt x="234" y="1480"/>
                  <a:pt x="177" y="1453"/>
                  <a:pt x="143" y="1401"/>
                </a:cubicBezTo>
                <a:cubicBezTo>
                  <a:pt x="106" y="1342"/>
                  <a:pt x="73" y="1252"/>
                  <a:pt x="114" y="1020"/>
                </a:cubicBezTo>
                <a:cubicBezTo>
                  <a:pt x="152" y="804"/>
                  <a:pt x="342" y="377"/>
                  <a:pt x="387" y="287"/>
                </a:cubicBezTo>
                <a:cubicBezTo>
                  <a:pt x="394" y="274"/>
                  <a:pt x="418" y="244"/>
                  <a:pt x="444" y="230"/>
                </a:cubicBezTo>
                <a:cubicBezTo>
                  <a:pt x="457" y="223"/>
                  <a:pt x="466" y="210"/>
                  <a:pt x="466" y="195"/>
                </a:cubicBezTo>
                <a:cubicBezTo>
                  <a:pt x="466" y="147"/>
                  <a:pt x="466" y="147"/>
                  <a:pt x="466" y="147"/>
                </a:cubicBezTo>
                <a:cubicBezTo>
                  <a:pt x="489" y="139"/>
                  <a:pt x="489" y="139"/>
                  <a:pt x="489" y="139"/>
                </a:cubicBezTo>
                <a:cubicBezTo>
                  <a:pt x="511" y="131"/>
                  <a:pt x="567" y="113"/>
                  <a:pt x="622" y="101"/>
                </a:cubicBezTo>
                <a:cubicBezTo>
                  <a:pt x="689" y="86"/>
                  <a:pt x="772" y="84"/>
                  <a:pt x="800" y="87"/>
                </a:cubicBezTo>
                <a:cubicBezTo>
                  <a:pt x="807" y="87"/>
                  <a:pt x="807" y="87"/>
                  <a:pt x="807" y="87"/>
                </a:cubicBezTo>
                <a:cubicBezTo>
                  <a:pt x="814" y="91"/>
                  <a:pt x="814" y="91"/>
                  <a:pt x="814" y="91"/>
                </a:cubicBezTo>
                <a:cubicBezTo>
                  <a:pt x="819" y="93"/>
                  <a:pt x="825" y="97"/>
                  <a:pt x="831" y="101"/>
                </a:cubicBezTo>
                <a:cubicBezTo>
                  <a:pt x="839" y="106"/>
                  <a:pt x="839" y="106"/>
                  <a:pt x="839" y="106"/>
                </a:cubicBezTo>
                <a:cubicBezTo>
                  <a:pt x="894" y="138"/>
                  <a:pt x="921" y="153"/>
                  <a:pt x="941" y="156"/>
                </a:cubicBezTo>
                <a:cubicBezTo>
                  <a:pt x="946" y="156"/>
                  <a:pt x="974" y="156"/>
                  <a:pt x="1021" y="156"/>
                </a:cubicBezTo>
                <a:cubicBezTo>
                  <a:pt x="1168" y="156"/>
                  <a:pt x="1168" y="156"/>
                  <a:pt x="1168" y="156"/>
                </a:cubicBezTo>
                <a:cubicBezTo>
                  <a:pt x="1315" y="156"/>
                  <a:pt x="1315" y="156"/>
                  <a:pt x="1315" y="156"/>
                </a:cubicBezTo>
                <a:cubicBezTo>
                  <a:pt x="1364" y="156"/>
                  <a:pt x="1390" y="156"/>
                  <a:pt x="1396" y="156"/>
                </a:cubicBezTo>
                <a:cubicBezTo>
                  <a:pt x="1415" y="153"/>
                  <a:pt x="1442" y="138"/>
                  <a:pt x="1497" y="106"/>
                </a:cubicBezTo>
                <a:cubicBezTo>
                  <a:pt x="1507" y="100"/>
                  <a:pt x="1507" y="100"/>
                  <a:pt x="1507" y="100"/>
                </a:cubicBezTo>
                <a:cubicBezTo>
                  <a:pt x="1513" y="96"/>
                  <a:pt x="1518" y="93"/>
                  <a:pt x="1522" y="91"/>
                </a:cubicBezTo>
                <a:cubicBezTo>
                  <a:pt x="1529" y="87"/>
                  <a:pt x="1529" y="87"/>
                  <a:pt x="1529" y="87"/>
                </a:cubicBezTo>
                <a:cubicBezTo>
                  <a:pt x="1536" y="87"/>
                  <a:pt x="1536" y="87"/>
                  <a:pt x="1536" y="87"/>
                </a:cubicBezTo>
                <a:cubicBezTo>
                  <a:pt x="1563" y="84"/>
                  <a:pt x="1647" y="86"/>
                  <a:pt x="1715" y="101"/>
                </a:cubicBezTo>
                <a:cubicBezTo>
                  <a:pt x="1765" y="112"/>
                  <a:pt x="1819" y="129"/>
                  <a:pt x="1847" y="138"/>
                </a:cubicBezTo>
                <a:cubicBezTo>
                  <a:pt x="1870" y="146"/>
                  <a:pt x="1870" y="146"/>
                  <a:pt x="1870" y="146"/>
                </a:cubicBezTo>
                <a:cubicBezTo>
                  <a:pt x="1870" y="195"/>
                  <a:pt x="1870" y="195"/>
                  <a:pt x="1870" y="195"/>
                </a:cubicBezTo>
                <a:cubicBezTo>
                  <a:pt x="1870" y="210"/>
                  <a:pt x="1879" y="223"/>
                  <a:pt x="1892" y="230"/>
                </a:cubicBezTo>
                <a:cubicBezTo>
                  <a:pt x="1918" y="244"/>
                  <a:pt x="1942" y="274"/>
                  <a:pt x="1949" y="287"/>
                </a:cubicBezTo>
                <a:cubicBezTo>
                  <a:pt x="1994" y="377"/>
                  <a:pt x="2184" y="804"/>
                  <a:pt x="2222" y="1020"/>
                </a:cubicBezTo>
                <a:cubicBezTo>
                  <a:pt x="2263" y="1252"/>
                  <a:pt x="2230" y="1342"/>
                  <a:pt x="2193" y="1401"/>
                </a:cubicBezTo>
                <a:close/>
                <a:moveTo>
                  <a:pt x="1242" y="415"/>
                </a:moveTo>
                <a:cubicBezTo>
                  <a:pt x="1242" y="456"/>
                  <a:pt x="1209" y="489"/>
                  <a:pt x="1168" y="489"/>
                </a:cubicBezTo>
                <a:cubicBezTo>
                  <a:pt x="1127" y="489"/>
                  <a:pt x="1094" y="456"/>
                  <a:pt x="1094" y="415"/>
                </a:cubicBezTo>
                <a:cubicBezTo>
                  <a:pt x="1094" y="374"/>
                  <a:pt x="1127" y="341"/>
                  <a:pt x="1168" y="341"/>
                </a:cubicBezTo>
                <a:cubicBezTo>
                  <a:pt x="1209" y="341"/>
                  <a:pt x="1242" y="374"/>
                  <a:pt x="1242" y="41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9" name="Pen"/>
          <p:cNvSpPr>
            <a:spLocks noEditPoints="1"/>
          </p:cNvSpPr>
          <p:nvPr/>
        </p:nvSpPr>
        <p:spPr bwMode="auto">
          <a:xfrm>
            <a:off x="4918071" y="3169572"/>
            <a:ext cx="811301" cy="799946"/>
          </a:xfrm>
          <a:custGeom>
            <a:avLst/>
            <a:gdLst>
              <a:gd name="T0" fmla="*/ 2022 w 2095"/>
              <a:gd name="T1" fmla="*/ 52 h 2074"/>
              <a:gd name="T2" fmla="*/ 1889 w 2095"/>
              <a:gd name="T3" fmla="*/ 0 h 2074"/>
              <a:gd name="T4" fmla="*/ 1757 w 2095"/>
              <a:gd name="T5" fmla="*/ 52 h 2074"/>
              <a:gd name="T6" fmla="*/ 1757 w 2095"/>
              <a:gd name="T7" fmla="*/ 52 h 2074"/>
              <a:gd name="T8" fmla="*/ 0 w 2095"/>
              <a:gd name="T9" fmla="*/ 1810 h 2074"/>
              <a:gd name="T10" fmla="*/ 0 w 2095"/>
              <a:gd name="T11" fmla="*/ 2074 h 2074"/>
              <a:gd name="T12" fmla="*/ 264 w 2095"/>
              <a:gd name="T13" fmla="*/ 2074 h 2074"/>
              <a:gd name="T14" fmla="*/ 2022 w 2095"/>
              <a:gd name="T15" fmla="*/ 317 h 2074"/>
              <a:gd name="T16" fmla="*/ 2022 w 2095"/>
              <a:gd name="T17" fmla="*/ 52 h 2074"/>
              <a:gd name="T18" fmla="*/ 232 w 2095"/>
              <a:gd name="T19" fmla="*/ 1996 h 2074"/>
              <a:gd name="T20" fmla="*/ 78 w 2095"/>
              <a:gd name="T21" fmla="*/ 1996 h 2074"/>
              <a:gd name="T22" fmla="*/ 78 w 2095"/>
              <a:gd name="T23" fmla="*/ 1842 h 2074"/>
              <a:gd name="T24" fmla="*/ 140 w 2095"/>
              <a:gd name="T25" fmla="*/ 1780 h 2074"/>
              <a:gd name="T26" fmla="*/ 160 w 2095"/>
              <a:gd name="T27" fmla="*/ 1785 h 2074"/>
              <a:gd name="T28" fmla="*/ 289 w 2095"/>
              <a:gd name="T29" fmla="*/ 1914 h 2074"/>
              <a:gd name="T30" fmla="*/ 294 w 2095"/>
              <a:gd name="T31" fmla="*/ 1934 h 2074"/>
              <a:gd name="T32" fmla="*/ 232 w 2095"/>
              <a:gd name="T33" fmla="*/ 1996 h 2074"/>
              <a:gd name="T34" fmla="*/ 360 w 2095"/>
              <a:gd name="T35" fmla="*/ 1868 h 2074"/>
              <a:gd name="T36" fmla="*/ 337 w 2095"/>
              <a:gd name="T37" fmla="*/ 1829 h 2074"/>
              <a:gd name="T38" fmla="*/ 245 w 2095"/>
              <a:gd name="T39" fmla="*/ 1737 h 2074"/>
              <a:gd name="T40" fmla="*/ 206 w 2095"/>
              <a:gd name="T41" fmla="*/ 1714 h 2074"/>
              <a:gd name="T42" fmla="*/ 1621 w 2095"/>
              <a:gd name="T43" fmla="*/ 300 h 2074"/>
              <a:gd name="T44" fmla="*/ 1640 w 2095"/>
              <a:gd name="T45" fmla="*/ 305 h 2074"/>
              <a:gd name="T46" fmla="*/ 1769 w 2095"/>
              <a:gd name="T47" fmla="*/ 434 h 2074"/>
              <a:gd name="T48" fmla="*/ 1774 w 2095"/>
              <a:gd name="T49" fmla="*/ 453 h 2074"/>
              <a:gd name="T50" fmla="*/ 360 w 2095"/>
              <a:gd name="T51" fmla="*/ 1868 h 2074"/>
              <a:gd name="T52" fmla="*/ 1966 w 2095"/>
              <a:gd name="T53" fmla="*/ 262 h 2074"/>
              <a:gd name="T54" fmla="*/ 1840 w 2095"/>
              <a:gd name="T55" fmla="*/ 388 h 2074"/>
              <a:gd name="T56" fmla="*/ 1817 w 2095"/>
              <a:gd name="T57" fmla="*/ 349 h 2074"/>
              <a:gd name="T58" fmla="*/ 1725 w 2095"/>
              <a:gd name="T59" fmla="*/ 257 h 2074"/>
              <a:gd name="T60" fmla="*/ 1686 w 2095"/>
              <a:gd name="T61" fmla="*/ 234 h 2074"/>
              <a:gd name="T62" fmla="*/ 1812 w 2095"/>
              <a:gd name="T63" fmla="*/ 108 h 2074"/>
              <a:gd name="T64" fmla="*/ 1889 w 2095"/>
              <a:gd name="T65" fmla="*/ 77 h 2074"/>
              <a:gd name="T66" fmla="*/ 1889 w 2095"/>
              <a:gd name="T67" fmla="*/ 77 h 2074"/>
              <a:gd name="T68" fmla="*/ 1966 w 2095"/>
              <a:gd name="T69" fmla="*/ 108 h 2074"/>
              <a:gd name="T70" fmla="*/ 1998 w 2095"/>
              <a:gd name="T71" fmla="*/ 185 h 2074"/>
              <a:gd name="T72" fmla="*/ 1966 w 2095"/>
              <a:gd name="T73" fmla="*/ 262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5" h="2074">
                <a:moveTo>
                  <a:pt x="2022" y="52"/>
                </a:moveTo>
                <a:cubicBezTo>
                  <a:pt x="1988" y="19"/>
                  <a:pt x="1940" y="0"/>
                  <a:pt x="1889" y="0"/>
                </a:cubicBezTo>
                <a:cubicBezTo>
                  <a:pt x="1838" y="0"/>
                  <a:pt x="1790" y="19"/>
                  <a:pt x="1757" y="52"/>
                </a:cubicBezTo>
                <a:cubicBezTo>
                  <a:pt x="1757" y="52"/>
                  <a:pt x="1757" y="52"/>
                  <a:pt x="1757" y="52"/>
                </a:cubicBezTo>
                <a:cubicBezTo>
                  <a:pt x="0" y="1810"/>
                  <a:pt x="0" y="1810"/>
                  <a:pt x="0" y="1810"/>
                </a:cubicBezTo>
                <a:cubicBezTo>
                  <a:pt x="0" y="2074"/>
                  <a:pt x="0" y="2074"/>
                  <a:pt x="0" y="2074"/>
                </a:cubicBezTo>
                <a:cubicBezTo>
                  <a:pt x="264" y="2074"/>
                  <a:pt x="264" y="2074"/>
                  <a:pt x="264" y="2074"/>
                </a:cubicBezTo>
                <a:cubicBezTo>
                  <a:pt x="2022" y="317"/>
                  <a:pt x="2022" y="317"/>
                  <a:pt x="2022" y="317"/>
                </a:cubicBezTo>
                <a:cubicBezTo>
                  <a:pt x="2095" y="244"/>
                  <a:pt x="2095" y="125"/>
                  <a:pt x="2022" y="52"/>
                </a:cubicBezTo>
                <a:close/>
                <a:moveTo>
                  <a:pt x="232" y="1996"/>
                </a:moveTo>
                <a:cubicBezTo>
                  <a:pt x="78" y="1996"/>
                  <a:pt x="78" y="1996"/>
                  <a:pt x="78" y="1996"/>
                </a:cubicBezTo>
                <a:cubicBezTo>
                  <a:pt x="78" y="1842"/>
                  <a:pt x="78" y="1842"/>
                  <a:pt x="78" y="1842"/>
                </a:cubicBezTo>
                <a:cubicBezTo>
                  <a:pt x="140" y="1780"/>
                  <a:pt x="140" y="1780"/>
                  <a:pt x="140" y="1780"/>
                </a:cubicBezTo>
                <a:cubicBezTo>
                  <a:pt x="160" y="1785"/>
                  <a:pt x="160" y="1785"/>
                  <a:pt x="160" y="1785"/>
                </a:cubicBezTo>
                <a:cubicBezTo>
                  <a:pt x="223" y="1802"/>
                  <a:pt x="272" y="1851"/>
                  <a:pt x="289" y="1914"/>
                </a:cubicBezTo>
                <a:cubicBezTo>
                  <a:pt x="294" y="1934"/>
                  <a:pt x="294" y="1934"/>
                  <a:pt x="294" y="1934"/>
                </a:cubicBezTo>
                <a:lnTo>
                  <a:pt x="232" y="1996"/>
                </a:lnTo>
                <a:close/>
                <a:moveTo>
                  <a:pt x="360" y="1868"/>
                </a:moveTo>
                <a:cubicBezTo>
                  <a:pt x="337" y="1829"/>
                  <a:pt x="337" y="1829"/>
                  <a:pt x="337" y="1829"/>
                </a:cubicBezTo>
                <a:cubicBezTo>
                  <a:pt x="315" y="1791"/>
                  <a:pt x="283" y="1759"/>
                  <a:pt x="245" y="1737"/>
                </a:cubicBezTo>
                <a:cubicBezTo>
                  <a:pt x="206" y="1714"/>
                  <a:pt x="206" y="1714"/>
                  <a:pt x="206" y="1714"/>
                </a:cubicBezTo>
                <a:cubicBezTo>
                  <a:pt x="1621" y="300"/>
                  <a:pt x="1621" y="300"/>
                  <a:pt x="1621" y="300"/>
                </a:cubicBezTo>
                <a:cubicBezTo>
                  <a:pt x="1640" y="305"/>
                  <a:pt x="1640" y="305"/>
                  <a:pt x="1640" y="305"/>
                </a:cubicBezTo>
                <a:cubicBezTo>
                  <a:pt x="1703" y="322"/>
                  <a:pt x="1752" y="371"/>
                  <a:pt x="1769" y="434"/>
                </a:cubicBezTo>
                <a:cubicBezTo>
                  <a:pt x="1774" y="453"/>
                  <a:pt x="1774" y="453"/>
                  <a:pt x="1774" y="453"/>
                </a:cubicBezTo>
                <a:lnTo>
                  <a:pt x="360" y="1868"/>
                </a:lnTo>
                <a:close/>
                <a:moveTo>
                  <a:pt x="1966" y="262"/>
                </a:moveTo>
                <a:cubicBezTo>
                  <a:pt x="1840" y="388"/>
                  <a:pt x="1840" y="388"/>
                  <a:pt x="1840" y="388"/>
                </a:cubicBezTo>
                <a:cubicBezTo>
                  <a:pt x="1817" y="349"/>
                  <a:pt x="1817" y="349"/>
                  <a:pt x="1817" y="349"/>
                </a:cubicBezTo>
                <a:cubicBezTo>
                  <a:pt x="1795" y="311"/>
                  <a:pt x="1763" y="279"/>
                  <a:pt x="1725" y="257"/>
                </a:cubicBezTo>
                <a:cubicBezTo>
                  <a:pt x="1686" y="234"/>
                  <a:pt x="1686" y="234"/>
                  <a:pt x="1686" y="234"/>
                </a:cubicBezTo>
                <a:cubicBezTo>
                  <a:pt x="1812" y="108"/>
                  <a:pt x="1812" y="108"/>
                  <a:pt x="1812" y="108"/>
                </a:cubicBezTo>
                <a:cubicBezTo>
                  <a:pt x="1832" y="88"/>
                  <a:pt x="1860" y="77"/>
                  <a:pt x="1889" y="77"/>
                </a:cubicBezTo>
                <a:cubicBezTo>
                  <a:pt x="1889" y="77"/>
                  <a:pt x="1889" y="77"/>
                  <a:pt x="1889" y="77"/>
                </a:cubicBezTo>
                <a:cubicBezTo>
                  <a:pt x="1918" y="77"/>
                  <a:pt x="1946" y="88"/>
                  <a:pt x="1966" y="108"/>
                </a:cubicBezTo>
                <a:cubicBezTo>
                  <a:pt x="1987" y="128"/>
                  <a:pt x="1998" y="156"/>
                  <a:pt x="1998" y="185"/>
                </a:cubicBezTo>
                <a:cubicBezTo>
                  <a:pt x="1998" y="214"/>
                  <a:pt x="1987" y="241"/>
                  <a:pt x="1966" y="2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nvGrpSpPr>
          <p:cNvPr id="18" name="Group 4" hidden="1"/>
          <p:cNvGrpSpPr>
            <a:grpSpLocks noChangeAspect="1"/>
          </p:cNvGrpSpPr>
          <p:nvPr/>
        </p:nvGrpSpPr>
        <p:grpSpPr bwMode="auto">
          <a:xfrm>
            <a:off x="2703645" y="3119829"/>
            <a:ext cx="730163" cy="603723"/>
            <a:chOff x="5181" y="1734"/>
            <a:chExt cx="641" cy="530"/>
          </a:xfrm>
        </p:grpSpPr>
        <p:sp>
          <p:nvSpPr>
            <p:cNvPr id="19"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0" name="Freeform 5"/>
            <p:cNvSpPr/>
            <p:nvPr/>
          </p:nvSpPr>
          <p:spPr bwMode="auto">
            <a:xfrm>
              <a:off x="5594" y="1734"/>
              <a:ext cx="154" cy="152"/>
            </a:xfrm>
            <a:custGeom>
              <a:avLst/>
              <a:gdLst>
                <a:gd name="T0" fmla="*/ 15 w 171"/>
                <a:gd name="T1" fmla="*/ 123 h 169"/>
                <a:gd name="T2" fmla="*/ 8 w 171"/>
                <a:gd name="T3" fmla="*/ 59 h 169"/>
                <a:gd name="T4" fmla="*/ 37 w 171"/>
                <a:gd name="T5" fmla="*/ 18 h 169"/>
                <a:gd name="T6" fmla="*/ 68 w 171"/>
                <a:gd name="T7" fmla="*/ 4 h 169"/>
                <a:gd name="T8" fmla="*/ 77 w 171"/>
                <a:gd name="T9" fmla="*/ 2 h 169"/>
                <a:gd name="T10" fmla="*/ 127 w 171"/>
                <a:gd name="T11" fmla="*/ 12 h 169"/>
                <a:gd name="T12" fmla="*/ 166 w 171"/>
                <a:gd name="T13" fmla="*/ 63 h 169"/>
                <a:gd name="T14" fmla="*/ 171 w 171"/>
                <a:gd name="T15" fmla="*/ 82 h 169"/>
                <a:gd name="T16" fmla="*/ 133 w 171"/>
                <a:gd name="T17" fmla="*/ 152 h 169"/>
                <a:gd name="T18" fmla="*/ 67 w 171"/>
                <a:gd name="T19" fmla="*/ 163 h 169"/>
                <a:gd name="T20" fmla="*/ 15 w 171"/>
                <a:gd name="T21" fmla="*/ 12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1" h="169">
                  <a:moveTo>
                    <a:pt x="15" y="123"/>
                  </a:moveTo>
                  <a:cubicBezTo>
                    <a:pt x="3" y="103"/>
                    <a:pt x="0" y="82"/>
                    <a:pt x="8" y="59"/>
                  </a:cubicBezTo>
                  <a:cubicBezTo>
                    <a:pt x="14" y="42"/>
                    <a:pt x="23" y="29"/>
                    <a:pt x="37" y="18"/>
                  </a:cubicBezTo>
                  <a:cubicBezTo>
                    <a:pt x="46" y="11"/>
                    <a:pt x="55" y="5"/>
                    <a:pt x="68" y="4"/>
                  </a:cubicBezTo>
                  <a:cubicBezTo>
                    <a:pt x="71" y="4"/>
                    <a:pt x="74" y="2"/>
                    <a:pt x="77" y="2"/>
                  </a:cubicBezTo>
                  <a:cubicBezTo>
                    <a:pt x="95" y="0"/>
                    <a:pt x="111" y="4"/>
                    <a:pt x="127" y="12"/>
                  </a:cubicBezTo>
                  <a:cubicBezTo>
                    <a:pt x="148" y="23"/>
                    <a:pt x="160" y="41"/>
                    <a:pt x="166" y="63"/>
                  </a:cubicBezTo>
                  <a:cubicBezTo>
                    <a:pt x="168" y="70"/>
                    <a:pt x="169" y="77"/>
                    <a:pt x="171" y="82"/>
                  </a:cubicBezTo>
                  <a:cubicBezTo>
                    <a:pt x="167" y="112"/>
                    <a:pt x="157" y="136"/>
                    <a:pt x="133" y="152"/>
                  </a:cubicBezTo>
                  <a:cubicBezTo>
                    <a:pt x="113" y="165"/>
                    <a:pt x="91" y="169"/>
                    <a:pt x="67" y="163"/>
                  </a:cubicBezTo>
                  <a:cubicBezTo>
                    <a:pt x="44" y="158"/>
                    <a:pt x="26" y="144"/>
                    <a:pt x="15" y="12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1" name="Freeform 6"/>
            <p:cNvSpPr/>
            <p:nvPr/>
          </p:nvSpPr>
          <p:spPr bwMode="auto">
            <a:xfrm>
              <a:off x="5255" y="1735"/>
              <a:ext cx="150" cy="149"/>
            </a:xfrm>
            <a:custGeom>
              <a:avLst/>
              <a:gdLst>
                <a:gd name="T0" fmla="*/ 27 w 166"/>
                <a:gd name="T1" fmla="*/ 143 h 165"/>
                <a:gd name="T2" fmla="*/ 74 w 166"/>
                <a:gd name="T3" fmla="*/ 164 h 165"/>
                <a:gd name="T4" fmla="*/ 130 w 166"/>
                <a:gd name="T5" fmla="*/ 150 h 165"/>
                <a:gd name="T6" fmla="*/ 165 w 166"/>
                <a:gd name="T7" fmla="*/ 82 h 165"/>
                <a:gd name="T8" fmla="*/ 165 w 166"/>
                <a:gd name="T9" fmla="*/ 67 h 165"/>
                <a:gd name="T10" fmla="*/ 160 w 166"/>
                <a:gd name="T11" fmla="*/ 52 h 165"/>
                <a:gd name="T12" fmla="*/ 123 w 166"/>
                <a:gd name="T13" fmla="*/ 10 h 165"/>
                <a:gd name="T14" fmla="*/ 81 w 166"/>
                <a:gd name="T15" fmla="*/ 0 h 165"/>
                <a:gd name="T16" fmla="*/ 61 w 166"/>
                <a:gd name="T17" fmla="*/ 3 h 165"/>
                <a:gd name="T18" fmla="*/ 26 w 166"/>
                <a:gd name="T19" fmla="*/ 22 h 165"/>
                <a:gd name="T20" fmla="*/ 4 w 166"/>
                <a:gd name="T21" fmla="*/ 57 h 165"/>
                <a:gd name="T22" fmla="*/ 1 w 166"/>
                <a:gd name="T23" fmla="*/ 76 h 165"/>
                <a:gd name="T24" fmla="*/ 7 w 166"/>
                <a:gd name="T25" fmla="*/ 115 h 165"/>
                <a:gd name="T26" fmla="*/ 27 w 166"/>
                <a:gd name="T27" fmla="*/ 14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165">
                  <a:moveTo>
                    <a:pt x="27" y="143"/>
                  </a:moveTo>
                  <a:cubicBezTo>
                    <a:pt x="41" y="155"/>
                    <a:pt x="56" y="163"/>
                    <a:pt x="74" y="164"/>
                  </a:cubicBezTo>
                  <a:cubicBezTo>
                    <a:pt x="95" y="165"/>
                    <a:pt x="114" y="162"/>
                    <a:pt x="130" y="150"/>
                  </a:cubicBezTo>
                  <a:cubicBezTo>
                    <a:pt x="153" y="133"/>
                    <a:pt x="165" y="111"/>
                    <a:pt x="165" y="82"/>
                  </a:cubicBezTo>
                  <a:cubicBezTo>
                    <a:pt x="165" y="77"/>
                    <a:pt x="166" y="72"/>
                    <a:pt x="165" y="67"/>
                  </a:cubicBezTo>
                  <a:cubicBezTo>
                    <a:pt x="164" y="61"/>
                    <a:pt x="162" y="56"/>
                    <a:pt x="160" y="52"/>
                  </a:cubicBezTo>
                  <a:cubicBezTo>
                    <a:pt x="151" y="35"/>
                    <a:pt x="141" y="19"/>
                    <a:pt x="123" y="10"/>
                  </a:cubicBezTo>
                  <a:cubicBezTo>
                    <a:pt x="109" y="4"/>
                    <a:pt x="95" y="0"/>
                    <a:pt x="81" y="0"/>
                  </a:cubicBezTo>
                  <a:cubicBezTo>
                    <a:pt x="74" y="1"/>
                    <a:pt x="67" y="2"/>
                    <a:pt x="61" y="3"/>
                  </a:cubicBezTo>
                  <a:cubicBezTo>
                    <a:pt x="47" y="6"/>
                    <a:pt x="36" y="13"/>
                    <a:pt x="26" y="22"/>
                  </a:cubicBezTo>
                  <a:cubicBezTo>
                    <a:pt x="15" y="32"/>
                    <a:pt x="9" y="44"/>
                    <a:pt x="4" y="57"/>
                  </a:cubicBezTo>
                  <a:cubicBezTo>
                    <a:pt x="3" y="63"/>
                    <a:pt x="1" y="69"/>
                    <a:pt x="1" y="76"/>
                  </a:cubicBezTo>
                  <a:cubicBezTo>
                    <a:pt x="0" y="89"/>
                    <a:pt x="2" y="102"/>
                    <a:pt x="7" y="115"/>
                  </a:cubicBezTo>
                  <a:cubicBezTo>
                    <a:pt x="12" y="126"/>
                    <a:pt x="19" y="136"/>
                    <a:pt x="27" y="14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2"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0" name="FRAME-WHOLE"/>
          <p:cNvSpPr>
            <a:spLocks noEditPoints="1"/>
          </p:cNvSpPr>
          <p:nvPr/>
        </p:nvSpPr>
        <p:spPr bwMode="auto">
          <a:xfrm>
            <a:off x="1861650" y="2183859"/>
            <a:ext cx="8467834" cy="2760810"/>
          </a:xfrm>
          <a:custGeom>
            <a:avLst/>
            <a:gdLst>
              <a:gd name="T0" fmla="*/ 842 w 5435"/>
              <a:gd name="T1" fmla="*/ 1772 h 1772"/>
              <a:gd name="T2" fmla="*/ 0 w 5435"/>
              <a:gd name="T3" fmla="*/ 1772 h 1772"/>
              <a:gd name="T4" fmla="*/ 0 w 5435"/>
              <a:gd name="T5" fmla="*/ 0 h 1772"/>
              <a:gd name="T6" fmla="*/ 2332 w 5435"/>
              <a:gd name="T7" fmla="*/ 0 h 1772"/>
              <a:gd name="T8" fmla="*/ 2332 w 5435"/>
              <a:gd name="T9" fmla="*/ 33 h 1772"/>
              <a:gd name="T10" fmla="*/ 36 w 5435"/>
              <a:gd name="T11" fmla="*/ 33 h 1772"/>
              <a:gd name="T12" fmla="*/ 36 w 5435"/>
              <a:gd name="T13" fmla="*/ 1737 h 1772"/>
              <a:gd name="T14" fmla="*/ 842 w 5435"/>
              <a:gd name="T15" fmla="*/ 1737 h 1772"/>
              <a:gd name="T16" fmla="*/ 842 w 5435"/>
              <a:gd name="T17" fmla="*/ 1772 h 1772"/>
              <a:gd name="T18" fmla="*/ 5435 w 5435"/>
              <a:gd name="T19" fmla="*/ 0 h 1772"/>
              <a:gd name="T20" fmla="*/ 3110 w 5435"/>
              <a:gd name="T21" fmla="*/ 0 h 1772"/>
              <a:gd name="T22" fmla="*/ 3110 w 5435"/>
              <a:gd name="T23" fmla="*/ 33 h 1772"/>
              <a:gd name="T24" fmla="*/ 5399 w 5435"/>
              <a:gd name="T25" fmla="*/ 33 h 1772"/>
              <a:gd name="T26" fmla="*/ 5399 w 5435"/>
              <a:gd name="T27" fmla="*/ 1737 h 1772"/>
              <a:gd name="T28" fmla="*/ 4588 w 5435"/>
              <a:gd name="T29" fmla="*/ 1737 h 1772"/>
              <a:gd name="T30" fmla="*/ 4588 w 5435"/>
              <a:gd name="T31" fmla="*/ 1772 h 1772"/>
              <a:gd name="T32" fmla="*/ 5435 w 5435"/>
              <a:gd name="T33" fmla="*/ 1772 h 1772"/>
              <a:gd name="T34" fmla="*/ 5435 w 5435"/>
              <a:gd name="T35" fmla="*/ 0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35" h="1772">
                <a:moveTo>
                  <a:pt x="842" y="1772"/>
                </a:moveTo>
                <a:lnTo>
                  <a:pt x="0" y="1772"/>
                </a:lnTo>
                <a:lnTo>
                  <a:pt x="0" y="0"/>
                </a:lnTo>
                <a:lnTo>
                  <a:pt x="2332" y="0"/>
                </a:lnTo>
                <a:lnTo>
                  <a:pt x="2332" y="33"/>
                </a:lnTo>
                <a:lnTo>
                  <a:pt x="36" y="33"/>
                </a:lnTo>
                <a:lnTo>
                  <a:pt x="36" y="1737"/>
                </a:lnTo>
                <a:lnTo>
                  <a:pt x="842" y="1737"/>
                </a:lnTo>
                <a:lnTo>
                  <a:pt x="842" y="1772"/>
                </a:lnTo>
                <a:close/>
                <a:moveTo>
                  <a:pt x="5435" y="0"/>
                </a:moveTo>
                <a:lnTo>
                  <a:pt x="3110" y="0"/>
                </a:lnTo>
                <a:lnTo>
                  <a:pt x="3110" y="33"/>
                </a:lnTo>
                <a:lnTo>
                  <a:pt x="5399" y="33"/>
                </a:lnTo>
                <a:lnTo>
                  <a:pt x="5399" y="1737"/>
                </a:lnTo>
                <a:lnTo>
                  <a:pt x="4588" y="1737"/>
                </a:lnTo>
                <a:lnTo>
                  <a:pt x="4588" y="1772"/>
                </a:lnTo>
                <a:lnTo>
                  <a:pt x="5435" y="1772"/>
                </a:lnTo>
                <a:lnTo>
                  <a:pt x="5435" y="0"/>
                </a:lnTo>
                <a:close/>
              </a:path>
            </a:pathLst>
          </a:custGeom>
          <a:solidFill>
            <a:srgbClr val="D83B01"/>
          </a:solidFill>
          <a:ln>
            <a:solidFill>
              <a:srgbClr val="C00000"/>
            </a:solidFill>
          </a:ln>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 name="文本框 3"/>
          <p:cNvSpPr txBox="1"/>
          <p:nvPr/>
        </p:nvSpPr>
        <p:spPr>
          <a:xfrm>
            <a:off x="3776345" y="3220085"/>
            <a:ext cx="4754880" cy="749300"/>
          </a:xfrm>
          <a:prstGeom prst="rect">
            <a:avLst/>
          </a:prstGeom>
          <a:noFill/>
        </p:spPr>
        <p:txBody>
          <a:bodyPr wrap="none" rtlCol="0" anchor="t">
            <a:spAutoFit/>
          </a:bodyPr>
          <a:lstStyle/>
          <a:p>
            <a:pPr lvl="0" algn="ctr">
              <a:lnSpc>
                <a:spcPct val="108000"/>
              </a:lnSpc>
            </a:pPr>
            <a:r>
              <a:rPr lang="zh-CN" sz="4000" dirty="0">
                <a:solidFill>
                  <a:srgbClr val="2D3A4B"/>
                </a:solidFill>
                <a:latin typeface="方正正准黑简体" panose="02000000000000000000" charset="-122"/>
                <a:ea typeface="方正正准黑简体" panose="02000000000000000000" charset="-122"/>
                <a:sym typeface="+mn-ea"/>
              </a:rPr>
              <a:t>政策依据及认定好处</a:t>
            </a:r>
            <a:endParaRPr lang="zh-CN" altLang="en-US" sz="4000" kern="0" noProof="0" dirty="0" smtClean="0">
              <a:ln>
                <a:noFill/>
              </a:ln>
              <a:solidFill>
                <a:srgbClr val="2D3A4B"/>
              </a:solidFill>
              <a:effectLst/>
              <a:uLnTx/>
              <a:uFillTx/>
              <a:latin typeface="方正正准黑简体" panose="02000000000000000000" charset="-122"/>
              <a:ea typeface="方正正准黑简体" panose="02000000000000000000" charset="-122"/>
              <a:cs typeface="Segoe UI" panose="020B0502040204020203" pitchFamily="34" charset="0"/>
              <a:sym typeface="+mn-ea"/>
            </a:endParaRPr>
          </a:p>
        </p:txBody>
      </p:sp>
      <p:pic>
        <p:nvPicPr>
          <p:cNvPr id="23" name="图片 22" descr="J1$H~LXY3[`}ORA`[L]AA%E"/>
          <p:cNvPicPr/>
          <p:nvPr/>
        </p:nvPicPr>
        <p:blipFill>
          <a:blip r:embed="rId3" cstate="print"/>
          <a:srcRect/>
          <a:stretch>
            <a:fillRect/>
          </a:stretch>
        </p:blipFill>
        <p:spPr bwMode="auto">
          <a:xfrm>
            <a:off x="5404514" y="1583140"/>
            <a:ext cx="1255592" cy="1091822"/>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250"/>
                                        <p:tgtEl>
                                          <p:spTgt spid="45"/>
                                        </p:tgtEl>
                                      </p:cBhvr>
                                    </p:animEffect>
                                  </p:childTnLst>
                                </p:cTn>
                              </p:par>
                              <p:par>
                                <p:cTn id="8" presetID="6" presetClass="emph" presetSubtype="0" accel="100000" autoRev="1" fill="hold" grpId="1" nodeType="withEffect">
                                  <p:stCondLst>
                                    <p:cond delay="0"/>
                                  </p:stCondLst>
                                  <p:childTnLst>
                                    <p:animScale>
                                      <p:cBhvr>
                                        <p:cTn id="9" dur="250" fill="hold"/>
                                        <p:tgtEl>
                                          <p:spTgt spid="45"/>
                                        </p:tgtEl>
                                      </p:cBhvr>
                                      <p:by x="85000" y="85000"/>
                                    </p:animScale>
                                  </p:childTnLst>
                                </p:cTn>
                              </p:par>
                              <p:par>
                                <p:cTn id="10" presetID="32" presetClass="emph" presetSubtype="0" fill="remove" grpId="2" nodeType="withEffect">
                                  <p:stCondLst>
                                    <p:cond delay="500"/>
                                  </p:stCondLst>
                                  <p:childTnLst>
                                    <p:animRot by="120000">
                                      <p:cBhvr>
                                        <p:cTn id="11" dur="50" fill="hold">
                                          <p:stCondLst>
                                            <p:cond delay="0"/>
                                          </p:stCondLst>
                                        </p:cTn>
                                        <p:tgtEl>
                                          <p:spTgt spid="45"/>
                                        </p:tgtEl>
                                        <p:attrNameLst>
                                          <p:attrName>r</p:attrName>
                                        </p:attrNameLst>
                                      </p:cBhvr>
                                    </p:animRot>
                                    <p:animRot by="-240000">
                                      <p:cBhvr>
                                        <p:cTn id="12" dur="100" fill="hold">
                                          <p:stCondLst>
                                            <p:cond delay="100"/>
                                          </p:stCondLst>
                                        </p:cTn>
                                        <p:tgtEl>
                                          <p:spTgt spid="45"/>
                                        </p:tgtEl>
                                        <p:attrNameLst>
                                          <p:attrName>r</p:attrName>
                                        </p:attrNameLst>
                                      </p:cBhvr>
                                    </p:animRot>
                                    <p:animRot by="240000">
                                      <p:cBhvr>
                                        <p:cTn id="13" dur="100" fill="hold">
                                          <p:stCondLst>
                                            <p:cond delay="200"/>
                                          </p:stCondLst>
                                        </p:cTn>
                                        <p:tgtEl>
                                          <p:spTgt spid="45"/>
                                        </p:tgtEl>
                                        <p:attrNameLst>
                                          <p:attrName>r</p:attrName>
                                        </p:attrNameLst>
                                      </p:cBhvr>
                                    </p:animRot>
                                    <p:animRot by="-240000">
                                      <p:cBhvr>
                                        <p:cTn id="14" dur="100" fill="hold">
                                          <p:stCondLst>
                                            <p:cond delay="300"/>
                                          </p:stCondLst>
                                        </p:cTn>
                                        <p:tgtEl>
                                          <p:spTgt spid="45"/>
                                        </p:tgtEl>
                                        <p:attrNameLst>
                                          <p:attrName>r</p:attrName>
                                        </p:attrNameLst>
                                      </p:cBhvr>
                                    </p:animRot>
                                    <p:animRot by="120000">
                                      <p:cBhvr>
                                        <p:cTn id="15" dur="100" fill="hold">
                                          <p:stCondLst>
                                            <p:cond delay="400"/>
                                          </p:stCondLst>
                                        </p:cTn>
                                        <p:tgtEl>
                                          <p:spTgt spid="45"/>
                                        </p:tgtEl>
                                        <p:attrNameLst>
                                          <p:attrName>r</p:attrName>
                                        </p:attrNameLst>
                                      </p:cBhvr>
                                    </p:animRo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250"/>
                                        <p:tgtEl>
                                          <p:spTgt spid="41"/>
                                        </p:tgtEl>
                                      </p:cBhvr>
                                    </p:animEffect>
                                  </p:childTnLst>
                                </p:cTn>
                              </p:par>
                              <p:par>
                                <p:cTn id="20" presetID="6" presetClass="emph" presetSubtype="0" accel="100000" autoRev="1" fill="hold" grpId="1" nodeType="withEffect">
                                  <p:stCondLst>
                                    <p:cond delay="0"/>
                                  </p:stCondLst>
                                  <p:childTnLst>
                                    <p:animScale>
                                      <p:cBhvr>
                                        <p:cTn id="21" dur="250" fill="hold"/>
                                        <p:tgtEl>
                                          <p:spTgt spid="41"/>
                                        </p:tgtEl>
                                      </p:cBhvr>
                                      <p:by x="85000" y="85000"/>
                                    </p:animScale>
                                  </p:childTnLst>
                                </p:cTn>
                              </p:par>
                              <p:par>
                                <p:cTn id="22" presetID="42" presetClass="path" presetSubtype="0" accel="50000" decel="50000" fill="hold" grpId="2" nodeType="withEffect">
                                  <p:stCondLst>
                                    <p:cond delay="0"/>
                                  </p:stCondLst>
                                  <p:childTnLst>
                                    <p:animMotion origin="layout" path="M 3.95833E-6 -0.03889 L 3.95833E-6 2.96296E-6 " pathEditMode="relative" rAng="0" ptsTypes="AA">
                                      <p:cBhvr>
                                        <p:cTn id="23" dur="500" fill="hold"/>
                                        <p:tgtEl>
                                          <p:spTgt spid="41"/>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41" grpId="1" bldLvl="0" animBg="1"/>
      <p:bldP spid="41" grpId="2" bldLvl="0" animBg="1"/>
      <p:bldP spid="45" grpId="0" bldLvl="0" animBg="1"/>
      <p:bldP spid="45" grpId="1" bldLvl="0" animBg="1"/>
      <p:bldP spid="45" grpId="2"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49693" y="2830195"/>
            <a:ext cx="1304925" cy="1464310"/>
          </a:xfrm>
          <a:prstGeom prst="rect">
            <a:avLst/>
          </a:prstGeom>
          <a:noFill/>
        </p:spPr>
        <p:txBody>
          <a:bodyPr wrap="none" rtlCol="0" anchor="t">
            <a:spAutoFit/>
          </a:bodyPr>
          <a:lstStyle/>
          <a:p>
            <a:pPr algn="ctr"/>
            <a:r>
              <a:rPr lang="zh-CN" sz="8800" b="1" dirty="0">
                <a:solidFill>
                  <a:srgbClr val="2D3A4B"/>
                </a:solidFill>
                <a:latin typeface="方正正准黑简体" panose="02000000000000000000" charset="-122"/>
                <a:ea typeface="方正正准黑简体" panose="02000000000000000000" charset="-122"/>
                <a:sym typeface="+mn-ea"/>
              </a:rPr>
              <a:t>①</a:t>
            </a:r>
          </a:p>
        </p:txBody>
      </p:sp>
      <p:sp>
        <p:nvSpPr>
          <p:cNvPr id="4" name="文本框 3"/>
          <p:cNvSpPr txBox="1"/>
          <p:nvPr/>
        </p:nvSpPr>
        <p:spPr>
          <a:xfrm>
            <a:off x="3293745" y="1917065"/>
            <a:ext cx="8127365" cy="3383280"/>
          </a:xfrm>
          <a:prstGeom prst="rect">
            <a:avLst/>
          </a:prstGeom>
          <a:noFill/>
        </p:spPr>
        <p:txBody>
          <a:bodyPr wrap="square" rtlCol="0" anchor="t">
            <a:spAutoFit/>
          </a:bodyPr>
          <a:lstStyle/>
          <a:p>
            <a:pPr algn="l">
              <a:lnSpc>
                <a:spcPct val="150000"/>
              </a:lnSpc>
            </a:pPr>
            <a:r>
              <a:rPr lang="en-US" altLang="zh-CN" sz="2400">
                <a:solidFill>
                  <a:srgbClr val="2D3A4B"/>
                </a:solidFill>
                <a:latin typeface="方正正准黑简体" panose="02000000000000000000" charset="-122"/>
                <a:ea typeface="方正正准黑简体" panose="02000000000000000000" charset="-122"/>
                <a:sym typeface="+mn-ea"/>
              </a:rPr>
              <a:t>1</a:t>
            </a:r>
            <a:r>
              <a:rPr lang="zh-CN" altLang="en-US" sz="2400">
                <a:solidFill>
                  <a:srgbClr val="2D3A4B"/>
                </a:solidFill>
                <a:latin typeface="方正正准黑简体" panose="02000000000000000000" charset="-122"/>
                <a:ea typeface="方正正准黑简体" panose="02000000000000000000" charset="-122"/>
                <a:sym typeface="+mn-ea"/>
              </a:rPr>
              <a:t>、企业发生重大变化，不再符合第二章规定条件的；</a:t>
            </a:r>
          </a:p>
          <a:p>
            <a:pPr algn="l">
              <a:lnSpc>
                <a:spcPct val="150000"/>
              </a:lnSpc>
            </a:pPr>
            <a:r>
              <a:rPr lang="en-US" altLang="zh-CN" sz="2400">
                <a:solidFill>
                  <a:srgbClr val="2D3A4B"/>
                </a:solidFill>
                <a:latin typeface="方正正准黑简体" panose="02000000000000000000" charset="-122"/>
                <a:ea typeface="方正正准黑简体" panose="02000000000000000000" charset="-122"/>
                <a:sym typeface="+mn-ea"/>
              </a:rPr>
              <a:t>2</a:t>
            </a:r>
            <a:r>
              <a:rPr lang="zh-CN" altLang="en-US" sz="2400">
                <a:solidFill>
                  <a:srgbClr val="2D3A4B"/>
                </a:solidFill>
                <a:latin typeface="方正正准黑简体" panose="02000000000000000000" charset="-122"/>
                <a:ea typeface="方正正准黑简体" panose="02000000000000000000" charset="-122"/>
                <a:sym typeface="+mn-ea"/>
              </a:rPr>
              <a:t>、存在严重弄虚作假行为的；</a:t>
            </a:r>
          </a:p>
          <a:p>
            <a:pPr algn="l">
              <a:lnSpc>
                <a:spcPct val="150000"/>
              </a:lnSpc>
            </a:pPr>
            <a:r>
              <a:rPr lang="en-US" altLang="zh-CN" sz="2400">
                <a:solidFill>
                  <a:srgbClr val="2D3A4B"/>
                </a:solidFill>
                <a:latin typeface="方正正准黑简体" panose="02000000000000000000" charset="-122"/>
                <a:ea typeface="方正正准黑简体" panose="02000000000000000000" charset="-122"/>
                <a:sym typeface="+mn-ea"/>
              </a:rPr>
              <a:t>3</a:t>
            </a:r>
            <a:r>
              <a:rPr lang="zh-CN" altLang="en-US" sz="2400">
                <a:solidFill>
                  <a:srgbClr val="2D3A4B"/>
                </a:solidFill>
                <a:latin typeface="方正正准黑简体" panose="02000000000000000000" charset="-122"/>
                <a:ea typeface="方正正准黑简体" panose="02000000000000000000" charset="-122"/>
                <a:sym typeface="+mn-ea"/>
              </a:rPr>
              <a:t>、发生科研严重失信行为的；</a:t>
            </a:r>
          </a:p>
          <a:p>
            <a:pPr algn="l">
              <a:lnSpc>
                <a:spcPct val="150000"/>
              </a:lnSpc>
            </a:pPr>
            <a:r>
              <a:rPr lang="en-US" altLang="zh-CN" sz="2400">
                <a:solidFill>
                  <a:srgbClr val="2D3A4B"/>
                </a:solidFill>
                <a:latin typeface="方正正准黑简体" panose="02000000000000000000" charset="-122"/>
                <a:ea typeface="方正正准黑简体" panose="02000000000000000000" charset="-122"/>
                <a:sym typeface="+mn-ea"/>
              </a:rPr>
              <a:t>4</a:t>
            </a:r>
            <a:r>
              <a:rPr lang="zh-CN" altLang="en-US" sz="2400">
                <a:solidFill>
                  <a:srgbClr val="2D3A4B"/>
                </a:solidFill>
                <a:latin typeface="方正正准黑简体" panose="02000000000000000000" charset="-122"/>
                <a:ea typeface="方正正准黑简体" panose="02000000000000000000" charset="-122"/>
                <a:sym typeface="+mn-ea"/>
              </a:rPr>
              <a:t>、发生重大安全、重大质量事故或有严重环境违法行为的；</a:t>
            </a:r>
          </a:p>
          <a:p>
            <a:pPr algn="l">
              <a:lnSpc>
                <a:spcPct val="150000"/>
              </a:lnSpc>
            </a:pPr>
            <a:r>
              <a:rPr lang="en-US" sz="2400">
                <a:solidFill>
                  <a:srgbClr val="2D3A4B"/>
                </a:solidFill>
                <a:latin typeface="方正正准黑简体" panose="02000000000000000000" charset="-122"/>
                <a:ea typeface="方正正准黑简体" panose="02000000000000000000" charset="-122"/>
                <a:sym typeface="+mn-ea"/>
              </a:rPr>
              <a:t>5</a:t>
            </a:r>
            <a:r>
              <a:rPr lang="zh-CN" altLang="en-US" sz="2400">
                <a:solidFill>
                  <a:srgbClr val="2D3A4B"/>
                </a:solidFill>
                <a:latin typeface="方正正准黑简体" panose="02000000000000000000" charset="-122"/>
                <a:ea typeface="方正正准黑简体" panose="02000000000000000000" charset="-122"/>
                <a:sym typeface="+mn-ea"/>
              </a:rPr>
              <a:t>、被列入经营异常名录和严重违法失信企业名单的；</a:t>
            </a:r>
          </a:p>
          <a:p>
            <a:pPr algn="l">
              <a:lnSpc>
                <a:spcPct val="150000"/>
              </a:lnSpc>
            </a:pPr>
            <a:r>
              <a:rPr lang="en-US" altLang="zh-CN" sz="2400">
                <a:solidFill>
                  <a:srgbClr val="2D3A4B"/>
                </a:solidFill>
                <a:latin typeface="方正正准黑简体" panose="02000000000000000000" charset="-122"/>
                <a:ea typeface="方正正准黑简体" panose="02000000000000000000" charset="-122"/>
                <a:sym typeface="+mn-ea"/>
              </a:rPr>
              <a:t>6</a:t>
            </a:r>
            <a:r>
              <a:rPr lang="zh-CN" altLang="en-US" sz="2400">
                <a:solidFill>
                  <a:srgbClr val="2D3A4B"/>
                </a:solidFill>
                <a:latin typeface="方正正准黑简体" panose="02000000000000000000" charset="-122"/>
                <a:ea typeface="方正正准黑简体" panose="02000000000000000000" charset="-122"/>
                <a:sym typeface="+mn-ea"/>
              </a:rPr>
              <a:t>、未按期更新《科技型中小企业信息表》信息的。</a:t>
            </a:r>
          </a:p>
        </p:txBody>
      </p:sp>
      <p:sp>
        <p:nvSpPr>
          <p:cNvPr id="7" name="文本框 6"/>
          <p:cNvSpPr txBox="1"/>
          <p:nvPr/>
        </p:nvSpPr>
        <p:spPr>
          <a:xfrm>
            <a:off x="1200150" y="4143375"/>
            <a:ext cx="1605280" cy="955040"/>
          </a:xfrm>
          <a:prstGeom prst="rect">
            <a:avLst/>
          </a:prstGeom>
          <a:noFill/>
        </p:spPr>
        <p:txBody>
          <a:bodyPr wrap="none" rtlCol="0" anchor="t">
            <a:spAutoFit/>
          </a:bodyPr>
          <a:lstStyle/>
          <a:p>
            <a:pPr algn="l"/>
            <a:r>
              <a:rPr lang="zh-CN" sz="2800" dirty="0">
                <a:solidFill>
                  <a:srgbClr val="2D3A4B"/>
                </a:solidFill>
                <a:latin typeface="方正正准黑简体" panose="02000000000000000000" charset="-122"/>
                <a:ea typeface="方正正准黑简体" panose="02000000000000000000" charset="-122"/>
                <a:sym typeface="+mn-ea"/>
              </a:rPr>
              <a:t>六种取消</a:t>
            </a:r>
          </a:p>
          <a:p>
            <a:pPr algn="l"/>
            <a:r>
              <a:rPr lang="zh-CN" sz="2800" dirty="0">
                <a:solidFill>
                  <a:srgbClr val="2D3A4B"/>
                </a:solidFill>
                <a:latin typeface="方正正准黑简体" panose="02000000000000000000" charset="-122"/>
                <a:ea typeface="方正正准黑简体" panose="02000000000000000000" charset="-122"/>
                <a:sym typeface="+mn-ea"/>
              </a:rPr>
              <a:t>资格方式</a:t>
            </a:r>
          </a:p>
        </p:txBody>
      </p:sp>
      <p:pic>
        <p:nvPicPr>
          <p:cNvPr id="9" name="图片 8" descr="J1$H~LXY3[`}ORA`[L]AA%E"/>
          <p:cNvPicPr/>
          <p:nvPr/>
        </p:nvPicPr>
        <p:blipFill>
          <a:blip r:embed="rId2" cstate="print"/>
          <a:srcRect/>
          <a:stretch>
            <a:fillRect/>
          </a:stretch>
        </p:blipFill>
        <p:spPr bwMode="auto">
          <a:xfrm>
            <a:off x="11013743"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49693" y="2830195"/>
            <a:ext cx="1304925" cy="1464310"/>
          </a:xfrm>
          <a:prstGeom prst="rect">
            <a:avLst/>
          </a:prstGeom>
          <a:noFill/>
        </p:spPr>
        <p:txBody>
          <a:bodyPr wrap="none" rtlCol="0" anchor="t">
            <a:spAutoFit/>
          </a:bodyPr>
          <a:lstStyle/>
          <a:p>
            <a:pPr algn="ctr"/>
            <a:r>
              <a:rPr lang="zh-CN" sz="8800" b="1" dirty="0">
                <a:solidFill>
                  <a:srgbClr val="2D3A4B"/>
                </a:solidFill>
                <a:latin typeface="方正正准黑简体" panose="02000000000000000000" charset="-122"/>
                <a:ea typeface="方正正准黑简体" panose="02000000000000000000" charset="-122"/>
                <a:sym typeface="+mn-ea"/>
              </a:rPr>
              <a:t>②</a:t>
            </a:r>
          </a:p>
        </p:txBody>
      </p:sp>
      <p:sp>
        <p:nvSpPr>
          <p:cNvPr id="4" name="文本框 3"/>
          <p:cNvSpPr txBox="1"/>
          <p:nvPr/>
        </p:nvSpPr>
        <p:spPr>
          <a:xfrm>
            <a:off x="3307080" y="2035810"/>
            <a:ext cx="8127365" cy="3383280"/>
          </a:xfrm>
          <a:prstGeom prst="rect">
            <a:avLst/>
          </a:prstGeom>
          <a:noFill/>
        </p:spPr>
        <p:txBody>
          <a:bodyPr wrap="square" rtlCol="0" anchor="t">
            <a:spAutoFit/>
          </a:bodyPr>
          <a:lstStyle/>
          <a:p>
            <a:pPr algn="l">
              <a:lnSpc>
                <a:spcPct val="150000"/>
              </a:lnSpc>
            </a:pPr>
            <a:r>
              <a:rPr lang="en-US" altLang="zh-CN" sz="2400">
                <a:solidFill>
                  <a:srgbClr val="2D3A4B"/>
                </a:solidFill>
                <a:latin typeface="方正正准黑简体" panose="02000000000000000000" charset="-122"/>
                <a:ea typeface="方正正准黑简体" panose="02000000000000000000" charset="-122"/>
                <a:sym typeface="+mn-ea"/>
              </a:rPr>
              <a:t>1</a:t>
            </a:r>
            <a:r>
              <a:rPr lang="zh-CN" altLang="en-US" sz="2400">
                <a:solidFill>
                  <a:srgbClr val="2D3A4B"/>
                </a:solidFill>
                <a:latin typeface="方正正准黑简体" panose="02000000000000000000" charset="-122"/>
                <a:ea typeface="方正正准黑简体" panose="02000000000000000000" charset="-122"/>
                <a:sym typeface="+mn-ea"/>
              </a:rPr>
              <a:t>、科技型中小企业“登记编号”实行年度动态管理，“登记编号”从公告之日起至次年3月31日前有效。企业应按年度进行信息更新，从而取得新年度“登记编号”；</a:t>
            </a:r>
          </a:p>
          <a:p>
            <a:pPr algn="l">
              <a:lnSpc>
                <a:spcPct val="150000"/>
              </a:lnSpc>
            </a:pPr>
            <a:r>
              <a:rPr lang="en-US" altLang="zh-CN" sz="2400">
                <a:solidFill>
                  <a:srgbClr val="2D3A4B"/>
                </a:solidFill>
                <a:latin typeface="方正正准黑简体" panose="02000000000000000000" charset="-122"/>
                <a:ea typeface="方正正准黑简体" panose="02000000000000000000" charset="-122"/>
                <a:sym typeface="+mn-ea"/>
              </a:rPr>
              <a:t>2</a:t>
            </a:r>
            <a:r>
              <a:rPr lang="zh-CN" altLang="en-US" sz="2400">
                <a:solidFill>
                  <a:srgbClr val="2D3A4B"/>
                </a:solidFill>
                <a:latin typeface="方正正准黑简体" panose="02000000000000000000" charset="-122"/>
                <a:ea typeface="方正正准黑简体" panose="02000000000000000000" charset="-122"/>
                <a:sym typeface="+mn-ea"/>
              </a:rPr>
              <a:t>、入库企业应在次年1月1日至3月31日，通过“评价工作系统”主动更新《科技型中小企业信息表》，经审核、公示后符合条件的，取得新年度入库“登记编号”。</a:t>
            </a:r>
          </a:p>
        </p:txBody>
      </p:sp>
      <p:sp>
        <p:nvSpPr>
          <p:cNvPr id="7" name="文本框 6"/>
          <p:cNvSpPr txBox="1"/>
          <p:nvPr/>
        </p:nvSpPr>
        <p:spPr>
          <a:xfrm>
            <a:off x="1200150" y="4143375"/>
            <a:ext cx="1605280" cy="955040"/>
          </a:xfrm>
          <a:prstGeom prst="rect">
            <a:avLst/>
          </a:prstGeom>
          <a:noFill/>
        </p:spPr>
        <p:txBody>
          <a:bodyPr wrap="none" rtlCol="0" anchor="t">
            <a:spAutoFit/>
          </a:bodyPr>
          <a:lstStyle/>
          <a:p>
            <a:pPr algn="ctr"/>
            <a:r>
              <a:rPr lang="zh-CN" sz="2800" dirty="0">
                <a:solidFill>
                  <a:srgbClr val="2D3A4B"/>
                </a:solidFill>
                <a:latin typeface="方正正准黑简体" panose="02000000000000000000" charset="-122"/>
                <a:ea typeface="方正正准黑简体" panose="02000000000000000000" charset="-122"/>
                <a:sym typeface="+mn-ea"/>
              </a:rPr>
              <a:t>登记编号</a:t>
            </a:r>
          </a:p>
          <a:p>
            <a:pPr algn="ctr"/>
            <a:r>
              <a:rPr lang="zh-CN" sz="2800" dirty="0">
                <a:solidFill>
                  <a:srgbClr val="2D3A4B"/>
                </a:solidFill>
                <a:latin typeface="方正正准黑简体" panose="02000000000000000000" charset="-122"/>
                <a:ea typeface="方正正准黑简体" panose="02000000000000000000" charset="-122"/>
                <a:sym typeface="+mn-ea"/>
              </a:rPr>
              <a:t>及入库</a:t>
            </a:r>
          </a:p>
        </p:txBody>
      </p:sp>
      <p:pic>
        <p:nvPicPr>
          <p:cNvPr id="9" name="图片 8" descr="J1$H~LXY3[`}ORA`[L]AA%E"/>
          <p:cNvPicPr/>
          <p:nvPr/>
        </p:nvPicPr>
        <p:blipFill>
          <a:blip r:embed="rId2" cstate="print"/>
          <a:srcRect/>
          <a:stretch>
            <a:fillRect/>
          </a:stretch>
        </p:blipFill>
        <p:spPr bwMode="auto">
          <a:xfrm>
            <a:off x="11027391"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49693" y="2830195"/>
            <a:ext cx="1304925" cy="1464310"/>
          </a:xfrm>
          <a:prstGeom prst="rect">
            <a:avLst/>
          </a:prstGeom>
          <a:noFill/>
        </p:spPr>
        <p:txBody>
          <a:bodyPr wrap="none" rtlCol="0" anchor="t">
            <a:spAutoFit/>
          </a:bodyPr>
          <a:lstStyle/>
          <a:p>
            <a:pPr algn="ctr"/>
            <a:r>
              <a:rPr lang="zh-CN" sz="8800" b="1" dirty="0">
                <a:solidFill>
                  <a:srgbClr val="2D3A4B"/>
                </a:solidFill>
                <a:latin typeface="方正正准黑简体" panose="02000000000000000000" charset="-122"/>
                <a:ea typeface="方正正准黑简体" panose="02000000000000000000" charset="-122"/>
                <a:sym typeface="+mn-ea"/>
              </a:rPr>
              <a:t>③</a:t>
            </a:r>
          </a:p>
        </p:txBody>
      </p:sp>
      <p:sp>
        <p:nvSpPr>
          <p:cNvPr id="4" name="文本框 3"/>
          <p:cNvSpPr txBox="1"/>
          <p:nvPr/>
        </p:nvSpPr>
        <p:spPr>
          <a:xfrm>
            <a:off x="3484880" y="1904365"/>
            <a:ext cx="7890510" cy="3383280"/>
          </a:xfrm>
          <a:prstGeom prst="rect">
            <a:avLst/>
          </a:prstGeom>
          <a:noFill/>
        </p:spPr>
        <p:txBody>
          <a:bodyPr wrap="square" rtlCol="0" anchor="t">
            <a:spAutoFit/>
          </a:bodyPr>
          <a:lstStyle/>
          <a:p>
            <a:pPr algn="l">
              <a:lnSpc>
                <a:spcPct val="150000"/>
              </a:lnSpc>
            </a:pPr>
            <a:r>
              <a:rPr lang="zh-CN" altLang="en-US" sz="2400">
                <a:solidFill>
                  <a:srgbClr val="2D3A4B"/>
                </a:solidFill>
                <a:latin typeface="方正正准黑简体" panose="02000000000000000000" charset="-122"/>
                <a:ea typeface="方正正准黑简体" panose="02000000000000000000" charset="-122"/>
                <a:sym typeface="+mn-ea"/>
              </a:rPr>
              <a:t>1、研发费用具体按照财政部、国家税务总局、科技部《关于完善研究开发费用税前加计扣除政策的通知》（财税〔2015〕119号）有关规定进行归集，研发项目应按照《关于企业研究开发费用税前加计扣除政策有关问题的公告》（国家税务总局公告2015年第97号）设置研发支出辅助账，由企业留存备查。</a:t>
            </a:r>
          </a:p>
        </p:txBody>
      </p:sp>
      <p:sp>
        <p:nvSpPr>
          <p:cNvPr id="7" name="文本框 6"/>
          <p:cNvSpPr txBox="1"/>
          <p:nvPr/>
        </p:nvSpPr>
        <p:spPr>
          <a:xfrm>
            <a:off x="1199515" y="4104005"/>
            <a:ext cx="1605280" cy="528320"/>
          </a:xfrm>
          <a:prstGeom prst="rect">
            <a:avLst/>
          </a:prstGeom>
          <a:noFill/>
        </p:spPr>
        <p:txBody>
          <a:bodyPr wrap="none" rtlCol="0" anchor="t">
            <a:spAutoFit/>
          </a:bodyPr>
          <a:lstStyle/>
          <a:p>
            <a:pPr algn="l" eaLnBrk="1" hangingPunct="1"/>
            <a:r>
              <a:rPr lang="zh-CN" sz="2800" dirty="0">
                <a:solidFill>
                  <a:srgbClr val="2D3A4B"/>
                </a:solidFill>
                <a:latin typeface="方正正准黑简体" panose="02000000000000000000" charset="-122"/>
                <a:ea typeface="方正正准黑简体" panose="02000000000000000000" charset="-122"/>
                <a:sym typeface="+mn-ea"/>
              </a:rPr>
              <a:t>研发费用</a:t>
            </a:r>
          </a:p>
        </p:txBody>
      </p:sp>
      <p:pic>
        <p:nvPicPr>
          <p:cNvPr id="9" name="图片 8" descr="J1$H~LXY3[`}ORA`[L]AA%E"/>
          <p:cNvPicPr/>
          <p:nvPr/>
        </p:nvPicPr>
        <p:blipFill>
          <a:blip r:embed="rId2" cstate="print"/>
          <a:srcRect/>
          <a:stretch>
            <a:fillRect/>
          </a:stretch>
        </p:blipFill>
        <p:spPr bwMode="auto">
          <a:xfrm>
            <a:off x="10836322"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49693" y="2830195"/>
            <a:ext cx="1304925" cy="1464310"/>
          </a:xfrm>
          <a:prstGeom prst="rect">
            <a:avLst/>
          </a:prstGeom>
          <a:noFill/>
        </p:spPr>
        <p:txBody>
          <a:bodyPr wrap="none" rtlCol="0" anchor="t">
            <a:spAutoFit/>
          </a:bodyPr>
          <a:lstStyle/>
          <a:p>
            <a:pPr algn="ctr"/>
            <a:r>
              <a:rPr lang="zh-CN" sz="8800" b="1" dirty="0">
                <a:solidFill>
                  <a:srgbClr val="2D3A4B"/>
                </a:solidFill>
                <a:latin typeface="方正正准黑简体" panose="02000000000000000000" charset="-122"/>
                <a:ea typeface="方正正准黑简体" panose="02000000000000000000" charset="-122"/>
                <a:sym typeface="+mn-ea"/>
              </a:rPr>
              <a:t>④</a:t>
            </a:r>
          </a:p>
        </p:txBody>
      </p:sp>
      <p:sp>
        <p:nvSpPr>
          <p:cNvPr id="4" name="文本框 3"/>
          <p:cNvSpPr txBox="1"/>
          <p:nvPr/>
        </p:nvSpPr>
        <p:spPr>
          <a:xfrm>
            <a:off x="3564890" y="2145030"/>
            <a:ext cx="7890510" cy="3383280"/>
          </a:xfrm>
          <a:prstGeom prst="rect">
            <a:avLst/>
          </a:prstGeom>
          <a:noFill/>
        </p:spPr>
        <p:txBody>
          <a:bodyPr wrap="square" rtlCol="0" anchor="t">
            <a:spAutoFit/>
          </a:bodyPr>
          <a:lstStyle/>
          <a:p>
            <a:pPr algn="l">
              <a:lnSpc>
                <a:spcPct val="150000"/>
              </a:lnSpc>
            </a:pPr>
            <a:r>
              <a:rPr lang="zh-CN" altLang="en-US" sz="2400">
                <a:solidFill>
                  <a:srgbClr val="2D3A4B"/>
                </a:solidFill>
                <a:latin typeface="方正正准黑简体" panose="02000000000000000000" charset="-122"/>
                <a:ea typeface="方正正准黑简体" panose="02000000000000000000" charset="-122"/>
                <a:sym typeface="+mn-ea"/>
              </a:rPr>
              <a:t>1、《评价办法》所称的入库企业发生变更是指企业《营业执照》的统一社会信用代码不变前提下，企业名称、住所、法人代表、经营范围等发生变更。发生变更的企业应</a:t>
            </a:r>
            <a:r>
              <a:rPr lang="zh-CN" altLang="en-US" sz="2400">
                <a:solidFill>
                  <a:srgbClr val="C00000"/>
                </a:solidFill>
                <a:latin typeface="方正正准黑简体" panose="02000000000000000000" charset="-122"/>
                <a:ea typeface="方正正准黑简体" panose="02000000000000000000" charset="-122"/>
                <a:sym typeface="+mn-ea"/>
              </a:rPr>
              <a:t>在三个月内通过服务平台上扫描传新的《营业执照》副本原件、更新《企业注册登记表》，其科技型中小企业登记编号不变</a:t>
            </a:r>
            <a:r>
              <a:rPr lang="zh-CN" altLang="en-US" sz="2400">
                <a:solidFill>
                  <a:srgbClr val="2D3A4B"/>
                </a:solidFill>
                <a:latin typeface="方正正准黑简体" panose="02000000000000000000" charset="-122"/>
                <a:ea typeface="方正正准黑简体" panose="02000000000000000000" charset="-122"/>
                <a:sym typeface="+mn-ea"/>
              </a:rPr>
              <a:t>。</a:t>
            </a:r>
          </a:p>
        </p:txBody>
      </p:sp>
      <p:sp>
        <p:nvSpPr>
          <p:cNvPr id="7" name="文本框 6"/>
          <p:cNvSpPr txBox="1"/>
          <p:nvPr/>
        </p:nvSpPr>
        <p:spPr>
          <a:xfrm>
            <a:off x="1200150" y="4086860"/>
            <a:ext cx="1605280" cy="528320"/>
          </a:xfrm>
          <a:prstGeom prst="rect">
            <a:avLst/>
          </a:prstGeom>
          <a:noFill/>
        </p:spPr>
        <p:txBody>
          <a:bodyPr wrap="none" rtlCol="0" anchor="t">
            <a:spAutoFit/>
          </a:bodyPr>
          <a:lstStyle/>
          <a:p>
            <a:pPr algn="l" eaLnBrk="1" hangingPunct="1"/>
            <a:r>
              <a:rPr lang="zh-CN" sz="2800" dirty="0">
                <a:solidFill>
                  <a:srgbClr val="2D3A4B"/>
                </a:solidFill>
                <a:latin typeface="方正正准黑简体" panose="02000000000000000000" charset="-122"/>
                <a:ea typeface="方正正准黑简体" panose="02000000000000000000" charset="-122"/>
                <a:sym typeface="+mn-ea"/>
              </a:rPr>
              <a:t>入库变更</a:t>
            </a:r>
          </a:p>
        </p:txBody>
      </p:sp>
      <p:pic>
        <p:nvPicPr>
          <p:cNvPr id="9" name="图片 8" descr="J1$H~LXY3[`}ORA`[L]AA%E"/>
          <p:cNvPicPr/>
          <p:nvPr/>
        </p:nvPicPr>
        <p:blipFill>
          <a:blip r:embed="rId2" cstate="print"/>
          <a:srcRect/>
          <a:stretch>
            <a:fillRect/>
          </a:stretch>
        </p:blipFill>
        <p:spPr bwMode="auto">
          <a:xfrm>
            <a:off x="10972800"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49693" y="2830195"/>
            <a:ext cx="1304925" cy="1464310"/>
          </a:xfrm>
          <a:prstGeom prst="rect">
            <a:avLst/>
          </a:prstGeom>
          <a:noFill/>
        </p:spPr>
        <p:txBody>
          <a:bodyPr wrap="none" rtlCol="0" anchor="t">
            <a:spAutoFit/>
          </a:bodyPr>
          <a:lstStyle/>
          <a:p>
            <a:pPr algn="ctr"/>
            <a:r>
              <a:rPr lang="zh-CN" sz="8800" b="1" dirty="0">
                <a:solidFill>
                  <a:srgbClr val="2D3A4B"/>
                </a:solidFill>
                <a:latin typeface="方正正准黑简体" panose="02000000000000000000" charset="-122"/>
                <a:ea typeface="方正正准黑简体" panose="02000000000000000000" charset="-122"/>
                <a:sym typeface="+mn-ea"/>
              </a:rPr>
              <a:t>⑤</a:t>
            </a:r>
          </a:p>
        </p:txBody>
      </p:sp>
      <p:sp>
        <p:nvSpPr>
          <p:cNvPr id="4" name="文本框 3"/>
          <p:cNvSpPr txBox="1"/>
          <p:nvPr/>
        </p:nvSpPr>
        <p:spPr>
          <a:xfrm>
            <a:off x="3274695" y="2359025"/>
            <a:ext cx="8299450" cy="2286000"/>
          </a:xfrm>
          <a:prstGeom prst="rect">
            <a:avLst/>
          </a:prstGeom>
          <a:noFill/>
        </p:spPr>
        <p:txBody>
          <a:bodyPr wrap="square" rtlCol="0" anchor="t">
            <a:spAutoFit/>
          </a:bodyPr>
          <a:lstStyle/>
          <a:p>
            <a:pPr marL="0" indent="0">
              <a:lnSpc>
                <a:spcPct val="150000"/>
              </a:lnSpc>
              <a:buNone/>
            </a:pPr>
            <a:r>
              <a:rPr lang="zh-CN" altLang="en-US" sz="2400">
                <a:solidFill>
                  <a:srgbClr val="2D3A4B"/>
                </a:solidFill>
                <a:latin typeface="方正正准黑简体" panose="02000000000000000000" charset="-122"/>
                <a:ea typeface="方正正准黑简体" panose="02000000000000000000" charset="-122"/>
                <a:sym typeface="+mn-ea"/>
              </a:rPr>
              <a:t>1、随机确定抽查企业名单，抽查比例不低于5%；</a:t>
            </a:r>
          </a:p>
          <a:p>
            <a:pPr marL="0" indent="0">
              <a:lnSpc>
                <a:spcPct val="150000"/>
              </a:lnSpc>
              <a:buNone/>
            </a:pPr>
            <a:r>
              <a:rPr lang="en-US" altLang="zh-CN" sz="2400">
                <a:solidFill>
                  <a:srgbClr val="2D3A4B"/>
                </a:solidFill>
                <a:latin typeface="方正正准黑简体" panose="02000000000000000000" charset="-122"/>
                <a:ea typeface="方正正准黑简体" panose="02000000000000000000" charset="-122"/>
                <a:sym typeface="+mn-ea"/>
              </a:rPr>
              <a:t>2</a:t>
            </a:r>
            <a:r>
              <a:rPr lang="zh-CN" altLang="en-US" sz="2400">
                <a:solidFill>
                  <a:srgbClr val="2D3A4B"/>
                </a:solidFill>
                <a:latin typeface="方正正准黑简体" panose="02000000000000000000" charset="-122"/>
                <a:ea typeface="方正正准黑简体" panose="02000000000000000000" charset="-122"/>
                <a:sym typeface="+mn-ea"/>
              </a:rPr>
              <a:t>、工作机构应核对被抽查企业上一年度的规模、科技人员指标和研发投入指标，具体包括职工总数、科技人员数、年销售收入、资产总额、研发费用和成本费用。</a:t>
            </a:r>
          </a:p>
        </p:txBody>
      </p:sp>
      <p:sp>
        <p:nvSpPr>
          <p:cNvPr id="7" name="文本框 6"/>
          <p:cNvSpPr txBox="1"/>
          <p:nvPr/>
        </p:nvSpPr>
        <p:spPr>
          <a:xfrm>
            <a:off x="1555115" y="4116705"/>
            <a:ext cx="894080" cy="528320"/>
          </a:xfrm>
          <a:prstGeom prst="rect">
            <a:avLst/>
          </a:prstGeom>
          <a:noFill/>
        </p:spPr>
        <p:txBody>
          <a:bodyPr wrap="none" rtlCol="0" anchor="t">
            <a:spAutoFit/>
          </a:bodyPr>
          <a:lstStyle/>
          <a:p>
            <a:pPr algn="l" eaLnBrk="1" hangingPunct="1"/>
            <a:r>
              <a:rPr lang="zh-CN" sz="2800" dirty="0">
                <a:solidFill>
                  <a:srgbClr val="2D3A4B"/>
                </a:solidFill>
                <a:latin typeface="方正正准黑简体" panose="02000000000000000000" charset="-122"/>
                <a:ea typeface="方正正准黑简体" panose="02000000000000000000" charset="-122"/>
                <a:sym typeface="+mn-ea"/>
              </a:rPr>
              <a:t>抽查</a:t>
            </a:r>
          </a:p>
        </p:txBody>
      </p:sp>
      <p:pic>
        <p:nvPicPr>
          <p:cNvPr id="9" name="图片 8" descr="J1$H~LXY3[`}ORA`[L]AA%E"/>
          <p:cNvPicPr/>
          <p:nvPr/>
        </p:nvPicPr>
        <p:blipFill>
          <a:blip r:embed="rId2" cstate="print"/>
          <a:srcRect/>
          <a:stretch>
            <a:fillRect/>
          </a:stretch>
        </p:blipFill>
        <p:spPr bwMode="auto">
          <a:xfrm>
            <a:off x="11041039"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044893" y="2830195"/>
            <a:ext cx="1304925" cy="1464310"/>
          </a:xfrm>
          <a:prstGeom prst="rect">
            <a:avLst/>
          </a:prstGeom>
          <a:noFill/>
        </p:spPr>
        <p:txBody>
          <a:bodyPr wrap="none" rtlCol="0" anchor="t">
            <a:spAutoFit/>
          </a:bodyPr>
          <a:lstStyle/>
          <a:p>
            <a:pPr algn="ctr"/>
            <a:r>
              <a:rPr lang="zh-CN" sz="8800" b="1" dirty="0">
                <a:solidFill>
                  <a:srgbClr val="2D3A4B"/>
                </a:solidFill>
                <a:latin typeface="方正正准黑简体" panose="02000000000000000000" charset="-122"/>
                <a:ea typeface="方正正准黑简体" panose="02000000000000000000" charset="-122"/>
                <a:sym typeface="+mn-ea"/>
              </a:rPr>
              <a:t>⑤</a:t>
            </a:r>
          </a:p>
        </p:txBody>
      </p:sp>
      <p:sp>
        <p:nvSpPr>
          <p:cNvPr id="4" name="文本框 3"/>
          <p:cNvSpPr txBox="1"/>
          <p:nvPr/>
        </p:nvSpPr>
        <p:spPr>
          <a:xfrm>
            <a:off x="2892425" y="1042670"/>
            <a:ext cx="8813165" cy="5029200"/>
          </a:xfrm>
          <a:prstGeom prst="rect">
            <a:avLst/>
          </a:prstGeom>
          <a:noFill/>
        </p:spPr>
        <p:txBody>
          <a:bodyPr wrap="square" rtlCol="0" anchor="t">
            <a:spAutoFit/>
          </a:bodyPr>
          <a:lstStyle/>
          <a:p>
            <a:pPr marL="0" indent="0">
              <a:lnSpc>
                <a:spcPct val="150000"/>
              </a:lnSpc>
              <a:buNone/>
            </a:pPr>
            <a:r>
              <a:rPr lang="en-US" altLang="zh-CN" sz="2400">
                <a:solidFill>
                  <a:srgbClr val="2D3A4B"/>
                </a:solidFill>
                <a:latin typeface="方正正准黑简体" panose="02000000000000000000" charset="-122"/>
                <a:ea typeface="方正正准黑简体" panose="02000000000000000000" charset="-122"/>
                <a:sym typeface="+mn-ea"/>
              </a:rPr>
              <a:t>3</a:t>
            </a:r>
            <a:r>
              <a:rPr lang="zh-CN" altLang="en-US" sz="2400">
                <a:solidFill>
                  <a:srgbClr val="2D3A4B"/>
                </a:solidFill>
                <a:latin typeface="方正正准黑简体" panose="02000000000000000000" charset="-122"/>
                <a:ea typeface="方正正准黑简体" panose="02000000000000000000" charset="-122"/>
                <a:sym typeface="+mn-ea"/>
              </a:rPr>
              <a:t>、被抽查企业应通过评价工作系统上传上一年度职工人数统计表（注明科技人员数）、《“研发支出”辅助账汇总表》、《中华人民共和国企业所得税年度纳税申报表（A类A100000）》及上一年度末《资产负债表》等证明材料。</a:t>
            </a:r>
          </a:p>
          <a:p>
            <a:pPr marL="0" indent="0">
              <a:lnSpc>
                <a:spcPct val="150000"/>
              </a:lnSpc>
              <a:buNone/>
            </a:pPr>
            <a:r>
              <a:rPr lang="en-US" altLang="zh-CN" sz="2400">
                <a:solidFill>
                  <a:srgbClr val="2D3A4B"/>
                </a:solidFill>
                <a:latin typeface="方正正准黑简体" panose="02000000000000000000" charset="-122"/>
                <a:ea typeface="方正正准黑简体" panose="02000000000000000000" charset="-122"/>
                <a:sym typeface="+mn-ea"/>
              </a:rPr>
              <a:t>4</a:t>
            </a:r>
            <a:r>
              <a:rPr lang="zh-CN" altLang="en-US" sz="2400">
                <a:solidFill>
                  <a:srgbClr val="2D3A4B"/>
                </a:solidFill>
                <a:latin typeface="方正正准黑简体" panose="02000000000000000000" charset="-122"/>
                <a:ea typeface="方正正准黑简体" panose="02000000000000000000" charset="-122"/>
                <a:sym typeface="+mn-ea"/>
              </a:rPr>
              <a:t>、评价工作机构通过评价工作系统核对《科技型中小企业信息表》与证明材料的数据一致性。不一致且影响企业入库达标的，评价工作机构应组织实地检查。对抽查中发现不符合科技型中小企业条件的，评价工作机构应提请省级科技管理部门撤销其科技型中小企业登记编号。</a:t>
            </a:r>
          </a:p>
        </p:txBody>
      </p:sp>
      <p:sp>
        <p:nvSpPr>
          <p:cNvPr id="7" name="文本框 6"/>
          <p:cNvSpPr txBox="1"/>
          <p:nvPr/>
        </p:nvSpPr>
        <p:spPr>
          <a:xfrm>
            <a:off x="1250315" y="4116705"/>
            <a:ext cx="894080" cy="528320"/>
          </a:xfrm>
          <a:prstGeom prst="rect">
            <a:avLst/>
          </a:prstGeom>
          <a:noFill/>
        </p:spPr>
        <p:txBody>
          <a:bodyPr wrap="none" rtlCol="0" anchor="t">
            <a:spAutoFit/>
          </a:bodyPr>
          <a:lstStyle/>
          <a:p>
            <a:pPr algn="l" eaLnBrk="1" hangingPunct="1"/>
            <a:r>
              <a:rPr lang="zh-CN" sz="2800" dirty="0">
                <a:solidFill>
                  <a:srgbClr val="2D3A4B"/>
                </a:solidFill>
                <a:latin typeface="方正正准黑简体" panose="02000000000000000000" charset="-122"/>
                <a:ea typeface="方正正准黑简体" panose="02000000000000000000" charset="-122"/>
                <a:sym typeface="+mn-ea"/>
              </a:rPr>
              <a:t>抽查</a:t>
            </a:r>
          </a:p>
        </p:txBody>
      </p:sp>
      <p:pic>
        <p:nvPicPr>
          <p:cNvPr id="9" name="图片 8" descr="J1$H~LXY3[`}ORA`[L]AA%E"/>
          <p:cNvPicPr/>
          <p:nvPr/>
        </p:nvPicPr>
        <p:blipFill>
          <a:blip r:embed="rId2" cstate="print"/>
          <a:srcRect/>
          <a:stretch>
            <a:fillRect/>
          </a:stretch>
        </p:blipFill>
        <p:spPr bwMode="auto">
          <a:xfrm>
            <a:off x="10904561"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1349693" y="2830195"/>
            <a:ext cx="1304925" cy="1464310"/>
          </a:xfrm>
          <a:prstGeom prst="rect">
            <a:avLst/>
          </a:prstGeom>
          <a:noFill/>
        </p:spPr>
        <p:txBody>
          <a:bodyPr wrap="none" rtlCol="0" anchor="t">
            <a:spAutoFit/>
          </a:bodyPr>
          <a:lstStyle/>
          <a:p>
            <a:pPr algn="ctr"/>
            <a:r>
              <a:rPr lang="zh-CN" sz="8800" b="1" dirty="0">
                <a:solidFill>
                  <a:srgbClr val="2D3A4B"/>
                </a:solidFill>
                <a:latin typeface="方正正准黑简体" panose="02000000000000000000" charset="-122"/>
                <a:ea typeface="方正正准黑简体" panose="02000000000000000000" charset="-122"/>
                <a:sym typeface="+mn-ea"/>
              </a:rPr>
              <a:t>⑥</a:t>
            </a:r>
          </a:p>
        </p:txBody>
      </p:sp>
      <p:sp>
        <p:nvSpPr>
          <p:cNvPr id="4" name="文本框 3"/>
          <p:cNvSpPr txBox="1"/>
          <p:nvPr/>
        </p:nvSpPr>
        <p:spPr>
          <a:xfrm>
            <a:off x="3519805" y="1588135"/>
            <a:ext cx="7890510" cy="3931920"/>
          </a:xfrm>
          <a:prstGeom prst="rect">
            <a:avLst/>
          </a:prstGeom>
          <a:noFill/>
        </p:spPr>
        <p:txBody>
          <a:bodyPr wrap="square" rtlCol="0" anchor="t">
            <a:spAutoFit/>
          </a:bodyPr>
          <a:lstStyle/>
          <a:p>
            <a:pPr marL="0" indent="0">
              <a:lnSpc>
                <a:spcPct val="150000"/>
              </a:lnSpc>
              <a:buNone/>
            </a:pPr>
            <a:r>
              <a:rPr lang="zh-CN" altLang="en-US" sz="2400">
                <a:solidFill>
                  <a:srgbClr val="2D3A4B"/>
                </a:solidFill>
                <a:latin typeface="方正正准黑简体" panose="02000000000000000000" charset="-122"/>
                <a:ea typeface="方正正准黑简体" panose="02000000000000000000" charset="-122"/>
                <a:sym typeface="+mn-ea"/>
              </a:rPr>
              <a:t>1、省级科技管理部门在服务平台上公告被撤销登记编号的企业。被撤销登记编号的企业当年不得再次申报科技型中小企业评价。其中，企业因“存在严重弄虚作假行为，发生科研严重失信行为，发生重大安全、重大质量事故或有严重环境违法行为，被列入经营异常名录和严重违法失信企业名单的”而被撤销登记编号的，当年及第二年不得再次申报科技型中小企业评价。</a:t>
            </a:r>
          </a:p>
        </p:txBody>
      </p:sp>
      <p:sp>
        <p:nvSpPr>
          <p:cNvPr id="7" name="文本框 6"/>
          <p:cNvSpPr txBox="1"/>
          <p:nvPr/>
        </p:nvSpPr>
        <p:spPr>
          <a:xfrm>
            <a:off x="1199515" y="4081145"/>
            <a:ext cx="1605280" cy="528320"/>
          </a:xfrm>
          <a:prstGeom prst="rect">
            <a:avLst/>
          </a:prstGeom>
          <a:noFill/>
        </p:spPr>
        <p:txBody>
          <a:bodyPr wrap="none" rtlCol="0" anchor="t">
            <a:spAutoFit/>
          </a:bodyPr>
          <a:lstStyle/>
          <a:p>
            <a:pPr algn="l" eaLnBrk="1" hangingPunct="1"/>
            <a:r>
              <a:rPr lang="zh-CN" sz="2800" dirty="0">
                <a:solidFill>
                  <a:srgbClr val="2D3A4B"/>
                </a:solidFill>
                <a:latin typeface="方正正准黑简体" panose="02000000000000000000" charset="-122"/>
                <a:ea typeface="方正正准黑简体" panose="02000000000000000000" charset="-122"/>
                <a:sym typeface="+mn-ea"/>
              </a:rPr>
              <a:t>后期监管</a:t>
            </a:r>
          </a:p>
        </p:txBody>
      </p:sp>
      <p:pic>
        <p:nvPicPr>
          <p:cNvPr id="9" name="图片 8" descr="J1$H~LXY3[`}ORA`[L]AA%E"/>
          <p:cNvPicPr/>
          <p:nvPr/>
        </p:nvPicPr>
        <p:blipFill>
          <a:blip r:embed="rId2" cstate="print"/>
          <a:srcRect/>
          <a:stretch>
            <a:fillRect/>
          </a:stretch>
        </p:blipFill>
        <p:spPr bwMode="auto">
          <a:xfrm>
            <a:off x="10972800"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Hello"/>
          <p:cNvGrpSpPr>
            <a:grpSpLocks noChangeAspect="1"/>
          </p:cNvGrpSpPr>
          <p:nvPr/>
        </p:nvGrpSpPr>
        <p:grpSpPr bwMode="auto">
          <a:xfrm rot="10800000">
            <a:off x="3437371" y="3272765"/>
            <a:ext cx="730163" cy="601445"/>
            <a:chOff x="5181" y="1736"/>
            <a:chExt cx="641" cy="528"/>
          </a:xfrm>
        </p:grpSpPr>
        <p:sp>
          <p:nvSpPr>
            <p:cNvPr id="14"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15"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6" name="Eye-Lef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17" name="Eye-Righ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6" name="Platform Shape" hidden="1"/>
          <p:cNvSpPr/>
          <p:nvPr/>
        </p:nvSpPr>
        <p:spPr bwMode="auto">
          <a:xfrm>
            <a:off x="1888968" y="2063022"/>
            <a:ext cx="8414065" cy="2711302"/>
          </a:xfrm>
          <a:prstGeom prst="rect">
            <a:avLst/>
          </a:prstGeom>
          <a:noFill/>
          <a:ln w="50800" cap="sq">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ctr"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745" b="1" i="0" u="none" strike="noStrike" kern="0" cap="none" spc="0" normalizeH="0" baseline="0" noProof="0" dirty="0">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7" name="UWP"/>
          <p:cNvSpPr/>
          <p:nvPr/>
        </p:nvSpPr>
        <p:spPr>
          <a:xfrm>
            <a:off x="3212193" y="4677476"/>
            <a:ext cx="5842949" cy="487680"/>
          </a:xfrm>
          <a:prstGeom prst="rect">
            <a:avLst/>
          </a:prstGeom>
          <a:noFill/>
        </p:spPr>
        <p:txBody>
          <a:bodyPr wrap="square">
            <a:spAutoFit/>
          </a:bodyPr>
          <a:lstStyle/>
          <a:p>
            <a:pPr algn="ctr">
              <a:lnSpc>
                <a:spcPct val="130000"/>
              </a:lnSpc>
            </a:pPr>
            <a:r>
              <a:rPr lang="zh-CN" sz="2000" dirty="0">
                <a:solidFill>
                  <a:schemeClr val="tx1">
                    <a:lumMod val="75000"/>
                    <a:lumOff val="25000"/>
                  </a:schemeClr>
                </a:solidFill>
                <a:effectLst/>
                <a:latin typeface="方正正准黑简体" panose="02000000000000000000" charset="-122"/>
                <a:ea typeface="方正正准黑简体" panose="02000000000000000000" charset="-122"/>
                <a:cs typeface="Segoe UI" panose="020B0502040204020203" pitchFamily="34" charset="0"/>
                <a:sym typeface="+mn-ea"/>
              </a:rPr>
              <a:t>公司优质合作伙伴、资质</a:t>
            </a:r>
            <a:endParaRPr kumimoji="0" lang="zh-CN" altLang="zh-CN" sz="2000" b="0" i="0" u="none" strike="noStrike" cap="none" normalizeH="0" baseline="0" dirty="0">
              <a:solidFill>
                <a:srgbClr val="2D3A4B"/>
              </a:solidFill>
              <a:effectLst/>
              <a:latin typeface="方正正准黑简体" panose="02000000000000000000" charset="-122"/>
              <a:ea typeface="方正正准黑简体" panose="02000000000000000000" charset="-122"/>
              <a:cs typeface="Segoe UI" panose="020B0502040204020203" pitchFamily="34" charset="0"/>
              <a:sym typeface="+mn-ea"/>
            </a:endParaRPr>
          </a:p>
        </p:txBody>
      </p:sp>
      <p:sp>
        <p:nvSpPr>
          <p:cNvPr id="41" name="HoloLens"/>
          <p:cNvSpPr>
            <a:spLocks noEditPoints="1"/>
          </p:cNvSpPr>
          <p:nvPr/>
        </p:nvSpPr>
        <p:spPr bwMode="auto">
          <a:xfrm>
            <a:off x="7883734" y="3380771"/>
            <a:ext cx="936772" cy="377547"/>
          </a:xfrm>
          <a:custGeom>
            <a:avLst/>
            <a:gdLst>
              <a:gd name="T0" fmla="*/ 1547 w 2422"/>
              <a:gd name="T1" fmla="*/ 823 h 978"/>
              <a:gd name="T2" fmla="*/ 1249 w 2422"/>
              <a:gd name="T3" fmla="*/ 809 h 978"/>
              <a:gd name="T4" fmla="*/ 1322 w 2422"/>
              <a:gd name="T5" fmla="*/ 682 h 978"/>
              <a:gd name="T6" fmla="*/ 1341 w 2422"/>
              <a:gd name="T7" fmla="*/ 602 h 978"/>
              <a:gd name="T8" fmla="*/ 1362 w 2422"/>
              <a:gd name="T9" fmla="*/ 602 h 978"/>
              <a:gd name="T10" fmla="*/ 2062 w 2422"/>
              <a:gd name="T11" fmla="*/ 527 h 978"/>
              <a:gd name="T12" fmla="*/ 2271 w 2422"/>
              <a:gd name="T13" fmla="*/ 640 h 978"/>
              <a:gd name="T14" fmla="*/ 1547 w 2422"/>
              <a:gd name="T15" fmla="*/ 823 h 978"/>
              <a:gd name="T16" fmla="*/ 1287 w 2422"/>
              <a:gd name="T17" fmla="*/ 376 h 978"/>
              <a:gd name="T18" fmla="*/ 1213 w 2422"/>
              <a:gd name="T19" fmla="*/ 11 h 978"/>
              <a:gd name="T20" fmla="*/ 833 w 2422"/>
              <a:gd name="T21" fmla="*/ 0 h 978"/>
              <a:gd name="T22" fmla="*/ 0 w 2422"/>
              <a:gd name="T23" fmla="*/ 225 h 978"/>
              <a:gd name="T24" fmla="*/ 284 w 2422"/>
              <a:gd name="T25" fmla="*/ 960 h 978"/>
              <a:gd name="T26" fmla="*/ 322 w 2422"/>
              <a:gd name="T27" fmla="*/ 978 h 978"/>
              <a:gd name="T28" fmla="*/ 360 w 2422"/>
              <a:gd name="T29" fmla="*/ 941 h 978"/>
              <a:gd name="T30" fmla="*/ 360 w 2422"/>
              <a:gd name="T31" fmla="*/ 903 h 978"/>
              <a:gd name="T32" fmla="*/ 397 w 2422"/>
              <a:gd name="T33" fmla="*/ 865 h 978"/>
              <a:gd name="T34" fmla="*/ 492 w 2422"/>
              <a:gd name="T35" fmla="*/ 903 h 978"/>
              <a:gd name="T36" fmla="*/ 587 w 2422"/>
              <a:gd name="T37" fmla="*/ 941 h 978"/>
              <a:gd name="T38" fmla="*/ 833 w 2422"/>
              <a:gd name="T39" fmla="*/ 903 h 978"/>
              <a:gd name="T40" fmla="*/ 1102 w 2422"/>
              <a:gd name="T41" fmla="*/ 814 h 978"/>
              <a:gd name="T42" fmla="*/ 1249 w 2422"/>
              <a:gd name="T43" fmla="*/ 663 h 978"/>
              <a:gd name="T44" fmla="*/ 1287 w 2422"/>
              <a:gd name="T45" fmla="*/ 376 h 978"/>
              <a:gd name="T46" fmla="*/ 1299 w 2422"/>
              <a:gd name="T47" fmla="*/ 16 h 978"/>
              <a:gd name="T48" fmla="*/ 1362 w 2422"/>
              <a:gd name="T49" fmla="*/ 376 h 978"/>
              <a:gd name="T50" fmla="*/ 2346 w 2422"/>
              <a:gd name="T51" fmla="*/ 640 h 978"/>
              <a:gd name="T52" fmla="*/ 2155 w 2422"/>
              <a:gd name="T53" fmla="*/ 802 h 978"/>
              <a:gd name="T54" fmla="*/ 2422 w 2422"/>
              <a:gd name="T55" fmla="*/ 677 h 978"/>
              <a:gd name="T56" fmla="*/ 2422 w 2422"/>
              <a:gd name="T57" fmla="*/ 376 h 978"/>
              <a:gd name="T58" fmla="*/ 1299 w 2422"/>
              <a:gd name="T59" fmla="*/ 16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22" h="978">
                <a:moveTo>
                  <a:pt x="1547" y="823"/>
                </a:moveTo>
                <a:cubicBezTo>
                  <a:pt x="1445" y="821"/>
                  <a:pt x="1346" y="816"/>
                  <a:pt x="1249" y="809"/>
                </a:cubicBezTo>
                <a:cubicBezTo>
                  <a:pt x="1284" y="774"/>
                  <a:pt x="1310" y="731"/>
                  <a:pt x="1322" y="682"/>
                </a:cubicBezTo>
                <a:cubicBezTo>
                  <a:pt x="1329" y="656"/>
                  <a:pt x="1336" y="628"/>
                  <a:pt x="1341" y="602"/>
                </a:cubicBezTo>
                <a:cubicBezTo>
                  <a:pt x="1348" y="602"/>
                  <a:pt x="1355" y="602"/>
                  <a:pt x="1362" y="602"/>
                </a:cubicBezTo>
                <a:cubicBezTo>
                  <a:pt x="1604" y="602"/>
                  <a:pt x="1838" y="576"/>
                  <a:pt x="2062" y="527"/>
                </a:cubicBezTo>
                <a:cubicBezTo>
                  <a:pt x="2200" y="564"/>
                  <a:pt x="2271" y="609"/>
                  <a:pt x="2271" y="640"/>
                </a:cubicBezTo>
                <a:cubicBezTo>
                  <a:pt x="2271" y="698"/>
                  <a:pt x="2022" y="802"/>
                  <a:pt x="1547" y="823"/>
                </a:cubicBezTo>
                <a:close/>
                <a:moveTo>
                  <a:pt x="1287" y="376"/>
                </a:moveTo>
                <a:cubicBezTo>
                  <a:pt x="1287" y="247"/>
                  <a:pt x="1261" y="124"/>
                  <a:pt x="1213" y="11"/>
                </a:cubicBezTo>
                <a:cubicBezTo>
                  <a:pt x="1093" y="4"/>
                  <a:pt x="965" y="0"/>
                  <a:pt x="833" y="0"/>
                </a:cubicBezTo>
                <a:cubicBezTo>
                  <a:pt x="371" y="0"/>
                  <a:pt x="0" y="101"/>
                  <a:pt x="0" y="225"/>
                </a:cubicBezTo>
                <a:cubicBezTo>
                  <a:pt x="0" y="513"/>
                  <a:pt x="109" y="771"/>
                  <a:pt x="284" y="960"/>
                </a:cubicBezTo>
                <a:cubicBezTo>
                  <a:pt x="293" y="971"/>
                  <a:pt x="308" y="978"/>
                  <a:pt x="322" y="978"/>
                </a:cubicBezTo>
                <a:cubicBezTo>
                  <a:pt x="343" y="978"/>
                  <a:pt x="360" y="962"/>
                  <a:pt x="360" y="941"/>
                </a:cubicBezTo>
                <a:cubicBezTo>
                  <a:pt x="360" y="903"/>
                  <a:pt x="360" y="903"/>
                  <a:pt x="360" y="903"/>
                </a:cubicBezTo>
                <a:cubicBezTo>
                  <a:pt x="360" y="882"/>
                  <a:pt x="376" y="865"/>
                  <a:pt x="397" y="865"/>
                </a:cubicBezTo>
                <a:cubicBezTo>
                  <a:pt x="435" y="865"/>
                  <a:pt x="468" y="880"/>
                  <a:pt x="492" y="903"/>
                </a:cubicBezTo>
                <a:cubicBezTo>
                  <a:pt x="516" y="927"/>
                  <a:pt x="549" y="941"/>
                  <a:pt x="587" y="941"/>
                </a:cubicBezTo>
                <a:cubicBezTo>
                  <a:pt x="669" y="941"/>
                  <a:pt x="752" y="929"/>
                  <a:pt x="833" y="903"/>
                </a:cubicBezTo>
                <a:cubicBezTo>
                  <a:pt x="1102" y="814"/>
                  <a:pt x="1102" y="814"/>
                  <a:pt x="1102" y="814"/>
                </a:cubicBezTo>
                <a:cubicBezTo>
                  <a:pt x="1173" y="790"/>
                  <a:pt x="1230" y="734"/>
                  <a:pt x="1249" y="663"/>
                </a:cubicBezTo>
                <a:cubicBezTo>
                  <a:pt x="1272" y="571"/>
                  <a:pt x="1287" y="475"/>
                  <a:pt x="1287" y="376"/>
                </a:cubicBezTo>
                <a:close/>
                <a:moveTo>
                  <a:pt x="1299" y="16"/>
                </a:moveTo>
                <a:cubicBezTo>
                  <a:pt x="1341" y="131"/>
                  <a:pt x="1362" y="251"/>
                  <a:pt x="1362" y="376"/>
                </a:cubicBezTo>
                <a:cubicBezTo>
                  <a:pt x="1852" y="376"/>
                  <a:pt x="2346" y="465"/>
                  <a:pt x="2346" y="640"/>
                </a:cubicBezTo>
                <a:cubicBezTo>
                  <a:pt x="2346" y="705"/>
                  <a:pt x="2273" y="760"/>
                  <a:pt x="2155" y="802"/>
                </a:cubicBezTo>
                <a:cubicBezTo>
                  <a:pt x="2316" y="776"/>
                  <a:pt x="2422" y="729"/>
                  <a:pt x="2422" y="677"/>
                </a:cubicBezTo>
                <a:cubicBezTo>
                  <a:pt x="2422" y="376"/>
                  <a:pt x="2422" y="376"/>
                  <a:pt x="2422" y="376"/>
                </a:cubicBezTo>
                <a:cubicBezTo>
                  <a:pt x="2422" y="207"/>
                  <a:pt x="1949" y="63"/>
                  <a:pt x="1299" y="1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5" name="Gaming"/>
          <p:cNvSpPr>
            <a:spLocks noEditPoints="1"/>
          </p:cNvSpPr>
          <p:nvPr/>
        </p:nvSpPr>
        <p:spPr bwMode="auto">
          <a:xfrm>
            <a:off x="6385221" y="3266939"/>
            <a:ext cx="903843" cy="605212"/>
          </a:xfrm>
          <a:custGeom>
            <a:avLst/>
            <a:gdLst>
              <a:gd name="T0" fmla="*/ 1214 w 2336"/>
              <a:gd name="T1" fmla="*/ 1123 h 1569"/>
              <a:gd name="T2" fmla="*/ 1391 w 2336"/>
              <a:gd name="T3" fmla="*/ 1123 h 1569"/>
              <a:gd name="T4" fmla="*/ 1649 w 2336"/>
              <a:gd name="T5" fmla="*/ 1188 h 1569"/>
              <a:gd name="T6" fmla="*/ 1770 w 2336"/>
              <a:gd name="T7" fmla="*/ 1316 h 1569"/>
              <a:gd name="T8" fmla="*/ 2259 w 2336"/>
              <a:gd name="T9" fmla="*/ 1444 h 1569"/>
              <a:gd name="T10" fmla="*/ 2019 w 2336"/>
              <a:gd name="T11" fmla="*/ 252 h 1569"/>
              <a:gd name="T12" fmla="*/ 1949 w 2336"/>
              <a:gd name="T13" fmla="*/ 172 h 1569"/>
              <a:gd name="T14" fmla="*/ 1930 w 2336"/>
              <a:gd name="T15" fmla="*/ 87 h 1569"/>
              <a:gd name="T16" fmla="*/ 1497 w 2336"/>
              <a:gd name="T17" fmla="*/ 15 h 1569"/>
              <a:gd name="T18" fmla="*/ 1393 w 2336"/>
              <a:gd name="T19" fmla="*/ 74 h 1569"/>
              <a:gd name="T20" fmla="*/ 1378 w 2336"/>
              <a:gd name="T21" fmla="*/ 77 h 1569"/>
              <a:gd name="T22" fmla="*/ 1168 w 2336"/>
              <a:gd name="T23" fmla="*/ 77 h 1569"/>
              <a:gd name="T24" fmla="*/ 959 w 2336"/>
              <a:gd name="T25" fmla="*/ 78 h 1569"/>
              <a:gd name="T26" fmla="*/ 943 w 2336"/>
              <a:gd name="T27" fmla="*/ 74 h 1569"/>
              <a:gd name="T28" fmla="*/ 839 w 2336"/>
              <a:gd name="T29" fmla="*/ 15 h 1569"/>
              <a:gd name="T30" fmla="*/ 406 w 2336"/>
              <a:gd name="T31" fmla="*/ 87 h 1569"/>
              <a:gd name="T32" fmla="*/ 387 w 2336"/>
              <a:gd name="T33" fmla="*/ 172 h 1569"/>
              <a:gd name="T34" fmla="*/ 317 w 2336"/>
              <a:gd name="T35" fmla="*/ 252 h 1569"/>
              <a:gd name="T36" fmla="*/ 77 w 2336"/>
              <a:gd name="T37" fmla="*/ 1444 h 1569"/>
              <a:gd name="T38" fmla="*/ 566 w 2336"/>
              <a:gd name="T39" fmla="*/ 1316 h 1569"/>
              <a:gd name="T40" fmla="*/ 686 w 2336"/>
              <a:gd name="T41" fmla="*/ 1188 h 1569"/>
              <a:gd name="T42" fmla="*/ 945 w 2336"/>
              <a:gd name="T43" fmla="*/ 1123 h 1569"/>
              <a:gd name="T44" fmla="*/ 1167 w 2336"/>
              <a:gd name="T45" fmla="*/ 1123 h 1569"/>
              <a:gd name="T46" fmla="*/ 2193 w 2336"/>
              <a:gd name="T47" fmla="*/ 1401 h 1569"/>
              <a:gd name="T48" fmla="*/ 2074 w 2336"/>
              <a:gd name="T49" fmla="*/ 1488 h 1569"/>
              <a:gd name="T50" fmla="*/ 2047 w 2336"/>
              <a:gd name="T51" fmla="*/ 1484 h 1569"/>
              <a:gd name="T52" fmla="*/ 1690 w 2336"/>
              <a:gd name="T53" fmla="*/ 1121 h 1569"/>
              <a:gd name="T54" fmla="*/ 1667 w 2336"/>
              <a:gd name="T55" fmla="*/ 1106 h 1569"/>
              <a:gd name="T56" fmla="*/ 1210 w 2336"/>
              <a:gd name="T57" fmla="*/ 1044 h 1569"/>
              <a:gd name="T58" fmla="*/ 1081 w 2336"/>
              <a:gd name="T59" fmla="*/ 1044 h 1569"/>
              <a:gd name="T60" fmla="*/ 669 w 2336"/>
              <a:gd name="T61" fmla="*/ 1106 h 1569"/>
              <a:gd name="T62" fmla="*/ 646 w 2336"/>
              <a:gd name="T63" fmla="*/ 1121 h 1569"/>
              <a:gd name="T64" fmla="*/ 290 w 2336"/>
              <a:gd name="T65" fmla="*/ 1484 h 1569"/>
              <a:gd name="T66" fmla="*/ 263 w 2336"/>
              <a:gd name="T67" fmla="*/ 1488 h 1569"/>
              <a:gd name="T68" fmla="*/ 114 w 2336"/>
              <a:gd name="T69" fmla="*/ 1020 h 1569"/>
              <a:gd name="T70" fmla="*/ 444 w 2336"/>
              <a:gd name="T71" fmla="*/ 230 h 1569"/>
              <a:gd name="T72" fmla="*/ 466 w 2336"/>
              <a:gd name="T73" fmla="*/ 147 h 1569"/>
              <a:gd name="T74" fmla="*/ 622 w 2336"/>
              <a:gd name="T75" fmla="*/ 101 h 1569"/>
              <a:gd name="T76" fmla="*/ 807 w 2336"/>
              <a:gd name="T77" fmla="*/ 87 h 1569"/>
              <a:gd name="T78" fmla="*/ 831 w 2336"/>
              <a:gd name="T79" fmla="*/ 101 h 1569"/>
              <a:gd name="T80" fmla="*/ 941 w 2336"/>
              <a:gd name="T81" fmla="*/ 156 h 1569"/>
              <a:gd name="T82" fmla="*/ 1168 w 2336"/>
              <a:gd name="T83" fmla="*/ 156 h 1569"/>
              <a:gd name="T84" fmla="*/ 1396 w 2336"/>
              <a:gd name="T85" fmla="*/ 156 h 1569"/>
              <a:gd name="T86" fmla="*/ 1507 w 2336"/>
              <a:gd name="T87" fmla="*/ 100 h 1569"/>
              <a:gd name="T88" fmla="*/ 1529 w 2336"/>
              <a:gd name="T89" fmla="*/ 87 h 1569"/>
              <a:gd name="T90" fmla="*/ 1715 w 2336"/>
              <a:gd name="T91" fmla="*/ 101 h 1569"/>
              <a:gd name="T92" fmla="*/ 1870 w 2336"/>
              <a:gd name="T93" fmla="*/ 146 h 1569"/>
              <a:gd name="T94" fmla="*/ 1892 w 2336"/>
              <a:gd name="T95" fmla="*/ 230 h 1569"/>
              <a:gd name="T96" fmla="*/ 2222 w 2336"/>
              <a:gd name="T97" fmla="*/ 1020 h 1569"/>
              <a:gd name="T98" fmla="*/ 1242 w 2336"/>
              <a:gd name="T99" fmla="*/ 415 h 1569"/>
              <a:gd name="T100" fmla="*/ 1094 w 2336"/>
              <a:gd name="T101" fmla="*/ 415 h 1569"/>
              <a:gd name="T102" fmla="*/ 1242 w 2336"/>
              <a:gd name="T103" fmla="*/ 415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36" h="1569">
                <a:moveTo>
                  <a:pt x="1170" y="1123"/>
                </a:moveTo>
                <a:cubicBezTo>
                  <a:pt x="1183" y="1123"/>
                  <a:pt x="1196" y="1123"/>
                  <a:pt x="1214" y="1123"/>
                </a:cubicBezTo>
                <a:cubicBezTo>
                  <a:pt x="1225" y="1123"/>
                  <a:pt x="1238" y="1123"/>
                  <a:pt x="1254" y="1123"/>
                </a:cubicBezTo>
                <a:cubicBezTo>
                  <a:pt x="1391" y="1123"/>
                  <a:pt x="1391" y="1123"/>
                  <a:pt x="1391" y="1123"/>
                </a:cubicBezTo>
                <a:cubicBezTo>
                  <a:pt x="1543" y="1123"/>
                  <a:pt x="1580" y="1141"/>
                  <a:pt x="1622" y="1170"/>
                </a:cubicBezTo>
                <a:cubicBezTo>
                  <a:pt x="1631" y="1176"/>
                  <a:pt x="1639" y="1182"/>
                  <a:pt x="1649" y="1188"/>
                </a:cubicBezTo>
                <a:cubicBezTo>
                  <a:pt x="1651" y="1189"/>
                  <a:pt x="1651" y="1189"/>
                  <a:pt x="1651" y="1189"/>
                </a:cubicBezTo>
                <a:cubicBezTo>
                  <a:pt x="1667" y="1201"/>
                  <a:pt x="1703" y="1239"/>
                  <a:pt x="1770" y="1316"/>
                </a:cubicBezTo>
                <a:cubicBezTo>
                  <a:pt x="1910" y="1473"/>
                  <a:pt x="1998" y="1569"/>
                  <a:pt x="2058" y="1569"/>
                </a:cubicBezTo>
                <a:cubicBezTo>
                  <a:pt x="2100" y="1569"/>
                  <a:pt x="2201" y="1532"/>
                  <a:pt x="2259" y="1444"/>
                </a:cubicBezTo>
                <a:cubicBezTo>
                  <a:pt x="2324" y="1343"/>
                  <a:pt x="2336" y="1212"/>
                  <a:pt x="2300" y="1006"/>
                </a:cubicBezTo>
                <a:cubicBezTo>
                  <a:pt x="2255" y="759"/>
                  <a:pt x="2049" y="311"/>
                  <a:pt x="2019" y="252"/>
                </a:cubicBezTo>
                <a:cubicBezTo>
                  <a:pt x="2011" y="235"/>
                  <a:pt x="1990" y="206"/>
                  <a:pt x="1962" y="183"/>
                </a:cubicBezTo>
                <a:cubicBezTo>
                  <a:pt x="1949" y="172"/>
                  <a:pt x="1949" y="172"/>
                  <a:pt x="1949" y="172"/>
                </a:cubicBezTo>
                <a:cubicBezTo>
                  <a:pt x="1949" y="121"/>
                  <a:pt x="1949" y="121"/>
                  <a:pt x="1949" y="121"/>
                </a:cubicBezTo>
                <a:cubicBezTo>
                  <a:pt x="1949" y="107"/>
                  <a:pt x="1942" y="94"/>
                  <a:pt x="1930" y="87"/>
                </a:cubicBezTo>
                <a:cubicBezTo>
                  <a:pt x="1913" y="77"/>
                  <a:pt x="1812" y="42"/>
                  <a:pt x="1731" y="24"/>
                </a:cubicBezTo>
                <a:cubicBezTo>
                  <a:pt x="1654" y="8"/>
                  <a:pt x="1531" y="0"/>
                  <a:pt x="1497" y="15"/>
                </a:cubicBezTo>
                <a:cubicBezTo>
                  <a:pt x="1494" y="17"/>
                  <a:pt x="1484" y="22"/>
                  <a:pt x="1457" y="38"/>
                </a:cubicBezTo>
                <a:cubicBezTo>
                  <a:pt x="1432" y="53"/>
                  <a:pt x="1408" y="67"/>
                  <a:pt x="1393" y="74"/>
                </a:cubicBezTo>
                <a:cubicBezTo>
                  <a:pt x="1386" y="77"/>
                  <a:pt x="1386" y="77"/>
                  <a:pt x="1386" y="77"/>
                </a:cubicBezTo>
                <a:cubicBezTo>
                  <a:pt x="1378" y="77"/>
                  <a:pt x="1378" y="77"/>
                  <a:pt x="1378" y="77"/>
                </a:cubicBezTo>
                <a:cubicBezTo>
                  <a:pt x="1372" y="77"/>
                  <a:pt x="1362" y="77"/>
                  <a:pt x="1349" y="77"/>
                </a:cubicBezTo>
                <a:cubicBezTo>
                  <a:pt x="1168" y="77"/>
                  <a:pt x="1168" y="77"/>
                  <a:pt x="1168" y="77"/>
                </a:cubicBezTo>
                <a:cubicBezTo>
                  <a:pt x="1009" y="77"/>
                  <a:pt x="1009" y="77"/>
                  <a:pt x="1009" y="77"/>
                </a:cubicBezTo>
                <a:cubicBezTo>
                  <a:pt x="984" y="77"/>
                  <a:pt x="967" y="77"/>
                  <a:pt x="959" y="78"/>
                </a:cubicBezTo>
                <a:cubicBezTo>
                  <a:pt x="951" y="78"/>
                  <a:pt x="951" y="78"/>
                  <a:pt x="951" y="78"/>
                </a:cubicBezTo>
                <a:cubicBezTo>
                  <a:pt x="943" y="74"/>
                  <a:pt x="943" y="74"/>
                  <a:pt x="943" y="74"/>
                </a:cubicBezTo>
                <a:cubicBezTo>
                  <a:pt x="929" y="67"/>
                  <a:pt x="903" y="52"/>
                  <a:pt x="880" y="39"/>
                </a:cubicBezTo>
                <a:cubicBezTo>
                  <a:pt x="852" y="22"/>
                  <a:pt x="842" y="17"/>
                  <a:pt x="839" y="15"/>
                </a:cubicBezTo>
                <a:cubicBezTo>
                  <a:pt x="805" y="0"/>
                  <a:pt x="682" y="8"/>
                  <a:pt x="605" y="24"/>
                </a:cubicBezTo>
                <a:cubicBezTo>
                  <a:pt x="524" y="42"/>
                  <a:pt x="423" y="77"/>
                  <a:pt x="406" y="87"/>
                </a:cubicBezTo>
                <a:cubicBezTo>
                  <a:pt x="394" y="94"/>
                  <a:pt x="387" y="107"/>
                  <a:pt x="387" y="121"/>
                </a:cubicBezTo>
                <a:cubicBezTo>
                  <a:pt x="387" y="172"/>
                  <a:pt x="387" y="172"/>
                  <a:pt x="387" y="172"/>
                </a:cubicBezTo>
                <a:cubicBezTo>
                  <a:pt x="374" y="183"/>
                  <a:pt x="374" y="183"/>
                  <a:pt x="374" y="183"/>
                </a:cubicBezTo>
                <a:cubicBezTo>
                  <a:pt x="346" y="206"/>
                  <a:pt x="326" y="235"/>
                  <a:pt x="317" y="252"/>
                </a:cubicBezTo>
                <a:cubicBezTo>
                  <a:pt x="287" y="311"/>
                  <a:pt x="81" y="759"/>
                  <a:pt x="36" y="1006"/>
                </a:cubicBezTo>
                <a:cubicBezTo>
                  <a:pt x="0" y="1212"/>
                  <a:pt x="12" y="1343"/>
                  <a:pt x="77" y="1444"/>
                </a:cubicBezTo>
                <a:cubicBezTo>
                  <a:pt x="135" y="1532"/>
                  <a:pt x="236" y="1569"/>
                  <a:pt x="278" y="1569"/>
                </a:cubicBezTo>
                <a:cubicBezTo>
                  <a:pt x="338" y="1569"/>
                  <a:pt x="427" y="1473"/>
                  <a:pt x="566" y="1316"/>
                </a:cubicBezTo>
                <a:cubicBezTo>
                  <a:pt x="634" y="1239"/>
                  <a:pt x="669" y="1201"/>
                  <a:pt x="684" y="1190"/>
                </a:cubicBezTo>
                <a:cubicBezTo>
                  <a:pt x="686" y="1188"/>
                  <a:pt x="686" y="1188"/>
                  <a:pt x="686" y="1188"/>
                </a:cubicBezTo>
                <a:cubicBezTo>
                  <a:pt x="697" y="1182"/>
                  <a:pt x="705" y="1176"/>
                  <a:pt x="714" y="1170"/>
                </a:cubicBezTo>
                <a:cubicBezTo>
                  <a:pt x="756" y="1141"/>
                  <a:pt x="793" y="1123"/>
                  <a:pt x="945" y="1123"/>
                </a:cubicBezTo>
                <a:cubicBezTo>
                  <a:pt x="1081" y="1123"/>
                  <a:pt x="1081" y="1123"/>
                  <a:pt x="1081" y="1123"/>
                </a:cubicBezTo>
                <a:cubicBezTo>
                  <a:pt x="1124" y="1122"/>
                  <a:pt x="1145" y="1122"/>
                  <a:pt x="1167" y="1123"/>
                </a:cubicBezTo>
                <a:lnTo>
                  <a:pt x="1170" y="1123"/>
                </a:lnTo>
                <a:close/>
                <a:moveTo>
                  <a:pt x="2193" y="1401"/>
                </a:moveTo>
                <a:cubicBezTo>
                  <a:pt x="2193" y="1401"/>
                  <a:pt x="2193" y="1401"/>
                  <a:pt x="2193" y="1401"/>
                </a:cubicBezTo>
                <a:cubicBezTo>
                  <a:pt x="2159" y="1453"/>
                  <a:pt x="2102" y="1480"/>
                  <a:pt x="2074" y="1488"/>
                </a:cubicBezTo>
                <a:cubicBezTo>
                  <a:pt x="2059" y="1492"/>
                  <a:pt x="2059" y="1492"/>
                  <a:pt x="2059" y="1492"/>
                </a:cubicBezTo>
                <a:cubicBezTo>
                  <a:pt x="2047" y="1484"/>
                  <a:pt x="2047" y="1484"/>
                  <a:pt x="2047" y="1484"/>
                </a:cubicBezTo>
                <a:cubicBezTo>
                  <a:pt x="2003" y="1458"/>
                  <a:pt x="1915" y="1361"/>
                  <a:pt x="1829" y="1264"/>
                </a:cubicBezTo>
                <a:cubicBezTo>
                  <a:pt x="1758" y="1183"/>
                  <a:pt x="1716" y="1137"/>
                  <a:pt x="1690" y="1121"/>
                </a:cubicBezTo>
                <a:cubicBezTo>
                  <a:pt x="1683" y="1116"/>
                  <a:pt x="1676" y="1112"/>
                  <a:pt x="1669" y="1107"/>
                </a:cubicBezTo>
                <a:cubicBezTo>
                  <a:pt x="1667" y="1106"/>
                  <a:pt x="1667" y="1106"/>
                  <a:pt x="1667" y="1106"/>
                </a:cubicBezTo>
                <a:cubicBezTo>
                  <a:pt x="1612" y="1067"/>
                  <a:pt x="1566" y="1044"/>
                  <a:pt x="1391" y="1044"/>
                </a:cubicBezTo>
                <a:cubicBezTo>
                  <a:pt x="1210" y="1044"/>
                  <a:pt x="1210" y="1044"/>
                  <a:pt x="1210" y="1044"/>
                </a:cubicBezTo>
                <a:cubicBezTo>
                  <a:pt x="1194" y="1044"/>
                  <a:pt x="1181" y="1044"/>
                  <a:pt x="1169" y="1044"/>
                </a:cubicBezTo>
                <a:cubicBezTo>
                  <a:pt x="1146" y="1044"/>
                  <a:pt x="1124" y="1044"/>
                  <a:pt x="1081" y="1044"/>
                </a:cubicBezTo>
                <a:cubicBezTo>
                  <a:pt x="946" y="1044"/>
                  <a:pt x="946" y="1044"/>
                  <a:pt x="946" y="1044"/>
                </a:cubicBezTo>
                <a:cubicBezTo>
                  <a:pt x="770" y="1044"/>
                  <a:pt x="724" y="1067"/>
                  <a:pt x="669" y="1106"/>
                </a:cubicBezTo>
                <a:cubicBezTo>
                  <a:pt x="667" y="1107"/>
                  <a:pt x="667" y="1107"/>
                  <a:pt x="667" y="1107"/>
                </a:cubicBezTo>
                <a:cubicBezTo>
                  <a:pt x="660" y="1111"/>
                  <a:pt x="654" y="1116"/>
                  <a:pt x="646" y="1121"/>
                </a:cubicBezTo>
                <a:cubicBezTo>
                  <a:pt x="620" y="1137"/>
                  <a:pt x="580" y="1181"/>
                  <a:pt x="507" y="1264"/>
                </a:cubicBezTo>
                <a:cubicBezTo>
                  <a:pt x="421" y="1361"/>
                  <a:pt x="334" y="1457"/>
                  <a:pt x="290" y="1484"/>
                </a:cubicBezTo>
                <a:cubicBezTo>
                  <a:pt x="277" y="1492"/>
                  <a:pt x="277" y="1492"/>
                  <a:pt x="277" y="1492"/>
                </a:cubicBezTo>
                <a:cubicBezTo>
                  <a:pt x="263" y="1488"/>
                  <a:pt x="263" y="1488"/>
                  <a:pt x="263" y="1488"/>
                </a:cubicBezTo>
                <a:cubicBezTo>
                  <a:pt x="234" y="1480"/>
                  <a:pt x="177" y="1453"/>
                  <a:pt x="143" y="1401"/>
                </a:cubicBezTo>
                <a:cubicBezTo>
                  <a:pt x="106" y="1342"/>
                  <a:pt x="73" y="1252"/>
                  <a:pt x="114" y="1020"/>
                </a:cubicBezTo>
                <a:cubicBezTo>
                  <a:pt x="152" y="804"/>
                  <a:pt x="342" y="377"/>
                  <a:pt x="387" y="287"/>
                </a:cubicBezTo>
                <a:cubicBezTo>
                  <a:pt x="394" y="274"/>
                  <a:pt x="418" y="244"/>
                  <a:pt x="444" y="230"/>
                </a:cubicBezTo>
                <a:cubicBezTo>
                  <a:pt x="457" y="223"/>
                  <a:pt x="466" y="210"/>
                  <a:pt x="466" y="195"/>
                </a:cubicBezTo>
                <a:cubicBezTo>
                  <a:pt x="466" y="147"/>
                  <a:pt x="466" y="147"/>
                  <a:pt x="466" y="147"/>
                </a:cubicBezTo>
                <a:cubicBezTo>
                  <a:pt x="489" y="139"/>
                  <a:pt x="489" y="139"/>
                  <a:pt x="489" y="139"/>
                </a:cubicBezTo>
                <a:cubicBezTo>
                  <a:pt x="511" y="131"/>
                  <a:pt x="567" y="113"/>
                  <a:pt x="622" y="101"/>
                </a:cubicBezTo>
                <a:cubicBezTo>
                  <a:pt x="689" y="86"/>
                  <a:pt x="772" y="84"/>
                  <a:pt x="800" y="87"/>
                </a:cubicBezTo>
                <a:cubicBezTo>
                  <a:pt x="807" y="87"/>
                  <a:pt x="807" y="87"/>
                  <a:pt x="807" y="87"/>
                </a:cubicBezTo>
                <a:cubicBezTo>
                  <a:pt x="814" y="91"/>
                  <a:pt x="814" y="91"/>
                  <a:pt x="814" y="91"/>
                </a:cubicBezTo>
                <a:cubicBezTo>
                  <a:pt x="819" y="93"/>
                  <a:pt x="825" y="97"/>
                  <a:pt x="831" y="101"/>
                </a:cubicBezTo>
                <a:cubicBezTo>
                  <a:pt x="839" y="106"/>
                  <a:pt x="839" y="106"/>
                  <a:pt x="839" y="106"/>
                </a:cubicBezTo>
                <a:cubicBezTo>
                  <a:pt x="894" y="138"/>
                  <a:pt x="921" y="153"/>
                  <a:pt x="941" y="156"/>
                </a:cubicBezTo>
                <a:cubicBezTo>
                  <a:pt x="946" y="156"/>
                  <a:pt x="974" y="156"/>
                  <a:pt x="1021" y="156"/>
                </a:cubicBezTo>
                <a:cubicBezTo>
                  <a:pt x="1168" y="156"/>
                  <a:pt x="1168" y="156"/>
                  <a:pt x="1168" y="156"/>
                </a:cubicBezTo>
                <a:cubicBezTo>
                  <a:pt x="1315" y="156"/>
                  <a:pt x="1315" y="156"/>
                  <a:pt x="1315" y="156"/>
                </a:cubicBezTo>
                <a:cubicBezTo>
                  <a:pt x="1364" y="156"/>
                  <a:pt x="1390" y="156"/>
                  <a:pt x="1396" y="156"/>
                </a:cubicBezTo>
                <a:cubicBezTo>
                  <a:pt x="1415" y="153"/>
                  <a:pt x="1442" y="138"/>
                  <a:pt x="1497" y="106"/>
                </a:cubicBezTo>
                <a:cubicBezTo>
                  <a:pt x="1507" y="100"/>
                  <a:pt x="1507" y="100"/>
                  <a:pt x="1507" y="100"/>
                </a:cubicBezTo>
                <a:cubicBezTo>
                  <a:pt x="1513" y="96"/>
                  <a:pt x="1518" y="93"/>
                  <a:pt x="1522" y="91"/>
                </a:cubicBezTo>
                <a:cubicBezTo>
                  <a:pt x="1529" y="87"/>
                  <a:pt x="1529" y="87"/>
                  <a:pt x="1529" y="87"/>
                </a:cubicBezTo>
                <a:cubicBezTo>
                  <a:pt x="1536" y="87"/>
                  <a:pt x="1536" y="87"/>
                  <a:pt x="1536" y="87"/>
                </a:cubicBezTo>
                <a:cubicBezTo>
                  <a:pt x="1563" y="84"/>
                  <a:pt x="1647" y="86"/>
                  <a:pt x="1715" y="101"/>
                </a:cubicBezTo>
                <a:cubicBezTo>
                  <a:pt x="1765" y="112"/>
                  <a:pt x="1819" y="129"/>
                  <a:pt x="1847" y="138"/>
                </a:cubicBezTo>
                <a:cubicBezTo>
                  <a:pt x="1870" y="146"/>
                  <a:pt x="1870" y="146"/>
                  <a:pt x="1870" y="146"/>
                </a:cubicBezTo>
                <a:cubicBezTo>
                  <a:pt x="1870" y="195"/>
                  <a:pt x="1870" y="195"/>
                  <a:pt x="1870" y="195"/>
                </a:cubicBezTo>
                <a:cubicBezTo>
                  <a:pt x="1870" y="210"/>
                  <a:pt x="1879" y="223"/>
                  <a:pt x="1892" y="230"/>
                </a:cubicBezTo>
                <a:cubicBezTo>
                  <a:pt x="1918" y="244"/>
                  <a:pt x="1942" y="274"/>
                  <a:pt x="1949" y="287"/>
                </a:cubicBezTo>
                <a:cubicBezTo>
                  <a:pt x="1994" y="377"/>
                  <a:pt x="2184" y="804"/>
                  <a:pt x="2222" y="1020"/>
                </a:cubicBezTo>
                <a:cubicBezTo>
                  <a:pt x="2263" y="1252"/>
                  <a:pt x="2230" y="1342"/>
                  <a:pt x="2193" y="1401"/>
                </a:cubicBezTo>
                <a:close/>
                <a:moveTo>
                  <a:pt x="1242" y="415"/>
                </a:moveTo>
                <a:cubicBezTo>
                  <a:pt x="1242" y="456"/>
                  <a:pt x="1209" y="489"/>
                  <a:pt x="1168" y="489"/>
                </a:cubicBezTo>
                <a:cubicBezTo>
                  <a:pt x="1127" y="489"/>
                  <a:pt x="1094" y="456"/>
                  <a:pt x="1094" y="415"/>
                </a:cubicBezTo>
                <a:cubicBezTo>
                  <a:pt x="1094" y="374"/>
                  <a:pt x="1127" y="341"/>
                  <a:pt x="1168" y="341"/>
                </a:cubicBezTo>
                <a:cubicBezTo>
                  <a:pt x="1209" y="341"/>
                  <a:pt x="1242" y="374"/>
                  <a:pt x="1242" y="41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9" name="Pen"/>
          <p:cNvSpPr>
            <a:spLocks noEditPoints="1"/>
          </p:cNvSpPr>
          <p:nvPr/>
        </p:nvSpPr>
        <p:spPr bwMode="auto">
          <a:xfrm>
            <a:off x="4918071" y="3169572"/>
            <a:ext cx="811301" cy="799946"/>
          </a:xfrm>
          <a:custGeom>
            <a:avLst/>
            <a:gdLst>
              <a:gd name="T0" fmla="*/ 2022 w 2095"/>
              <a:gd name="T1" fmla="*/ 52 h 2074"/>
              <a:gd name="T2" fmla="*/ 1889 w 2095"/>
              <a:gd name="T3" fmla="*/ 0 h 2074"/>
              <a:gd name="T4" fmla="*/ 1757 w 2095"/>
              <a:gd name="T5" fmla="*/ 52 h 2074"/>
              <a:gd name="T6" fmla="*/ 1757 w 2095"/>
              <a:gd name="T7" fmla="*/ 52 h 2074"/>
              <a:gd name="T8" fmla="*/ 0 w 2095"/>
              <a:gd name="T9" fmla="*/ 1810 h 2074"/>
              <a:gd name="T10" fmla="*/ 0 w 2095"/>
              <a:gd name="T11" fmla="*/ 2074 h 2074"/>
              <a:gd name="T12" fmla="*/ 264 w 2095"/>
              <a:gd name="T13" fmla="*/ 2074 h 2074"/>
              <a:gd name="T14" fmla="*/ 2022 w 2095"/>
              <a:gd name="T15" fmla="*/ 317 h 2074"/>
              <a:gd name="T16" fmla="*/ 2022 w 2095"/>
              <a:gd name="T17" fmla="*/ 52 h 2074"/>
              <a:gd name="T18" fmla="*/ 232 w 2095"/>
              <a:gd name="T19" fmla="*/ 1996 h 2074"/>
              <a:gd name="T20" fmla="*/ 78 w 2095"/>
              <a:gd name="T21" fmla="*/ 1996 h 2074"/>
              <a:gd name="T22" fmla="*/ 78 w 2095"/>
              <a:gd name="T23" fmla="*/ 1842 h 2074"/>
              <a:gd name="T24" fmla="*/ 140 w 2095"/>
              <a:gd name="T25" fmla="*/ 1780 h 2074"/>
              <a:gd name="T26" fmla="*/ 160 w 2095"/>
              <a:gd name="T27" fmla="*/ 1785 h 2074"/>
              <a:gd name="T28" fmla="*/ 289 w 2095"/>
              <a:gd name="T29" fmla="*/ 1914 h 2074"/>
              <a:gd name="T30" fmla="*/ 294 w 2095"/>
              <a:gd name="T31" fmla="*/ 1934 h 2074"/>
              <a:gd name="T32" fmla="*/ 232 w 2095"/>
              <a:gd name="T33" fmla="*/ 1996 h 2074"/>
              <a:gd name="T34" fmla="*/ 360 w 2095"/>
              <a:gd name="T35" fmla="*/ 1868 h 2074"/>
              <a:gd name="T36" fmla="*/ 337 w 2095"/>
              <a:gd name="T37" fmla="*/ 1829 h 2074"/>
              <a:gd name="T38" fmla="*/ 245 w 2095"/>
              <a:gd name="T39" fmla="*/ 1737 h 2074"/>
              <a:gd name="T40" fmla="*/ 206 w 2095"/>
              <a:gd name="T41" fmla="*/ 1714 h 2074"/>
              <a:gd name="T42" fmla="*/ 1621 w 2095"/>
              <a:gd name="T43" fmla="*/ 300 h 2074"/>
              <a:gd name="T44" fmla="*/ 1640 w 2095"/>
              <a:gd name="T45" fmla="*/ 305 h 2074"/>
              <a:gd name="T46" fmla="*/ 1769 w 2095"/>
              <a:gd name="T47" fmla="*/ 434 h 2074"/>
              <a:gd name="T48" fmla="*/ 1774 w 2095"/>
              <a:gd name="T49" fmla="*/ 453 h 2074"/>
              <a:gd name="T50" fmla="*/ 360 w 2095"/>
              <a:gd name="T51" fmla="*/ 1868 h 2074"/>
              <a:gd name="T52" fmla="*/ 1966 w 2095"/>
              <a:gd name="T53" fmla="*/ 262 h 2074"/>
              <a:gd name="T54" fmla="*/ 1840 w 2095"/>
              <a:gd name="T55" fmla="*/ 388 h 2074"/>
              <a:gd name="T56" fmla="*/ 1817 w 2095"/>
              <a:gd name="T57" fmla="*/ 349 h 2074"/>
              <a:gd name="T58" fmla="*/ 1725 w 2095"/>
              <a:gd name="T59" fmla="*/ 257 h 2074"/>
              <a:gd name="T60" fmla="*/ 1686 w 2095"/>
              <a:gd name="T61" fmla="*/ 234 h 2074"/>
              <a:gd name="T62" fmla="*/ 1812 w 2095"/>
              <a:gd name="T63" fmla="*/ 108 h 2074"/>
              <a:gd name="T64" fmla="*/ 1889 w 2095"/>
              <a:gd name="T65" fmla="*/ 77 h 2074"/>
              <a:gd name="T66" fmla="*/ 1889 w 2095"/>
              <a:gd name="T67" fmla="*/ 77 h 2074"/>
              <a:gd name="T68" fmla="*/ 1966 w 2095"/>
              <a:gd name="T69" fmla="*/ 108 h 2074"/>
              <a:gd name="T70" fmla="*/ 1998 w 2095"/>
              <a:gd name="T71" fmla="*/ 185 h 2074"/>
              <a:gd name="T72" fmla="*/ 1966 w 2095"/>
              <a:gd name="T73" fmla="*/ 262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5" h="2074">
                <a:moveTo>
                  <a:pt x="2022" y="52"/>
                </a:moveTo>
                <a:cubicBezTo>
                  <a:pt x="1988" y="19"/>
                  <a:pt x="1940" y="0"/>
                  <a:pt x="1889" y="0"/>
                </a:cubicBezTo>
                <a:cubicBezTo>
                  <a:pt x="1838" y="0"/>
                  <a:pt x="1790" y="19"/>
                  <a:pt x="1757" y="52"/>
                </a:cubicBezTo>
                <a:cubicBezTo>
                  <a:pt x="1757" y="52"/>
                  <a:pt x="1757" y="52"/>
                  <a:pt x="1757" y="52"/>
                </a:cubicBezTo>
                <a:cubicBezTo>
                  <a:pt x="0" y="1810"/>
                  <a:pt x="0" y="1810"/>
                  <a:pt x="0" y="1810"/>
                </a:cubicBezTo>
                <a:cubicBezTo>
                  <a:pt x="0" y="2074"/>
                  <a:pt x="0" y="2074"/>
                  <a:pt x="0" y="2074"/>
                </a:cubicBezTo>
                <a:cubicBezTo>
                  <a:pt x="264" y="2074"/>
                  <a:pt x="264" y="2074"/>
                  <a:pt x="264" y="2074"/>
                </a:cubicBezTo>
                <a:cubicBezTo>
                  <a:pt x="2022" y="317"/>
                  <a:pt x="2022" y="317"/>
                  <a:pt x="2022" y="317"/>
                </a:cubicBezTo>
                <a:cubicBezTo>
                  <a:pt x="2095" y="244"/>
                  <a:pt x="2095" y="125"/>
                  <a:pt x="2022" y="52"/>
                </a:cubicBezTo>
                <a:close/>
                <a:moveTo>
                  <a:pt x="232" y="1996"/>
                </a:moveTo>
                <a:cubicBezTo>
                  <a:pt x="78" y="1996"/>
                  <a:pt x="78" y="1996"/>
                  <a:pt x="78" y="1996"/>
                </a:cubicBezTo>
                <a:cubicBezTo>
                  <a:pt x="78" y="1842"/>
                  <a:pt x="78" y="1842"/>
                  <a:pt x="78" y="1842"/>
                </a:cubicBezTo>
                <a:cubicBezTo>
                  <a:pt x="140" y="1780"/>
                  <a:pt x="140" y="1780"/>
                  <a:pt x="140" y="1780"/>
                </a:cubicBezTo>
                <a:cubicBezTo>
                  <a:pt x="160" y="1785"/>
                  <a:pt x="160" y="1785"/>
                  <a:pt x="160" y="1785"/>
                </a:cubicBezTo>
                <a:cubicBezTo>
                  <a:pt x="223" y="1802"/>
                  <a:pt x="272" y="1851"/>
                  <a:pt x="289" y="1914"/>
                </a:cubicBezTo>
                <a:cubicBezTo>
                  <a:pt x="294" y="1934"/>
                  <a:pt x="294" y="1934"/>
                  <a:pt x="294" y="1934"/>
                </a:cubicBezTo>
                <a:lnTo>
                  <a:pt x="232" y="1996"/>
                </a:lnTo>
                <a:close/>
                <a:moveTo>
                  <a:pt x="360" y="1868"/>
                </a:moveTo>
                <a:cubicBezTo>
                  <a:pt x="337" y="1829"/>
                  <a:pt x="337" y="1829"/>
                  <a:pt x="337" y="1829"/>
                </a:cubicBezTo>
                <a:cubicBezTo>
                  <a:pt x="315" y="1791"/>
                  <a:pt x="283" y="1759"/>
                  <a:pt x="245" y="1737"/>
                </a:cubicBezTo>
                <a:cubicBezTo>
                  <a:pt x="206" y="1714"/>
                  <a:pt x="206" y="1714"/>
                  <a:pt x="206" y="1714"/>
                </a:cubicBezTo>
                <a:cubicBezTo>
                  <a:pt x="1621" y="300"/>
                  <a:pt x="1621" y="300"/>
                  <a:pt x="1621" y="300"/>
                </a:cubicBezTo>
                <a:cubicBezTo>
                  <a:pt x="1640" y="305"/>
                  <a:pt x="1640" y="305"/>
                  <a:pt x="1640" y="305"/>
                </a:cubicBezTo>
                <a:cubicBezTo>
                  <a:pt x="1703" y="322"/>
                  <a:pt x="1752" y="371"/>
                  <a:pt x="1769" y="434"/>
                </a:cubicBezTo>
                <a:cubicBezTo>
                  <a:pt x="1774" y="453"/>
                  <a:pt x="1774" y="453"/>
                  <a:pt x="1774" y="453"/>
                </a:cubicBezTo>
                <a:lnTo>
                  <a:pt x="360" y="1868"/>
                </a:lnTo>
                <a:close/>
                <a:moveTo>
                  <a:pt x="1966" y="262"/>
                </a:moveTo>
                <a:cubicBezTo>
                  <a:pt x="1840" y="388"/>
                  <a:pt x="1840" y="388"/>
                  <a:pt x="1840" y="388"/>
                </a:cubicBezTo>
                <a:cubicBezTo>
                  <a:pt x="1817" y="349"/>
                  <a:pt x="1817" y="349"/>
                  <a:pt x="1817" y="349"/>
                </a:cubicBezTo>
                <a:cubicBezTo>
                  <a:pt x="1795" y="311"/>
                  <a:pt x="1763" y="279"/>
                  <a:pt x="1725" y="257"/>
                </a:cubicBezTo>
                <a:cubicBezTo>
                  <a:pt x="1686" y="234"/>
                  <a:pt x="1686" y="234"/>
                  <a:pt x="1686" y="234"/>
                </a:cubicBezTo>
                <a:cubicBezTo>
                  <a:pt x="1812" y="108"/>
                  <a:pt x="1812" y="108"/>
                  <a:pt x="1812" y="108"/>
                </a:cubicBezTo>
                <a:cubicBezTo>
                  <a:pt x="1832" y="88"/>
                  <a:pt x="1860" y="77"/>
                  <a:pt x="1889" y="77"/>
                </a:cubicBezTo>
                <a:cubicBezTo>
                  <a:pt x="1889" y="77"/>
                  <a:pt x="1889" y="77"/>
                  <a:pt x="1889" y="77"/>
                </a:cubicBezTo>
                <a:cubicBezTo>
                  <a:pt x="1918" y="77"/>
                  <a:pt x="1946" y="88"/>
                  <a:pt x="1966" y="108"/>
                </a:cubicBezTo>
                <a:cubicBezTo>
                  <a:pt x="1987" y="128"/>
                  <a:pt x="1998" y="156"/>
                  <a:pt x="1998" y="185"/>
                </a:cubicBezTo>
                <a:cubicBezTo>
                  <a:pt x="1998" y="214"/>
                  <a:pt x="1987" y="241"/>
                  <a:pt x="1966" y="2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nvGrpSpPr>
          <p:cNvPr id="18" name="Group 4" hidden="1"/>
          <p:cNvGrpSpPr>
            <a:grpSpLocks noChangeAspect="1"/>
          </p:cNvGrpSpPr>
          <p:nvPr/>
        </p:nvGrpSpPr>
        <p:grpSpPr bwMode="auto">
          <a:xfrm>
            <a:off x="2703645" y="3119829"/>
            <a:ext cx="730163" cy="603723"/>
            <a:chOff x="5181" y="1734"/>
            <a:chExt cx="641" cy="530"/>
          </a:xfrm>
        </p:grpSpPr>
        <p:sp>
          <p:nvSpPr>
            <p:cNvPr id="19"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0" name="Freeform 5"/>
            <p:cNvSpPr/>
            <p:nvPr/>
          </p:nvSpPr>
          <p:spPr bwMode="auto">
            <a:xfrm>
              <a:off x="5594" y="1734"/>
              <a:ext cx="154" cy="152"/>
            </a:xfrm>
            <a:custGeom>
              <a:avLst/>
              <a:gdLst>
                <a:gd name="T0" fmla="*/ 15 w 171"/>
                <a:gd name="T1" fmla="*/ 123 h 169"/>
                <a:gd name="T2" fmla="*/ 8 w 171"/>
                <a:gd name="T3" fmla="*/ 59 h 169"/>
                <a:gd name="T4" fmla="*/ 37 w 171"/>
                <a:gd name="T5" fmla="*/ 18 h 169"/>
                <a:gd name="T6" fmla="*/ 68 w 171"/>
                <a:gd name="T7" fmla="*/ 4 h 169"/>
                <a:gd name="T8" fmla="*/ 77 w 171"/>
                <a:gd name="T9" fmla="*/ 2 h 169"/>
                <a:gd name="T10" fmla="*/ 127 w 171"/>
                <a:gd name="T11" fmla="*/ 12 h 169"/>
                <a:gd name="T12" fmla="*/ 166 w 171"/>
                <a:gd name="T13" fmla="*/ 63 h 169"/>
                <a:gd name="T14" fmla="*/ 171 w 171"/>
                <a:gd name="T15" fmla="*/ 82 h 169"/>
                <a:gd name="T16" fmla="*/ 133 w 171"/>
                <a:gd name="T17" fmla="*/ 152 h 169"/>
                <a:gd name="T18" fmla="*/ 67 w 171"/>
                <a:gd name="T19" fmla="*/ 163 h 169"/>
                <a:gd name="T20" fmla="*/ 15 w 171"/>
                <a:gd name="T21" fmla="*/ 12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1" h="169">
                  <a:moveTo>
                    <a:pt x="15" y="123"/>
                  </a:moveTo>
                  <a:cubicBezTo>
                    <a:pt x="3" y="103"/>
                    <a:pt x="0" y="82"/>
                    <a:pt x="8" y="59"/>
                  </a:cubicBezTo>
                  <a:cubicBezTo>
                    <a:pt x="14" y="42"/>
                    <a:pt x="23" y="29"/>
                    <a:pt x="37" y="18"/>
                  </a:cubicBezTo>
                  <a:cubicBezTo>
                    <a:pt x="46" y="11"/>
                    <a:pt x="55" y="5"/>
                    <a:pt x="68" y="4"/>
                  </a:cubicBezTo>
                  <a:cubicBezTo>
                    <a:pt x="71" y="4"/>
                    <a:pt x="74" y="2"/>
                    <a:pt x="77" y="2"/>
                  </a:cubicBezTo>
                  <a:cubicBezTo>
                    <a:pt x="95" y="0"/>
                    <a:pt x="111" y="4"/>
                    <a:pt x="127" y="12"/>
                  </a:cubicBezTo>
                  <a:cubicBezTo>
                    <a:pt x="148" y="23"/>
                    <a:pt x="160" y="41"/>
                    <a:pt x="166" y="63"/>
                  </a:cubicBezTo>
                  <a:cubicBezTo>
                    <a:pt x="168" y="70"/>
                    <a:pt x="169" y="77"/>
                    <a:pt x="171" y="82"/>
                  </a:cubicBezTo>
                  <a:cubicBezTo>
                    <a:pt x="167" y="112"/>
                    <a:pt x="157" y="136"/>
                    <a:pt x="133" y="152"/>
                  </a:cubicBezTo>
                  <a:cubicBezTo>
                    <a:pt x="113" y="165"/>
                    <a:pt x="91" y="169"/>
                    <a:pt x="67" y="163"/>
                  </a:cubicBezTo>
                  <a:cubicBezTo>
                    <a:pt x="44" y="158"/>
                    <a:pt x="26" y="144"/>
                    <a:pt x="15" y="12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1" name="Freeform 6"/>
            <p:cNvSpPr/>
            <p:nvPr/>
          </p:nvSpPr>
          <p:spPr bwMode="auto">
            <a:xfrm>
              <a:off x="5255" y="1735"/>
              <a:ext cx="150" cy="149"/>
            </a:xfrm>
            <a:custGeom>
              <a:avLst/>
              <a:gdLst>
                <a:gd name="T0" fmla="*/ 27 w 166"/>
                <a:gd name="T1" fmla="*/ 143 h 165"/>
                <a:gd name="T2" fmla="*/ 74 w 166"/>
                <a:gd name="T3" fmla="*/ 164 h 165"/>
                <a:gd name="T4" fmla="*/ 130 w 166"/>
                <a:gd name="T5" fmla="*/ 150 h 165"/>
                <a:gd name="T6" fmla="*/ 165 w 166"/>
                <a:gd name="T7" fmla="*/ 82 h 165"/>
                <a:gd name="T8" fmla="*/ 165 w 166"/>
                <a:gd name="T9" fmla="*/ 67 h 165"/>
                <a:gd name="T10" fmla="*/ 160 w 166"/>
                <a:gd name="T11" fmla="*/ 52 h 165"/>
                <a:gd name="T12" fmla="*/ 123 w 166"/>
                <a:gd name="T13" fmla="*/ 10 h 165"/>
                <a:gd name="T14" fmla="*/ 81 w 166"/>
                <a:gd name="T15" fmla="*/ 0 h 165"/>
                <a:gd name="T16" fmla="*/ 61 w 166"/>
                <a:gd name="T17" fmla="*/ 3 h 165"/>
                <a:gd name="T18" fmla="*/ 26 w 166"/>
                <a:gd name="T19" fmla="*/ 22 h 165"/>
                <a:gd name="T20" fmla="*/ 4 w 166"/>
                <a:gd name="T21" fmla="*/ 57 h 165"/>
                <a:gd name="T22" fmla="*/ 1 w 166"/>
                <a:gd name="T23" fmla="*/ 76 h 165"/>
                <a:gd name="T24" fmla="*/ 7 w 166"/>
                <a:gd name="T25" fmla="*/ 115 h 165"/>
                <a:gd name="T26" fmla="*/ 27 w 166"/>
                <a:gd name="T27" fmla="*/ 14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165">
                  <a:moveTo>
                    <a:pt x="27" y="143"/>
                  </a:moveTo>
                  <a:cubicBezTo>
                    <a:pt x="41" y="155"/>
                    <a:pt x="56" y="163"/>
                    <a:pt x="74" y="164"/>
                  </a:cubicBezTo>
                  <a:cubicBezTo>
                    <a:pt x="95" y="165"/>
                    <a:pt x="114" y="162"/>
                    <a:pt x="130" y="150"/>
                  </a:cubicBezTo>
                  <a:cubicBezTo>
                    <a:pt x="153" y="133"/>
                    <a:pt x="165" y="111"/>
                    <a:pt x="165" y="82"/>
                  </a:cubicBezTo>
                  <a:cubicBezTo>
                    <a:pt x="165" y="77"/>
                    <a:pt x="166" y="72"/>
                    <a:pt x="165" y="67"/>
                  </a:cubicBezTo>
                  <a:cubicBezTo>
                    <a:pt x="164" y="61"/>
                    <a:pt x="162" y="56"/>
                    <a:pt x="160" y="52"/>
                  </a:cubicBezTo>
                  <a:cubicBezTo>
                    <a:pt x="151" y="35"/>
                    <a:pt x="141" y="19"/>
                    <a:pt x="123" y="10"/>
                  </a:cubicBezTo>
                  <a:cubicBezTo>
                    <a:pt x="109" y="4"/>
                    <a:pt x="95" y="0"/>
                    <a:pt x="81" y="0"/>
                  </a:cubicBezTo>
                  <a:cubicBezTo>
                    <a:pt x="74" y="1"/>
                    <a:pt x="67" y="2"/>
                    <a:pt x="61" y="3"/>
                  </a:cubicBezTo>
                  <a:cubicBezTo>
                    <a:pt x="47" y="6"/>
                    <a:pt x="36" y="13"/>
                    <a:pt x="26" y="22"/>
                  </a:cubicBezTo>
                  <a:cubicBezTo>
                    <a:pt x="15" y="32"/>
                    <a:pt x="9" y="44"/>
                    <a:pt x="4" y="57"/>
                  </a:cubicBezTo>
                  <a:cubicBezTo>
                    <a:pt x="3" y="63"/>
                    <a:pt x="1" y="69"/>
                    <a:pt x="1" y="76"/>
                  </a:cubicBezTo>
                  <a:cubicBezTo>
                    <a:pt x="0" y="89"/>
                    <a:pt x="2" y="102"/>
                    <a:pt x="7" y="115"/>
                  </a:cubicBezTo>
                  <a:cubicBezTo>
                    <a:pt x="12" y="126"/>
                    <a:pt x="19" y="136"/>
                    <a:pt x="27" y="14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2"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0" name="FRAME-WHOLE"/>
          <p:cNvSpPr>
            <a:spLocks noEditPoints="1"/>
          </p:cNvSpPr>
          <p:nvPr/>
        </p:nvSpPr>
        <p:spPr bwMode="auto">
          <a:xfrm>
            <a:off x="1861650" y="2183859"/>
            <a:ext cx="8467834" cy="2760810"/>
          </a:xfrm>
          <a:custGeom>
            <a:avLst/>
            <a:gdLst>
              <a:gd name="T0" fmla="*/ 842 w 5435"/>
              <a:gd name="T1" fmla="*/ 1772 h 1772"/>
              <a:gd name="T2" fmla="*/ 0 w 5435"/>
              <a:gd name="T3" fmla="*/ 1772 h 1772"/>
              <a:gd name="T4" fmla="*/ 0 w 5435"/>
              <a:gd name="T5" fmla="*/ 0 h 1772"/>
              <a:gd name="T6" fmla="*/ 2332 w 5435"/>
              <a:gd name="T7" fmla="*/ 0 h 1772"/>
              <a:gd name="T8" fmla="*/ 2332 w 5435"/>
              <a:gd name="T9" fmla="*/ 33 h 1772"/>
              <a:gd name="T10" fmla="*/ 36 w 5435"/>
              <a:gd name="T11" fmla="*/ 33 h 1772"/>
              <a:gd name="T12" fmla="*/ 36 w 5435"/>
              <a:gd name="T13" fmla="*/ 1737 h 1772"/>
              <a:gd name="T14" fmla="*/ 842 w 5435"/>
              <a:gd name="T15" fmla="*/ 1737 h 1772"/>
              <a:gd name="T16" fmla="*/ 842 w 5435"/>
              <a:gd name="T17" fmla="*/ 1772 h 1772"/>
              <a:gd name="T18" fmla="*/ 5435 w 5435"/>
              <a:gd name="T19" fmla="*/ 0 h 1772"/>
              <a:gd name="T20" fmla="*/ 3110 w 5435"/>
              <a:gd name="T21" fmla="*/ 0 h 1772"/>
              <a:gd name="T22" fmla="*/ 3110 w 5435"/>
              <a:gd name="T23" fmla="*/ 33 h 1772"/>
              <a:gd name="T24" fmla="*/ 5399 w 5435"/>
              <a:gd name="T25" fmla="*/ 33 h 1772"/>
              <a:gd name="T26" fmla="*/ 5399 w 5435"/>
              <a:gd name="T27" fmla="*/ 1737 h 1772"/>
              <a:gd name="T28" fmla="*/ 4588 w 5435"/>
              <a:gd name="T29" fmla="*/ 1737 h 1772"/>
              <a:gd name="T30" fmla="*/ 4588 w 5435"/>
              <a:gd name="T31" fmla="*/ 1772 h 1772"/>
              <a:gd name="T32" fmla="*/ 5435 w 5435"/>
              <a:gd name="T33" fmla="*/ 1772 h 1772"/>
              <a:gd name="T34" fmla="*/ 5435 w 5435"/>
              <a:gd name="T35" fmla="*/ 0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35" h="1772">
                <a:moveTo>
                  <a:pt x="842" y="1772"/>
                </a:moveTo>
                <a:lnTo>
                  <a:pt x="0" y="1772"/>
                </a:lnTo>
                <a:lnTo>
                  <a:pt x="0" y="0"/>
                </a:lnTo>
                <a:lnTo>
                  <a:pt x="2332" y="0"/>
                </a:lnTo>
                <a:lnTo>
                  <a:pt x="2332" y="33"/>
                </a:lnTo>
                <a:lnTo>
                  <a:pt x="36" y="33"/>
                </a:lnTo>
                <a:lnTo>
                  <a:pt x="36" y="1737"/>
                </a:lnTo>
                <a:lnTo>
                  <a:pt x="842" y="1737"/>
                </a:lnTo>
                <a:lnTo>
                  <a:pt x="842" y="1772"/>
                </a:lnTo>
                <a:close/>
                <a:moveTo>
                  <a:pt x="5435" y="0"/>
                </a:moveTo>
                <a:lnTo>
                  <a:pt x="3110" y="0"/>
                </a:lnTo>
                <a:lnTo>
                  <a:pt x="3110" y="33"/>
                </a:lnTo>
                <a:lnTo>
                  <a:pt x="5399" y="33"/>
                </a:lnTo>
                <a:lnTo>
                  <a:pt x="5399" y="1737"/>
                </a:lnTo>
                <a:lnTo>
                  <a:pt x="4588" y="1737"/>
                </a:lnTo>
                <a:lnTo>
                  <a:pt x="4588" y="1772"/>
                </a:lnTo>
                <a:lnTo>
                  <a:pt x="5435" y="1772"/>
                </a:lnTo>
                <a:lnTo>
                  <a:pt x="5435" y="0"/>
                </a:lnTo>
                <a:close/>
              </a:path>
            </a:pathLst>
          </a:custGeom>
          <a:solidFill>
            <a:srgbClr val="D83B01"/>
          </a:solidFill>
          <a:ln>
            <a:solidFill>
              <a:srgbClr val="C00000"/>
            </a:solidFill>
          </a:ln>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 name="文本框 3"/>
          <p:cNvSpPr txBox="1"/>
          <p:nvPr/>
        </p:nvSpPr>
        <p:spPr>
          <a:xfrm>
            <a:off x="4710221" y="3161684"/>
            <a:ext cx="2749471" cy="707886"/>
          </a:xfrm>
          <a:prstGeom prst="rect">
            <a:avLst/>
          </a:prstGeom>
          <a:noFill/>
        </p:spPr>
        <p:txBody>
          <a:bodyPr wrap="none" rtlCol="0" anchor="t">
            <a:spAutoFit/>
          </a:bodyPr>
          <a:lstStyle/>
          <a:p>
            <a:pPr algn="l"/>
            <a:r>
              <a:rPr lang="zh-CN" altLang="en-US" sz="4000" dirty="0" smtClean="0">
                <a:solidFill>
                  <a:srgbClr val="2D3A4B"/>
                </a:solidFill>
                <a:latin typeface="方正正准黑简体" panose="02000000000000000000" charset="-122"/>
                <a:ea typeface="方正正准黑简体" panose="02000000000000000000" charset="-122"/>
                <a:sym typeface="+mn-ea"/>
              </a:rPr>
              <a:t>中科研</a:t>
            </a:r>
            <a:r>
              <a:rPr lang="zh-CN" sz="4000" dirty="0" smtClean="0">
                <a:solidFill>
                  <a:srgbClr val="2D3A4B"/>
                </a:solidFill>
                <a:latin typeface="方正正准黑简体" panose="02000000000000000000" charset="-122"/>
                <a:ea typeface="方正正准黑简体" panose="02000000000000000000" charset="-122"/>
                <a:sym typeface="+mn-ea"/>
              </a:rPr>
              <a:t>简</a:t>
            </a:r>
            <a:r>
              <a:rPr lang="zh-CN" sz="4000" dirty="0">
                <a:solidFill>
                  <a:srgbClr val="2D3A4B"/>
                </a:solidFill>
                <a:latin typeface="方正正准黑简体" panose="02000000000000000000" charset="-122"/>
                <a:ea typeface="方正正准黑简体" panose="02000000000000000000" charset="-122"/>
                <a:sym typeface="+mn-ea"/>
              </a:rPr>
              <a:t>介</a:t>
            </a:r>
            <a:endParaRPr lang="zh-CN" altLang="en-US" sz="4000" kern="0" noProof="0" dirty="0" smtClean="0">
              <a:ln>
                <a:noFill/>
              </a:ln>
              <a:solidFill>
                <a:srgbClr val="2D3A4B"/>
              </a:solidFill>
              <a:effectLst/>
              <a:uLnTx/>
              <a:uFillTx/>
              <a:latin typeface="方正正准黑简体" panose="02000000000000000000" charset="-122"/>
              <a:ea typeface="方正正准黑简体" panose="02000000000000000000" charset="-122"/>
              <a:cs typeface="Segoe UI" panose="020B0502040204020203" pitchFamily="34" charset="0"/>
              <a:sym typeface="+mn-ea"/>
            </a:endParaRPr>
          </a:p>
        </p:txBody>
      </p:sp>
      <p:pic>
        <p:nvPicPr>
          <p:cNvPr id="23" name="图片 22" descr="J1$H~LXY3[`}ORA`[L]AA%E"/>
          <p:cNvPicPr/>
          <p:nvPr/>
        </p:nvPicPr>
        <p:blipFill>
          <a:blip r:embed="rId3" cstate="print"/>
          <a:srcRect/>
          <a:stretch>
            <a:fillRect/>
          </a:stretch>
        </p:blipFill>
        <p:spPr bwMode="auto">
          <a:xfrm>
            <a:off x="5513696" y="1569494"/>
            <a:ext cx="1132763" cy="968992"/>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250"/>
                                        <p:tgtEl>
                                          <p:spTgt spid="45"/>
                                        </p:tgtEl>
                                      </p:cBhvr>
                                    </p:animEffect>
                                  </p:childTnLst>
                                </p:cTn>
                              </p:par>
                              <p:par>
                                <p:cTn id="8" presetID="6" presetClass="emph" presetSubtype="0" accel="100000" autoRev="1" fill="hold" grpId="1" nodeType="withEffect">
                                  <p:stCondLst>
                                    <p:cond delay="0"/>
                                  </p:stCondLst>
                                  <p:childTnLst>
                                    <p:animScale>
                                      <p:cBhvr>
                                        <p:cTn id="9" dur="250" fill="hold"/>
                                        <p:tgtEl>
                                          <p:spTgt spid="45"/>
                                        </p:tgtEl>
                                      </p:cBhvr>
                                      <p:by x="85000" y="85000"/>
                                    </p:animScale>
                                  </p:childTnLst>
                                </p:cTn>
                              </p:par>
                              <p:par>
                                <p:cTn id="10" presetID="32" presetClass="emph" presetSubtype="0" fill="remove" grpId="2" nodeType="withEffect">
                                  <p:stCondLst>
                                    <p:cond delay="500"/>
                                  </p:stCondLst>
                                  <p:childTnLst>
                                    <p:animRot by="120000">
                                      <p:cBhvr>
                                        <p:cTn id="11" dur="50" fill="hold">
                                          <p:stCondLst>
                                            <p:cond delay="0"/>
                                          </p:stCondLst>
                                        </p:cTn>
                                        <p:tgtEl>
                                          <p:spTgt spid="45"/>
                                        </p:tgtEl>
                                        <p:attrNameLst>
                                          <p:attrName>r</p:attrName>
                                        </p:attrNameLst>
                                      </p:cBhvr>
                                    </p:animRot>
                                    <p:animRot by="-240000">
                                      <p:cBhvr>
                                        <p:cTn id="12" dur="100" fill="hold">
                                          <p:stCondLst>
                                            <p:cond delay="100"/>
                                          </p:stCondLst>
                                        </p:cTn>
                                        <p:tgtEl>
                                          <p:spTgt spid="45"/>
                                        </p:tgtEl>
                                        <p:attrNameLst>
                                          <p:attrName>r</p:attrName>
                                        </p:attrNameLst>
                                      </p:cBhvr>
                                    </p:animRot>
                                    <p:animRot by="240000">
                                      <p:cBhvr>
                                        <p:cTn id="13" dur="100" fill="hold">
                                          <p:stCondLst>
                                            <p:cond delay="200"/>
                                          </p:stCondLst>
                                        </p:cTn>
                                        <p:tgtEl>
                                          <p:spTgt spid="45"/>
                                        </p:tgtEl>
                                        <p:attrNameLst>
                                          <p:attrName>r</p:attrName>
                                        </p:attrNameLst>
                                      </p:cBhvr>
                                    </p:animRot>
                                    <p:animRot by="-240000">
                                      <p:cBhvr>
                                        <p:cTn id="14" dur="100" fill="hold">
                                          <p:stCondLst>
                                            <p:cond delay="300"/>
                                          </p:stCondLst>
                                        </p:cTn>
                                        <p:tgtEl>
                                          <p:spTgt spid="45"/>
                                        </p:tgtEl>
                                        <p:attrNameLst>
                                          <p:attrName>r</p:attrName>
                                        </p:attrNameLst>
                                      </p:cBhvr>
                                    </p:animRot>
                                    <p:animRot by="120000">
                                      <p:cBhvr>
                                        <p:cTn id="15" dur="100" fill="hold">
                                          <p:stCondLst>
                                            <p:cond delay="400"/>
                                          </p:stCondLst>
                                        </p:cTn>
                                        <p:tgtEl>
                                          <p:spTgt spid="45"/>
                                        </p:tgtEl>
                                        <p:attrNameLst>
                                          <p:attrName>r</p:attrName>
                                        </p:attrNameLst>
                                      </p:cBhvr>
                                    </p:animRo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250"/>
                                        <p:tgtEl>
                                          <p:spTgt spid="41"/>
                                        </p:tgtEl>
                                      </p:cBhvr>
                                    </p:animEffect>
                                  </p:childTnLst>
                                </p:cTn>
                              </p:par>
                              <p:par>
                                <p:cTn id="20" presetID="6" presetClass="emph" presetSubtype="0" accel="100000" autoRev="1" fill="hold" grpId="1" nodeType="withEffect">
                                  <p:stCondLst>
                                    <p:cond delay="0"/>
                                  </p:stCondLst>
                                  <p:childTnLst>
                                    <p:animScale>
                                      <p:cBhvr>
                                        <p:cTn id="21" dur="250" fill="hold"/>
                                        <p:tgtEl>
                                          <p:spTgt spid="41"/>
                                        </p:tgtEl>
                                      </p:cBhvr>
                                      <p:by x="85000" y="85000"/>
                                    </p:animScale>
                                  </p:childTnLst>
                                </p:cTn>
                              </p:par>
                              <p:par>
                                <p:cTn id="22" presetID="42" presetClass="path" presetSubtype="0" accel="50000" decel="50000" fill="hold" grpId="2" nodeType="withEffect">
                                  <p:stCondLst>
                                    <p:cond delay="0"/>
                                  </p:stCondLst>
                                  <p:childTnLst>
                                    <p:animMotion origin="layout" path="M 3.95833E-6 -0.03889 L 3.95833E-6 2.96296E-6 " pathEditMode="relative" rAng="0" ptsTypes="AA">
                                      <p:cBhvr>
                                        <p:cTn id="23" dur="500" fill="hold"/>
                                        <p:tgtEl>
                                          <p:spTgt spid="41"/>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41" grpId="1" bldLvl="0" animBg="1"/>
      <p:bldP spid="41" grpId="2" bldLvl="0" animBg="1"/>
      <p:bldP spid="45" grpId="0" bldLvl="0" animBg="1"/>
      <p:bldP spid="45" grpId="1" bldLvl="0" animBg="1"/>
      <p:bldP spid="45" grpId="2" bldLvl="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J1$H~LXY3[`}ORA`[L]AA%E"/>
          <p:cNvPicPr/>
          <p:nvPr/>
        </p:nvPicPr>
        <p:blipFill>
          <a:blip r:embed="rId2" cstate="print"/>
          <a:srcRect/>
          <a:stretch>
            <a:fillRect/>
          </a:stretch>
        </p:blipFill>
        <p:spPr bwMode="auto">
          <a:xfrm>
            <a:off x="11013743" y="177421"/>
            <a:ext cx="832511" cy="764276"/>
          </a:xfrm>
          <a:prstGeom prst="rect">
            <a:avLst/>
          </a:prstGeom>
          <a:noFill/>
          <a:ln w="9525">
            <a:noFill/>
            <a:miter lim="800000"/>
            <a:headEnd/>
            <a:tailEnd/>
          </a:ln>
        </p:spPr>
      </p:pic>
      <p:sp>
        <p:nvSpPr>
          <p:cNvPr id="6146" name="Rectangle 2"/>
          <p:cNvSpPr>
            <a:spLocks noChangeArrowheads="1"/>
          </p:cNvSpPr>
          <p:nvPr/>
        </p:nvSpPr>
        <p:spPr bwMode="auto">
          <a:xfrm>
            <a:off x="2238233" y="1835284"/>
            <a:ext cx="7942997"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5600" algn="l" defTabSz="914400" rtl="0" eaLnBrk="1" fontAlgn="base" latinLnBrk="0" hangingPunct="1">
              <a:lnSpc>
                <a:spcPts val="2400"/>
              </a:lnSpc>
              <a:spcBef>
                <a:spcPct val="0"/>
              </a:spcBef>
              <a:spcAft>
                <a:spcPct val="0"/>
              </a:spcAft>
              <a:buClrTx/>
              <a:buSzTx/>
              <a:buFontTx/>
              <a:buNone/>
              <a:tabLst/>
            </a:pPr>
            <a:r>
              <a:rPr kumimoji="0" lang="zh-CN" altLang="zh-CN"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a:t>
            </a:r>
            <a:r>
              <a:rPr kumimoji="0" lang="zh-CN"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中科研”专注科技服务十五年，是国家</a:t>
            </a:r>
            <a:r>
              <a:rPr kumimoji="0" lang="en-US" altLang="zh-CN"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AAA</a:t>
            </a:r>
            <a:r>
              <a:rPr kumimoji="0" lang="zh-CN" altLang="en-US"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级信用服务机构，是中央引导地方科技发展专项支持的技术转移机构，中心秉承“背靠政府、面向产业、汇聚资源、持续发展”的宗旨，努力发展成为满足产业共性和个性化需求的科技服务中心，拥有</a:t>
            </a:r>
            <a:r>
              <a:rPr kumimoji="0" lang="en-US" altLang="zh-CN"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6</a:t>
            </a:r>
            <a:r>
              <a:rPr kumimoji="0" lang="zh-CN" altLang="en-US"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大产业</a:t>
            </a:r>
            <a:r>
              <a:rPr kumimoji="0" lang="en-US" altLang="zh-CN"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2569</a:t>
            </a:r>
            <a:r>
              <a:rPr kumimoji="0" lang="zh-CN" altLang="en-US" sz="2000" b="1" i="0" u="none" strike="noStrike" cap="none" normalizeH="0" baseline="0" dirty="0" smtClean="0">
                <a:ln>
                  <a:noFill/>
                </a:ln>
                <a:solidFill>
                  <a:srgbClr val="002060"/>
                </a:solidFill>
                <a:effectLst/>
                <a:latin typeface="楷体" pitchFamily="49" charset="-122"/>
                <a:ea typeface="楷体" pitchFamily="49" charset="-122"/>
                <a:cs typeface="Arial" pitchFamily="34" charset="0"/>
              </a:rPr>
              <a:t>名项目管理专家资源，为两千多家企业提供资金项目申请、资金支持项目可行性方案策划，累计为两万多家企业提供政府扶持的专家咨询，获得了科技部、财政部、工信委等相关部门的政策支持和肯定，是国内少数获得国家政策性支持的咨询机构。</a:t>
            </a:r>
            <a:endParaRPr kumimoji="0" lang="zh-CN" altLang="en-US" sz="2000" b="1" i="0" u="none" strike="noStrike" cap="none" normalizeH="0" baseline="0" dirty="0" smtClean="0">
              <a:ln>
                <a:noFill/>
              </a:ln>
              <a:solidFill>
                <a:srgbClr val="002060"/>
              </a:solidFill>
              <a:effectLst/>
              <a:latin typeface="楷体" pitchFamily="49" charset="-122"/>
              <a:ea typeface="楷体" pitchFamily="49" charset="-122"/>
              <a:cs typeface="宋体" pitchFamily="2" charset="-122"/>
            </a:endParaRPr>
          </a:p>
        </p:txBody>
      </p:sp>
      <p:pic>
        <p:nvPicPr>
          <p:cNvPr id="10" name="图片 9" descr="J1$H~LXY3[`}ORA`[L]AA%E"/>
          <p:cNvPicPr/>
          <p:nvPr/>
        </p:nvPicPr>
        <p:blipFill>
          <a:blip r:embed="rId2" cstate="print"/>
          <a:srcRect/>
          <a:stretch>
            <a:fillRect/>
          </a:stretch>
        </p:blipFill>
        <p:spPr bwMode="auto">
          <a:xfrm>
            <a:off x="4847231" y="4626591"/>
            <a:ext cx="2099481" cy="1339757"/>
          </a:xfrm>
          <a:prstGeom prst="rect">
            <a:avLst/>
          </a:prstGeom>
          <a:noFill/>
          <a:ln w="9525">
            <a:noFill/>
            <a:miter lim="800000"/>
            <a:headEnd/>
            <a:tailEnd/>
          </a:ln>
        </p:spPr>
      </p:pic>
    </p:spTree>
  </p:cSld>
  <p:clrMapOvr>
    <a:masterClrMapping/>
  </p:clrMapOvr>
  <p:transition spd="med">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descr="20141118000018827_页面_4"/>
          <p:cNvPicPr>
            <a:picLocks noChangeAspect="1"/>
          </p:cNvPicPr>
          <p:nvPr/>
        </p:nvPicPr>
        <p:blipFill>
          <a:blip r:embed="rId3" cstate="print"/>
          <a:stretch>
            <a:fillRect/>
          </a:stretch>
        </p:blipFill>
        <p:spPr>
          <a:xfrm>
            <a:off x="8147713" y="4944413"/>
            <a:ext cx="2156346" cy="1608174"/>
          </a:xfrm>
          <a:prstGeom prst="rect">
            <a:avLst/>
          </a:prstGeom>
          <a:solidFill>
            <a:schemeClr val="lt1"/>
          </a:solidFill>
        </p:spPr>
      </p:pic>
      <p:pic>
        <p:nvPicPr>
          <p:cNvPr id="8" name="图片 7" descr="20141118000018827_页面_5"/>
          <p:cNvPicPr>
            <a:picLocks noChangeAspect="1"/>
          </p:cNvPicPr>
          <p:nvPr/>
        </p:nvPicPr>
        <p:blipFill>
          <a:blip r:embed="rId4" cstate="print"/>
          <a:stretch>
            <a:fillRect/>
          </a:stretch>
        </p:blipFill>
        <p:spPr>
          <a:xfrm>
            <a:off x="1707725" y="3164841"/>
            <a:ext cx="2181888" cy="1568450"/>
          </a:xfrm>
          <a:prstGeom prst="rect">
            <a:avLst/>
          </a:prstGeom>
          <a:solidFill>
            <a:schemeClr val="lt1"/>
          </a:solidFill>
        </p:spPr>
      </p:pic>
      <p:pic>
        <p:nvPicPr>
          <p:cNvPr id="10" name="图片 9" descr="QQ图片20141208110404"/>
          <p:cNvPicPr>
            <a:picLocks noChangeAspect="1"/>
          </p:cNvPicPr>
          <p:nvPr/>
        </p:nvPicPr>
        <p:blipFill>
          <a:blip r:embed="rId5" cstate="print"/>
          <a:stretch>
            <a:fillRect/>
          </a:stretch>
        </p:blipFill>
        <p:spPr>
          <a:xfrm>
            <a:off x="7964975" y="3179437"/>
            <a:ext cx="2598420" cy="1593850"/>
          </a:xfrm>
          <a:prstGeom prst="rect">
            <a:avLst/>
          </a:prstGeom>
          <a:solidFill>
            <a:schemeClr val="lt1"/>
          </a:solidFill>
        </p:spPr>
      </p:pic>
      <p:sp>
        <p:nvSpPr>
          <p:cNvPr id="14" name="Title 5"/>
          <p:cNvSpPr>
            <a:spLocks noGrp="1"/>
          </p:cNvSpPr>
          <p:nvPr>
            <p:ph type="ctrTitle"/>
          </p:nvPr>
        </p:nvSpPr>
        <p:spPr>
          <a:xfrm>
            <a:off x="4845050" y="251460"/>
            <a:ext cx="2505075" cy="704850"/>
          </a:xfrm>
        </p:spPr>
        <p:txBody>
          <a:bodyPr anchor="b"/>
          <a:lstStyle/>
          <a:p>
            <a:pPr fontAlgn="base"/>
            <a:r>
              <a:rPr lang="zh-CN" altLang="zh-CN" sz="2400" strike="noStrike" spc="90" noProof="1" smtClean="0">
                <a:ln w="3175">
                  <a:noFill/>
                </a:ln>
                <a:solidFill>
                  <a:srgbClr val="5A5657"/>
                </a:solidFill>
                <a:effectLst/>
                <a:latin typeface="方正正准黑简体" panose="02000000000000000000" charset="-122"/>
                <a:ea typeface="方正正准黑简体" panose="02000000000000000000" charset="-122"/>
                <a:cs typeface="Segoe UI Semilight" panose="020B0402040204020203" pitchFamily="2" charset="0"/>
              </a:rPr>
              <a:t>企业资质</a:t>
            </a:r>
          </a:p>
        </p:txBody>
      </p:sp>
      <p:pic>
        <p:nvPicPr>
          <p:cNvPr id="15" name="图片 14" descr="J1$H~LXY3[`}ORA`[L]AA%E"/>
          <p:cNvPicPr/>
          <p:nvPr/>
        </p:nvPicPr>
        <p:blipFill>
          <a:blip r:embed="rId6" cstate="print"/>
          <a:srcRect/>
          <a:stretch>
            <a:fillRect/>
          </a:stretch>
        </p:blipFill>
        <p:spPr bwMode="auto">
          <a:xfrm>
            <a:off x="10972799" y="0"/>
            <a:ext cx="832511" cy="764276"/>
          </a:xfrm>
          <a:prstGeom prst="rect">
            <a:avLst/>
          </a:prstGeom>
          <a:noFill/>
          <a:ln w="9525">
            <a:noFill/>
            <a:miter lim="800000"/>
            <a:headEnd/>
            <a:tailEnd/>
          </a:ln>
        </p:spPr>
      </p:pic>
      <p:pic>
        <p:nvPicPr>
          <p:cNvPr id="4097" name="Picture 1"/>
          <p:cNvPicPr>
            <a:picLocks noChangeAspect="1" noChangeArrowheads="1"/>
          </p:cNvPicPr>
          <p:nvPr/>
        </p:nvPicPr>
        <p:blipFill>
          <a:blip r:embed="rId7" cstate="print"/>
          <a:srcRect/>
          <a:stretch>
            <a:fillRect/>
          </a:stretch>
        </p:blipFill>
        <p:spPr bwMode="auto">
          <a:xfrm>
            <a:off x="1604128" y="1237438"/>
            <a:ext cx="2527300" cy="1655886"/>
          </a:xfrm>
          <a:prstGeom prst="rect">
            <a:avLst/>
          </a:prstGeom>
          <a:noFill/>
          <a:ln w="9525">
            <a:noFill/>
            <a:miter lim="800000"/>
            <a:headEnd/>
            <a:tailEnd/>
          </a:ln>
        </p:spPr>
      </p:pic>
      <p:pic>
        <p:nvPicPr>
          <p:cNvPr id="4098" name="Picture 2" descr="截图2"/>
          <p:cNvPicPr>
            <a:picLocks noChangeAspect="1" noChangeArrowheads="1"/>
          </p:cNvPicPr>
          <p:nvPr/>
        </p:nvPicPr>
        <p:blipFill>
          <a:blip r:embed="rId8" cstate="print"/>
          <a:srcRect/>
          <a:stretch>
            <a:fillRect/>
          </a:stretch>
        </p:blipFill>
        <p:spPr bwMode="auto">
          <a:xfrm>
            <a:off x="4655560" y="1233313"/>
            <a:ext cx="2633662" cy="1697038"/>
          </a:xfrm>
          <a:prstGeom prst="rect">
            <a:avLst/>
          </a:prstGeom>
          <a:noFill/>
          <a:ln w="9525">
            <a:noFill/>
            <a:miter lim="800000"/>
            <a:headEnd/>
            <a:tailEnd/>
          </a:ln>
        </p:spPr>
      </p:pic>
      <p:pic>
        <p:nvPicPr>
          <p:cNvPr id="4099" name="Picture 3" descr="665271842279294889"/>
          <p:cNvPicPr>
            <a:picLocks noChangeAspect="1" noChangeArrowheads="1"/>
          </p:cNvPicPr>
          <p:nvPr/>
        </p:nvPicPr>
        <p:blipFill>
          <a:blip r:embed="rId9" cstate="print"/>
          <a:srcRect/>
          <a:stretch>
            <a:fillRect/>
          </a:stretch>
        </p:blipFill>
        <p:spPr bwMode="auto">
          <a:xfrm>
            <a:off x="7840887" y="1269472"/>
            <a:ext cx="2647950" cy="1651147"/>
          </a:xfrm>
          <a:prstGeom prst="rect">
            <a:avLst/>
          </a:prstGeom>
          <a:noFill/>
          <a:ln w="9525">
            <a:noFill/>
            <a:miter lim="800000"/>
            <a:headEnd/>
            <a:tailEnd/>
          </a:ln>
        </p:spPr>
      </p:pic>
      <p:pic>
        <p:nvPicPr>
          <p:cNvPr id="4100" name="Picture 4" descr="中国技术市场金桥奖"/>
          <p:cNvPicPr>
            <a:picLocks noChangeAspect="1" noChangeArrowheads="1"/>
          </p:cNvPicPr>
          <p:nvPr/>
        </p:nvPicPr>
        <p:blipFill>
          <a:blip r:embed="rId10" cstate="print"/>
          <a:srcRect/>
          <a:stretch>
            <a:fillRect/>
          </a:stretch>
        </p:blipFill>
        <p:spPr bwMode="auto">
          <a:xfrm>
            <a:off x="4711695" y="4882014"/>
            <a:ext cx="2527300" cy="1682560"/>
          </a:xfrm>
          <a:prstGeom prst="rect">
            <a:avLst/>
          </a:prstGeom>
          <a:noFill/>
          <a:ln w="9525">
            <a:noFill/>
            <a:miter lim="800000"/>
            <a:headEnd/>
            <a:tailEnd/>
          </a:ln>
        </p:spPr>
      </p:pic>
      <p:pic>
        <p:nvPicPr>
          <p:cNvPr id="4101" name="Picture 5" descr="高新技术企业证书原件2015-9-8"/>
          <p:cNvPicPr>
            <a:picLocks noChangeAspect="1" noChangeArrowheads="1"/>
          </p:cNvPicPr>
          <p:nvPr/>
        </p:nvPicPr>
        <p:blipFill>
          <a:blip r:embed="rId11" cstate="print"/>
          <a:srcRect/>
          <a:stretch>
            <a:fillRect/>
          </a:stretch>
        </p:blipFill>
        <p:spPr bwMode="auto">
          <a:xfrm>
            <a:off x="1519969" y="4797662"/>
            <a:ext cx="2606063" cy="1841974"/>
          </a:xfrm>
          <a:prstGeom prst="rect">
            <a:avLst/>
          </a:prstGeom>
          <a:noFill/>
          <a:ln w="9525">
            <a:noFill/>
            <a:miter lim="800000"/>
            <a:headEnd/>
            <a:tailEnd/>
          </a:ln>
        </p:spPr>
      </p:pic>
      <p:pic>
        <p:nvPicPr>
          <p:cNvPr id="4103" name="Picture 7" descr="创新基金立项证书2014年07月"/>
          <p:cNvPicPr>
            <a:picLocks noChangeAspect="1" noChangeArrowheads="1"/>
          </p:cNvPicPr>
          <p:nvPr/>
        </p:nvPicPr>
        <p:blipFill>
          <a:blip r:embed="rId12" cstate="print"/>
          <a:srcRect/>
          <a:stretch>
            <a:fillRect/>
          </a:stretch>
        </p:blipFill>
        <p:spPr bwMode="auto">
          <a:xfrm>
            <a:off x="4773142" y="3070746"/>
            <a:ext cx="2419227" cy="1705424"/>
          </a:xfrm>
          <a:prstGeom prst="rect">
            <a:avLst/>
          </a:prstGeom>
          <a:noFill/>
          <a:ln w="9525">
            <a:noFill/>
            <a:miter lim="800000"/>
            <a:headEnd/>
            <a:tailEnd/>
          </a:ln>
        </p:spPr>
      </p:pic>
    </p:spTree>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rgbClr val="2D3A4B"/>
              </a:solidFill>
              <a:latin typeface="方正正准黑简体" panose="02000000000000000000" charset="-122"/>
              <a:ea typeface="方正正准黑简体" panose="02000000000000000000" charset="-122"/>
            </a:endParaRPr>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政策背景</a:t>
              </a:r>
            </a:p>
          </p:txBody>
        </p:sp>
      </p:grpSp>
      <p:sp>
        <p:nvSpPr>
          <p:cNvPr id="73" name="矩形 72"/>
          <p:cNvSpPr/>
          <p:nvPr/>
        </p:nvSpPr>
        <p:spPr>
          <a:xfrm>
            <a:off x="818515" y="2973705"/>
            <a:ext cx="10554970" cy="2377440"/>
          </a:xfrm>
          <a:prstGeom prst="rect">
            <a:avLst/>
          </a:prstGeom>
        </p:spPr>
        <p:txBody>
          <a:bodyPr wrap="square">
            <a:spAutoFit/>
          </a:bodyPr>
          <a:lstStyle/>
          <a:p>
            <a:pPr>
              <a:lnSpc>
                <a:spcPct val="150000"/>
              </a:lnSpc>
            </a:pPr>
            <a:r>
              <a:rPr lang="zh-CN" altLang="en-US" sz="2400">
                <a:solidFill>
                  <a:srgbClr val="2D3A4B"/>
                </a:solidFill>
                <a:latin typeface="方正正准黑简体" panose="02000000000000000000" charset="-122"/>
                <a:ea typeface="方正正准黑简体" panose="02000000000000000000" charset="-122"/>
              </a:rPr>
              <a:t>科技型中小企业评价办法《</a:t>
            </a:r>
            <a:r>
              <a:rPr lang="zh-CN" altLang="en-US" sz="2400" b="1">
                <a:solidFill>
                  <a:srgbClr val="2D3A4B"/>
                </a:solidFill>
                <a:latin typeface="方正正准黑简体" panose="02000000000000000000" charset="-122"/>
                <a:ea typeface="方正正准黑简体" panose="02000000000000000000" charset="-122"/>
              </a:rPr>
              <a:t>国科发政〔2017〕115号</a:t>
            </a:r>
            <a:r>
              <a:rPr lang="zh-CN" altLang="en-US" sz="2400">
                <a:solidFill>
                  <a:srgbClr val="2D3A4B"/>
                </a:solidFill>
                <a:latin typeface="方正正准黑简体" panose="02000000000000000000" charset="-122"/>
                <a:ea typeface="方正正准黑简体" panose="02000000000000000000" charset="-122"/>
              </a:rPr>
              <a:t>》</a:t>
            </a:r>
          </a:p>
          <a:p>
            <a:pPr>
              <a:lnSpc>
                <a:spcPct val="150000"/>
              </a:lnSpc>
            </a:pPr>
            <a:r>
              <a:rPr lang="zh-CN" altLang="en-US" sz="2400">
                <a:solidFill>
                  <a:srgbClr val="2D3A4B"/>
                </a:solidFill>
                <a:latin typeface="方正正准黑简体" panose="02000000000000000000" charset="-122"/>
                <a:ea typeface="方正正准黑简体" panose="02000000000000000000" charset="-122"/>
              </a:rPr>
              <a:t>科技型中小企业评价工作指引（试行）《</a:t>
            </a:r>
            <a:r>
              <a:rPr lang="zh-CN" altLang="en-US" sz="2400" b="1">
                <a:solidFill>
                  <a:srgbClr val="2D3A4B"/>
                </a:solidFill>
                <a:latin typeface="方正正准黑简体" panose="02000000000000000000" charset="-122"/>
                <a:ea typeface="方正正准黑简体" panose="02000000000000000000" charset="-122"/>
              </a:rPr>
              <a:t>国科火字〔2017〕144号</a:t>
            </a:r>
            <a:r>
              <a:rPr lang="zh-CN" altLang="en-US" sz="2400">
                <a:solidFill>
                  <a:srgbClr val="2D3A4B"/>
                </a:solidFill>
                <a:latin typeface="方正正准黑简体" panose="02000000000000000000" charset="-122"/>
                <a:ea typeface="方正正准黑简体" panose="02000000000000000000" charset="-122"/>
              </a:rPr>
              <a:t>》</a:t>
            </a:r>
          </a:p>
          <a:p>
            <a:pPr>
              <a:lnSpc>
                <a:spcPct val="150000"/>
              </a:lnSpc>
            </a:pPr>
            <a:endParaRPr lang="zh-CN" altLang="en-US" sz="2800">
              <a:solidFill>
                <a:srgbClr val="2D3A4B"/>
              </a:solidFill>
              <a:latin typeface="方正正准黑简体" panose="02000000000000000000" charset="-122"/>
              <a:ea typeface="方正正准黑简体" panose="02000000000000000000" charset="-122"/>
            </a:endParaRPr>
          </a:p>
          <a:p>
            <a:pPr>
              <a:lnSpc>
                <a:spcPct val="150000"/>
              </a:lnSpc>
            </a:pPr>
            <a:r>
              <a:rPr lang="zh-CN" altLang="en-US" sz="2400">
                <a:solidFill>
                  <a:srgbClr val="2D3A4B"/>
                </a:solidFill>
                <a:latin typeface="方正正准黑简体" panose="02000000000000000000" charset="-122"/>
                <a:ea typeface="方正正准黑简体" panose="02000000000000000000" charset="-122"/>
              </a:rPr>
              <a:t>科技部火炬高技术产业开发中心负责服务平台和信息库建设与运行的日常工作。</a:t>
            </a:r>
          </a:p>
        </p:txBody>
      </p:sp>
      <p:pic>
        <p:nvPicPr>
          <p:cNvPr id="10" name="图片 9" descr="J1$H~LXY3[`}ORA`[L]AA%E"/>
          <p:cNvPicPr/>
          <p:nvPr/>
        </p:nvPicPr>
        <p:blipFill>
          <a:blip r:embed="rId2" cstate="print"/>
          <a:srcRect/>
          <a:stretch>
            <a:fillRect/>
          </a:stretch>
        </p:blipFill>
        <p:spPr bwMode="auto">
          <a:xfrm>
            <a:off x="10945505"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2" presetClass="entr" presetSubtype="1" fill="hold" grpId="0" nodeType="withEffect">
                                  <p:stCondLst>
                                    <p:cond delay="1000"/>
                                  </p:stCondLst>
                                  <p:childTnLst>
                                    <p:set>
                                      <p:cBhvr>
                                        <p:cTn id="11" dur="1" fill="hold">
                                          <p:stCondLst>
                                            <p:cond delay="0"/>
                                          </p:stCondLst>
                                        </p:cTn>
                                        <p:tgtEl>
                                          <p:spTgt spid="73"/>
                                        </p:tgtEl>
                                        <p:attrNameLst>
                                          <p:attrName>style.visibility</p:attrName>
                                        </p:attrNameLst>
                                      </p:cBhvr>
                                      <p:to>
                                        <p:strVal val="visible"/>
                                      </p:to>
                                    </p:set>
                                    <p:anim calcmode="lin" valueType="num">
                                      <p:cBhvr additive="base">
                                        <p:cTn id="12" dur="500"/>
                                        <p:tgtEl>
                                          <p:spTgt spid="73"/>
                                        </p:tgtEl>
                                        <p:attrNameLst>
                                          <p:attrName>ppt_y</p:attrName>
                                        </p:attrNameLst>
                                      </p:cBhvr>
                                      <p:tavLst>
                                        <p:tav tm="0">
                                          <p:val>
                                            <p:strVal val="#ppt_y-#ppt_h*1.125000"/>
                                          </p:val>
                                        </p:tav>
                                        <p:tav tm="100000">
                                          <p:val>
                                            <p:strVal val="#ppt_y"/>
                                          </p:val>
                                        </p:tav>
                                      </p:tavLst>
                                    </p:anim>
                                    <p:animEffect transition="in" filter="wipe(down)">
                                      <p:cBhvr>
                                        <p:cTn id="13"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rgbClr val="2D3A4B"/>
              </a:solidFill>
              <a:latin typeface="方正正准黑简体" panose="02000000000000000000" charset="-122"/>
              <a:ea typeface="方正正准黑简体" panose="02000000000000000000" charset="-122"/>
            </a:endParaRPr>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认定好处</a:t>
              </a:r>
            </a:p>
          </p:txBody>
        </p:sp>
      </p:grpSp>
      <p:sp>
        <p:nvSpPr>
          <p:cNvPr id="73" name="矩形 72"/>
          <p:cNvSpPr/>
          <p:nvPr/>
        </p:nvSpPr>
        <p:spPr>
          <a:xfrm>
            <a:off x="1290320" y="3079115"/>
            <a:ext cx="9493885" cy="1920240"/>
          </a:xfrm>
          <a:prstGeom prst="rect">
            <a:avLst/>
          </a:prstGeom>
        </p:spPr>
        <p:txBody>
          <a:bodyPr wrap="square">
            <a:spAutoFit/>
          </a:bodyPr>
          <a:lstStyle/>
          <a:p>
            <a:pPr>
              <a:lnSpc>
                <a:spcPct val="150000"/>
              </a:lnSpc>
            </a:pPr>
            <a:r>
              <a:rPr lang="zh-CN" altLang="en-US" sz="2400">
                <a:solidFill>
                  <a:srgbClr val="2D3A4B"/>
                </a:solidFill>
                <a:latin typeface="方正正准黑简体" panose="02000000000000000000" charset="-122"/>
                <a:ea typeface="方正正准黑简体" panose="02000000000000000000" charset="-122"/>
              </a:rPr>
              <a:t>1、研发费用按照</a:t>
            </a:r>
            <a:r>
              <a:rPr lang="zh-CN" altLang="en-US" sz="3200" b="1">
                <a:solidFill>
                  <a:srgbClr val="2D3A4B"/>
                </a:solidFill>
                <a:latin typeface="方正正准黑简体" panose="02000000000000000000" charset="-122"/>
                <a:ea typeface="方正正准黑简体" panose="02000000000000000000" charset="-122"/>
              </a:rPr>
              <a:t>75%</a:t>
            </a:r>
            <a:r>
              <a:rPr lang="zh-CN" altLang="en-US" sz="2400">
                <a:solidFill>
                  <a:srgbClr val="2D3A4B"/>
                </a:solidFill>
                <a:latin typeface="方正正准黑简体" panose="02000000000000000000" charset="-122"/>
                <a:ea typeface="方正正准黑简体" panose="02000000000000000000" charset="-122"/>
              </a:rPr>
              <a:t>进行加计扣除；</a:t>
            </a:r>
          </a:p>
          <a:p>
            <a:pPr>
              <a:lnSpc>
                <a:spcPct val="150000"/>
              </a:lnSpc>
            </a:pPr>
            <a:r>
              <a:rPr lang="zh-CN" altLang="en-US" sz="2400">
                <a:solidFill>
                  <a:srgbClr val="2D3A4B"/>
                </a:solidFill>
                <a:latin typeface="方正正准黑简体" panose="02000000000000000000" charset="-122"/>
                <a:ea typeface="方正正准黑简体" panose="02000000000000000000" charset="-122"/>
              </a:rPr>
              <a:t>2、享受中华人民共和国中小企业促进法保护及相关政策：</a:t>
            </a:r>
          </a:p>
          <a:p>
            <a:pPr>
              <a:lnSpc>
                <a:spcPct val="150000"/>
              </a:lnSpc>
            </a:pPr>
            <a:r>
              <a:rPr lang="zh-CN" altLang="en-US" sz="2400">
                <a:solidFill>
                  <a:srgbClr val="2D3A4B"/>
                </a:solidFill>
                <a:latin typeface="方正正准黑简体" panose="02000000000000000000" charset="-122"/>
                <a:ea typeface="方正正准黑简体" panose="02000000000000000000" charset="-122"/>
              </a:rPr>
              <a:t>     财税支持融资促进、创业扶持、创新支持、市场开拓、权益保护。</a:t>
            </a:r>
          </a:p>
        </p:txBody>
      </p:sp>
      <p:pic>
        <p:nvPicPr>
          <p:cNvPr id="10" name="图片 9" descr="J1$H~LXY3[`}ORA`[L]AA%E"/>
          <p:cNvPicPr/>
          <p:nvPr/>
        </p:nvPicPr>
        <p:blipFill>
          <a:blip r:embed="rId2" cstate="print"/>
          <a:srcRect/>
          <a:stretch>
            <a:fillRect/>
          </a:stretch>
        </p:blipFill>
        <p:spPr bwMode="auto">
          <a:xfrm>
            <a:off x="11041039"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12" presetClass="entr" presetSubtype="1" fill="hold" grpId="0" nodeType="withEffect">
                                  <p:stCondLst>
                                    <p:cond delay="1000"/>
                                  </p:stCondLst>
                                  <p:childTnLst>
                                    <p:set>
                                      <p:cBhvr>
                                        <p:cTn id="11" dur="1" fill="hold">
                                          <p:stCondLst>
                                            <p:cond delay="0"/>
                                          </p:stCondLst>
                                        </p:cTn>
                                        <p:tgtEl>
                                          <p:spTgt spid="73"/>
                                        </p:tgtEl>
                                        <p:attrNameLst>
                                          <p:attrName>style.visibility</p:attrName>
                                        </p:attrNameLst>
                                      </p:cBhvr>
                                      <p:to>
                                        <p:strVal val="visible"/>
                                      </p:to>
                                    </p:set>
                                    <p:anim calcmode="lin" valueType="num">
                                      <p:cBhvr additive="base">
                                        <p:cTn id="12" dur="500"/>
                                        <p:tgtEl>
                                          <p:spTgt spid="73"/>
                                        </p:tgtEl>
                                        <p:attrNameLst>
                                          <p:attrName>ppt_y</p:attrName>
                                        </p:attrNameLst>
                                      </p:cBhvr>
                                      <p:tavLst>
                                        <p:tav tm="0">
                                          <p:val>
                                            <p:strVal val="#ppt_y-#ppt_h*1.125000"/>
                                          </p:val>
                                        </p:tav>
                                        <p:tav tm="100000">
                                          <p:val>
                                            <p:strVal val="#ppt_y"/>
                                          </p:val>
                                        </p:tav>
                                      </p:tavLst>
                                    </p:anim>
                                    <p:animEffect transition="in" filter="wipe(down)">
                                      <p:cBhvr>
                                        <p:cTn id="13" dur="500"/>
                                        <p:tgtEl>
                                          <p:spTgt spid="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Hello"/>
          <p:cNvGrpSpPr>
            <a:grpSpLocks noChangeAspect="1"/>
          </p:cNvGrpSpPr>
          <p:nvPr/>
        </p:nvGrpSpPr>
        <p:grpSpPr bwMode="auto">
          <a:xfrm rot="10800000">
            <a:off x="3437371" y="3272765"/>
            <a:ext cx="730163" cy="601445"/>
            <a:chOff x="5181" y="1736"/>
            <a:chExt cx="641" cy="528"/>
          </a:xfrm>
        </p:grpSpPr>
        <p:sp>
          <p:nvSpPr>
            <p:cNvPr id="14"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15"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6" name="Eye-Lef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17" name="Eye-Right"/>
          <p:cNvSpPr/>
          <p:nvPr/>
        </p:nvSpPr>
        <p:spPr bwMode="auto">
          <a:xfrm>
            <a:off x="3620422" y="3511288"/>
            <a:ext cx="364062" cy="364062"/>
          </a:xfrm>
          <a:prstGeom prst="ellipse">
            <a:avLst/>
          </a:prstGeom>
          <a:solidFill>
            <a:schemeClr val="bg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t"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355" b="0" i="0" u="none" strike="noStrike" kern="0" cap="none" spc="0" normalizeH="0" baseline="0" noProof="0" dirty="0" err="1">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6" name="Platform Shape" hidden="1"/>
          <p:cNvSpPr/>
          <p:nvPr/>
        </p:nvSpPr>
        <p:spPr bwMode="auto">
          <a:xfrm>
            <a:off x="1888968" y="2063022"/>
            <a:ext cx="8414065" cy="2711302"/>
          </a:xfrm>
          <a:prstGeom prst="rect">
            <a:avLst/>
          </a:prstGeom>
          <a:noFill/>
          <a:ln w="50800" cap="sq">
            <a:solidFill>
              <a:schemeClr val="accent1"/>
            </a:solidFill>
            <a:miter lim="800000"/>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79259" tIns="143407" rIns="179259" bIns="143407" numCol="1" spcCol="0" rtlCol="0" fromWordArt="0" anchor="ctr" anchorCtr="0" forceAA="0" compatLnSpc="1">
            <a:noAutofit/>
          </a:bodyPr>
          <a:lstStyle/>
          <a:p>
            <a:pPr marL="0" marR="0" lvl="0" indent="0" algn="ctr" defTabSz="932180" eaLnBrk="1" fontAlgn="base" latinLnBrk="0" hangingPunct="1">
              <a:lnSpc>
                <a:spcPct val="90000"/>
              </a:lnSpc>
              <a:spcBef>
                <a:spcPct val="0"/>
              </a:spcBef>
              <a:spcAft>
                <a:spcPct val="0"/>
              </a:spcAft>
              <a:buClrTx/>
              <a:buSzTx/>
              <a:buFontTx/>
              <a:buNone/>
              <a:defRPr/>
            </a:pPr>
            <a:endParaRPr kumimoji="0" lang="en-US" sz="2745" b="1" i="0" u="none" strike="noStrike" kern="0" cap="none" spc="0" normalizeH="0" baseline="0" noProof="0" dirty="0">
              <a:ln>
                <a:noFill/>
              </a:ln>
              <a:gradFill>
                <a:gsLst>
                  <a:gs pos="0">
                    <a:srgbClr val="FFFFFF"/>
                  </a:gs>
                  <a:gs pos="100000">
                    <a:srgbClr val="FFFFFF"/>
                  </a:gs>
                </a:gsLst>
                <a:lin ang="5400000" scaled="0"/>
              </a:gradFill>
              <a:effectLst/>
              <a:uLnTx/>
              <a:uFillTx/>
              <a:ea typeface="Segoe UI" panose="020B0502040204020203" pitchFamily="34" charset="0"/>
              <a:cs typeface="Segoe UI" panose="020B0502040204020203" pitchFamily="34" charset="0"/>
            </a:endParaRPr>
          </a:p>
        </p:txBody>
      </p:sp>
      <p:sp>
        <p:nvSpPr>
          <p:cNvPr id="257" name="UWP"/>
          <p:cNvSpPr/>
          <p:nvPr/>
        </p:nvSpPr>
        <p:spPr>
          <a:xfrm>
            <a:off x="3212193" y="4664776"/>
            <a:ext cx="5842949" cy="487680"/>
          </a:xfrm>
          <a:prstGeom prst="rect">
            <a:avLst/>
          </a:prstGeom>
          <a:noFill/>
        </p:spPr>
        <p:txBody>
          <a:bodyPr wrap="square">
            <a:spAutoFit/>
          </a:bodyPr>
          <a:lstStyle/>
          <a:p>
            <a:pPr algn="ctr">
              <a:lnSpc>
                <a:spcPct val="130000"/>
              </a:lnSpc>
            </a:pPr>
            <a:r>
              <a:rPr lang="zh-CN" altLang="en-US" sz="2000" dirty="0">
                <a:solidFill>
                  <a:schemeClr val="tx1">
                    <a:lumMod val="75000"/>
                    <a:lumOff val="25000"/>
                  </a:schemeClr>
                </a:solidFill>
                <a:effectLst/>
                <a:latin typeface="方正正准黑简体" panose="02000000000000000000" charset="-122"/>
                <a:ea typeface="方正正准黑简体" panose="02000000000000000000" charset="-122"/>
                <a:cs typeface="Segoe UI" panose="020B0502040204020203" pitchFamily="34" charset="0"/>
                <a:sym typeface="+mn-ea"/>
              </a:rPr>
              <a:t>必备条件、评分标准、网上填报实操解析</a:t>
            </a:r>
            <a:endParaRPr kumimoji="0" lang="zh-CN" altLang="zh-CN" sz="2000" b="0" i="0" u="none" strike="noStrike" cap="none" normalizeH="0" baseline="0" dirty="0">
              <a:solidFill>
                <a:srgbClr val="2D3A4B"/>
              </a:solidFill>
              <a:effectLst/>
              <a:latin typeface="方正正准黑简体" panose="02000000000000000000" charset="-122"/>
              <a:ea typeface="方正正准黑简体" panose="02000000000000000000" charset="-122"/>
              <a:cs typeface="Segoe UI" panose="020B0502040204020203" pitchFamily="34" charset="0"/>
              <a:sym typeface="+mn-ea"/>
            </a:endParaRPr>
          </a:p>
        </p:txBody>
      </p:sp>
      <p:sp>
        <p:nvSpPr>
          <p:cNvPr id="41" name="HoloLens"/>
          <p:cNvSpPr>
            <a:spLocks noEditPoints="1"/>
          </p:cNvSpPr>
          <p:nvPr/>
        </p:nvSpPr>
        <p:spPr bwMode="auto">
          <a:xfrm>
            <a:off x="7883734" y="3380771"/>
            <a:ext cx="936772" cy="377547"/>
          </a:xfrm>
          <a:custGeom>
            <a:avLst/>
            <a:gdLst>
              <a:gd name="T0" fmla="*/ 1547 w 2422"/>
              <a:gd name="T1" fmla="*/ 823 h 978"/>
              <a:gd name="T2" fmla="*/ 1249 w 2422"/>
              <a:gd name="T3" fmla="*/ 809 h 978"/>
              <a:gd name="T4" fmla="*/ 1322 w 2422"/>
              <a:gd name="T5" fmla="*/ 682 h 978"/>
              <a:gd name="T6" fmla="*/ 1341 w 2422"/>
              <a:gd name="T7" fmla="*/ 602 h 978"/>
              <a:gd name="T8" fmla="*/ 1362 w 2422"/>
              <a:gd name="T9" fmla="*/ 602 h 978"/>
              <a:gd name="T10" fmla="*/ 2062 w 2422"/>
              <a:gd name="T11" fmla="*/ 527 h 978"/>
              <a:gd name="T12" fmla="*/ 2271 w 2422"/>
              <a:gd name="T13" fmla="*/ 640 h 978"/>
              <a:gd name="T14" fmla="*/ 1547 w 2422"/>
              <a:gd name="T15" fmla="*/ 823 h 978"/>
              <a:gd name="T16" fmla="*/ 1287 w 2422"/>
              <a:gd name="T17" fmla="*/ 376 h 978"/>
              <a:gd name="T18" fmla="*/ 1213 w 2422"/>
              <a:gd name="T19" fmla="*/ 11 h 978"/>
              <a:gd name="T20" fmla="*/ 833 w 2422"/>
              <a:gd name="T21" fmla="*/ 0 h 978"/>
              <a:gd name="T22" fmla="*/ 0 w 2422"/>
              <a:gd name="T23" fmla="*/ 225 h 978"/>
              <a:gd name="T24" fmla="*/ 284 w 2422"/>
              <a:gd name="T25" fmla="*/ 960 h 978"/>
              <a:gd name="T26" fmla="*/ 322 w 2422"/>
              <a:gd name="T27" fmla="*/ 978 h 978"/>
              <a:gd name="T28" fmla="*/ 360 w 2422"/>
              <a:gd name="T29" fmla="*/ 941 h 978"/>
              <a:gd name="T30" fmla="*/ 360 w 2422"/>
              <a:gd name="T31" fmla="*/ 903 h 978"/>
              <a:gd name="T32" fmla="*/ 397 w 2422"/>
              <a:gd name="T33" fmla="*/ 865 h 978"/>
              <a:gd name="T34" fmla="*/ 492 w 2422"/>
              <a:gd name="T35" fmla="*/ 903 h 978"/>
              <a:gd name="T36" fmla="*/ 587 w 2422"/>
              <a:gd name="T37" fmla="*/ 941 h 978"/>
              <a:gd name="T38" fmla="*/ 833 w 2422"/>
              <a:gd name="T39" fmla="*/ 903 h 978"/>
              <a:gd name="T40" fmla="*/ 1102 w 2422"/>
              <a:gd name="T41" fmla="*/ 814 h 978"/>
              <a:gd name="T42" fmla="*/ 1249 w 2422"/>
              <a:gd name="T43" fmla="*/ 663 h 978"/>
              <a:gd name="T44" fmla="*/ 1287 w 2422"/>
              <a:gd name="T45" fmla="*/ 376 h 978"/>
              <a:gd name="T46" fmla="*/ 1299 w 2422"/>
              <a:gd name="T47" fmla="*/ 16 h 978"/>
              <a:gd name="T48" fmla="*/ 1362 w 2422"/>
              <a:gd name="T49" fmla="*/ 376 h 978"/>
              <a:gd name="T50" fmla="*/ 2346 w 2422"/>
              <a:gd name="T51" fmla="*/ 640 h 978"/>
              <a:gd name="T52" fmla="*/ 2155 w 2422"/>
              <a:gd name="T53" fmla="*/ 802 h 978"/>
              <a:gd name="T54" fmla="*/ 2422 w 2422"/>
              <a:gd name="T55" fmla="*/ 677 h 978"/>
              <a:gd name="T56" fmla="*/ 2422 w 2422"/>
              <a:gd name="T57" fmla="*/ 376 h 978"/>
              <a:gd name="T58" fmla="*/ 1299 w 2422"/>
              <a:gd name="T59" fmla="*/ 16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422" h="978">
                <a:moveTo>
                  <a:pt x="1547" y="823"/>
                </a:moveTo>
                <a:cubicBezTo>
                  <a:pt x="1445" y="821"/>
                  <a:pt x="1346" y="816"/>
                  <a:pt x="1249" y="809"/>
                </a:cubicBezTo>
                <a:cubicBezTo>
                  <a:pt x="1284" y="774"/>
                  <a:pt x="1310" y="731"/>
                  <a:pt x="1322" y="682"/>
                </a:cubicBezTo>
                <a:cubicBezTo>
                  <a:pt x="1329" y="656"/>
                  <a:pt x="1336" y="628"/>
                  <a:pt x="1341" y="602"/>
                </a:cubicBezTo>
                <a:cubicBezTo>
                  <a:pt x="1348" y="602"/>
                  <a:pt x="1355" y="602"/>
                  <a:pt x="1362" y="602"/>
                </a:cubicBezTo>
                <a:cubicBezTo>
                  <a:pt x="1604" y="602"/>
                  <a:pt x="1838" y="576"/>
                  <a:pt x="2062" y="527"/>
                </a:cubicBezTo>
                <a:cubicBezTo>
                  <a:pt x="2200" y="564"/>
                  <a:pt x="2271" y="609"/>
                  <a:pt x="2271" y="640"/>
                </a:cubicBezTo>
                <a:cubicBezTo>
                  <a:pt x="2271" y="698"/>
                  <a:pt x="2022" y="802"/>
                  <a:pt x="1547" y="823"/>
                </a:cubicBezTo>
                <a:close/>
                <a:moveTo>
                  <a:pt x="1287" y="376"/>
                </a:moveTo>
                <a:cubicBezTo>
                  <a:pt x="1287" y="247"/>
                  <a:pt x="1261" y="124"/>
                  <a:pt x="1213" y="11"/>
                </a:cubicBezTo>
                <a:cubicBezTo>
                  <a:pt x="1093" y="4"/>
                  <a:pt x="965" y="0"/>
                  <a:pt x="833" y="0"/>
                </a:cubicBezTo>
                <a:cubicBezTo>
                  <a:pt x="371" y="0"/>
                  <a:pt x="0" y="101"/>
                  <a:pt x="0" y="225"/>
                </a:cubicBezTo>
                <a:cubicBezTo>
                  <a:pt x="0" y="513"/>
                  <a:pt x="109" y="771"/>
                  <a:pt x="284" y="960"/>
                </a:cubicBezTo>
                <a:cubicBezTo>
                  <a:pt x="293" y="971"/>
                  <a:pt x="308" y="978"/>
                  <a:pt x="322" y="978"/>
                </a:cubicBezTo>
                <a:cubicBezTo>
                  <a:pt x="343" y="978"/>
                  <a:pt x="360" y="962"/>
                  <a:pt x="360" y="941"/>
                </a:cubicBezTo>
                <a:cubicBezTo>
                  <a:pt x="360" y="903"/>
                  <a:pt x="360" y="903"/>
                  <a:pt x="360" y="903"/>
                </a:cubicBezTo>
                <a:cubicBezTo>
                  <a:pt x="360" y="882"/>
                  <a:pt x="376" y="865"/>
                  <a:pt x="397" y="865"/>
                </a:cubicBezTo>
                <a:cubicBezTo>
                  <a:pt x="435" y="865"/>
                  <a:pt x="468" y="880"/>
                  <a:pt x="492" y="903"/>
                </a:cubicBezTo>
                <a:cubicBezTo>
                  <a:pt x="516" y="927"/>
                  <a:pt x="549" y="941"/>
                  <a:pt x="587" y="941"/>
                </a:cubicBezTo>
                <a:cubicBezTo>
                  <a:pt x="669" y="941"/>
                  <a:pt x="752" y="929"/>
                  <a:pt x="833" y="903"/>
                </a:cubicBezTo>
                <a:cubicBezTo>
                  <a:pt x="1102" y="814"/>
                  <a:pt x="1102" y="814"/>
                  <a:pt x="1102" y="814"/>
                </a:cubicBezTo>
                <a:cubicBezTo>
                  <a:pt x="1173" y="790"/>
                  <a:pt x="1230" y="734"/>
                  <a:pt x="1249" y="663"/>
                </a:cubicBezTo>
                <a:cubicBezTo>
                  <a:pt x="1272" y="571"/>
                  <a:pt x="1287" y="475"/>
                  <a:pt x="1287" y="376"/>
                </a:cubicBezTo>
                <a:close/>
                <a:moveTo>
                  <a:pt x="1299" y="16"/>
                </a:moveTo>
                <a:cubicBezTo>
                  <a:pt x="1341" y="131"/>
                  <a:pt x="1362" y="251"/>
                  <a:pt x="1362" y="376"/>
                </a:cubicBezTo>
                <a:cubicBezTo>
                  <a:pt x="1852" y="376"/>
                  <a:pt x="2346" y="465"/>
                  <a:pt x="2346" y="640"/>
                </a:cubicBezTo>
                <a:cubicBezTo>
                  <a:pt x="2346" y="705"/>
                  <a:pt x="2273" y="760"/>
                  <a:pt x="2155" y="802"/>
                </a:cubicBezTo>
                <a:cubicBezTo>
                  <a:pt x="2316" y="776"/>
                  <a:pt x="2422" y="729"/>
                  <a:pt x="2422" y="677"/>
                </a:cubicBezTo>
                <a:cubicBezTo>
                  <a:pt x="2422" y="376"/>
                  <a:pt x="2422" y="376"/>
                  <a:pt x="2422" y="376"/>
                </a:cubicBezTo>
                <a:cubicBezTo>
                  <a:pt x="2422" y="207"/>
                  <a:pt x="1949" y="63"/>
                  <a:pt x="1299" y="16"/>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5" name="Gaming"/>
          <p:cNvSpPr>
            <a:spLocks noEditPoints="1"/>
          </p:cNvSpPr>
          <p:nvPr/>
        </p:nvSpPr>
        <p:spPr bwMode="auto">
          <a:xfrm>
            <a:off x="6385221" y="3266939"/>
            <a:ext cx="903843" cy="605212"/>
          </a:xfrm>
          <a:custGeom>
            <a:avLst/>
            <a:gdLst>
              <a:gd name="T0" fmla="*/ 1214 w 2336"/>
              <a:gd name="T1" fmla="*/ 1123 h 1569"/>
              <a:gd name="T2" fmla="*/ 1391 w 2336"/>
              <a:gd name="T3" fmla="*/ 1123 h 1569"/>
              <a:gd name="T4" fmla="*/ 1649 w 2336"/>
              <a:gd name="T5" fmla="*/ 1188 h 1569"/>
              <a:gd name="T6" fmla="*/ 1770 w 2336"/>
              <a:gd name="T7" fmla="*/ 1316 h 1569"/>
              <a:gd name="T8" fmla="*/ 2259 w 2336"/>
              <a:gd name="T9" fmla="*/ 1444 h 1569"/>
              <a:gd name="T10" fmla="*/ 2019 w 2336"/>
              <a:gd name="T11" fmla="*/ 252 h 1569"/>
              <a:gd name="T12" fmla="*/ 1949 w 2336"/>
              <a:gd name="T13" fmla="*/ 172 h 1569"/>
              <a:gd name="T14" fmla="*/ 1930 w 2336"/>
              <a:gd name="T15" fmla="*/ 87 h 1569"/>
              <a:gd name="T16" fmla="*/ 1497 w 2336"/>
              <a:gd name="T17" fmla="*/ 15 h 1569"/>
              <a:gd name="T18" fmla="*/ 1393 w 2336"/>
              <a:gd name="T19" fmla="*/ 74 h 1569"/>
              <a:gd name="T20" fmla="*/ 1378 w 2336"/>
              <a:gd name="T21" fmla="*/ 77 h 1569"/>
              <a:gd name="T22" fmla="*/ 1168 w 2336"/>
              <a:gd name="T23" fmla="*/ 77 h 1569"/>
              <a:gd name="T24" fmla="*/ 959 w 2336"/>
              <a:gd name="T25" fmla="*/ 78 h 1569"/>
              <a:gd name="T26" fmla="*/ 943 w 2336"/>
              <a:gd name="T27" fmla="*/ 74 h 1569"/>
              <a:gd name="T28" fmla="*/ 839 w 2336"/>
              <a:gd name="T29" fmla="*/ 15 h 1569"/>
              <a:gd name="T30" fmla="*/ 406 w 2336"/>
              <a:gd name="T31" fmla="*/ 87 h 1569"/>
              <a:gd name="T32" fmla="*/ 387 w 2336"/>
              <a:gd name="T33" fmla="*/ 172 h 1569"/>
              <a:gd name="T34" fmla="*/ 317 w 2336"/>
              <a:gd name="T35" fmla="*/ 252 h 1569"/>
              <a:gd name="T36" fmla="*/ 77 w 2336"/>
              <a:gd name="T37" fmla="*/ 1444 h 1569"/>
              <a:gd name="T38" fmla="*/ 566 w 2336"/>
              <a:gd name="T39" fmla="*/ 1316 h 1569"/>
              <a:gd name="T40" fmla="*/ 686 w 2336"/>
              <a:gd name="T41" fmla="*/ 1188 h 1569"/>
              <a:gd name="T42" fmla="*/ 945 w 2336"/>
              <a:gd name="T43" fmla="*/ 1123 h 1569"/>
              <a:gd name="T44" fmla="*/ 1167 w 2336"/>
              <a:gd name="T45" fmla="*/ 1123 h 1569"/>
              <a:gd name="T46" fmla="*/ 2193 w 2336"/>
              <a:gd name="T47" fmla="*/ 1401 h 1569"/>
              <a:gd name="T48" fmla="*/ 2074 w 2336"/>
              <a:gd name="T49" fmla="*/ 1488 h 1569"/>
              <a:gd name="T50" fmla="*/ 2047 w 2336"/>
              <a:gd name="T51" fmla="*/ 1484 h 1569"/>
              <a:gd name="T52" fmla="*/ 1690 w 2336"/>
              <a:gd name="T53" fmla="*/ 1121 h 1569"/>
              <a:gd name="T54" fmla="*/ 1667 w 2336"/>
              <a:gd name="T55" fmla="*/ 1106 h 1569"/>
              <a:gd name="T56" fmla="*/ 1210 w 2336"/>
              <a:gd name="T57" fmla="*/ 1044 h 1569"/>
              <a:gd name="T58" fmla="*/ 1081 w 2336"/>
              <a:gd name="T59" fmla="*/ 1044 h 1569"/>
              <a:gd name="T60" fmla="*/ 669 w 2336"/>
              <a:gd name="T61" fmla="*/ 1106 h 1569"/>
              <a:gd name="T62" fmla="*/ 646 w 2336"/>
              <a:gd name="T63" fmla="*/ 1121 h 1569"/>
              <a:gd name="T64" fmla="*/ 290 w 2336"/>
              <a:gd name="T65" fmla="*/ 1484 h 1569"/>
              <a:gd name="T66" fmla="*/ 263 w 2336"/>
              <a:gd name="T67" fmla="*/ 1488 h 1569"/>
              <a:gd name="T68" fmla="*/ 114 w 2336"/>
              <a:gd name="T69" fmla="*/ 1020 h 1569"/>
              <a:gd name="T70" fmla="*/ 444 w 2336"/>
              <a:gd name="T71" fmla="*/ 230 h 1569"/>
              <a:gd name="T72" fmla="*/ 466 w 2336"/>
              <a:gd name="T73" fmla="*/ 147 h 1569"/>
              <a:gd name="T74" fmla="*/ 622 w 2336"/>
              <a:gd name="T75" fmla="*/ 101 h 1569"/>
              <a:gd name="T76" fmla="*/ 807 w 2336"/>
              <a:gd name="T77" fmla="*/ 87 h 1569"/>
              <a:gd name="T78" fmla="*/ 831 w 2336"/>
              <a:gd name="T79" fmla="*/ 101 h 1569"/>
              <a:gd name="T80" fmla="*/ 941 w 2336"/>
              <a:gd name="T81" fmla="*/ 156 h 1569"/>
              <a:gd name="T82" fmla="*/ 1168 w 2336"/>
              <a:gd name="T83" fmla="*/ 156 h 1569"/>
              <a:gd name="T84" fmla="*/ 1396 w 2336"/>
              <a:gd name="T85" fmla="*/ 156 h 1569"/>
              <a:gd name="T86" fmla="*/ 1507 w 2336"/>
              <a:gd name="T87" fmla="*/ 100 h 1569"/>
              <a:gd name="T88" fmla="*/ 1529 w 2336"/>
              <a:gd name="T89" fmla="*/ 87 h 1569"/>
              <a:gd name="T90" fmla="*/ 1715 w 2336"/>
              <a:gd name="T91" fmla="*/ 101 h 1569"/>
              <a:gd name="T92" fmla="*/ 1870 w 2336"/>
              <a:gd name="T93" fmla="*/ 146 h 1569"/>
              <a:gd name="T94" fmla="*/ 1892 w 2336"/>
              <a:gd name="T95" fmla="*/ 230 h 1569"/>
              <a:gd name="T96" fmla="*/ 2222 w 2336"/>
              <a:gd name="T97" fmla="*/ 1020 h 1569"/>
              <a:gd name="T98" fmla="*/ 1242 w 2336"/>
              <a:gd name="T99" fmla="*/ 415 h 1569"/>
              <a:gd name="T100" fmla="*/ 1094 w 2336"/>
              <a:gd name="T101" fmla="*/ 415 h 1569"/>
              <a:gd name="T102" fmla="*/ 1242 w 2336"/>
              <a:gd name="T103" fmla="*/ 415 h 15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336" h="1569">
                <a:moveTo>
                  <a:pt x="1170" y="1123"/>
                </a:moveTo>
                <a:cubicBezTo>
                  <a:pt x="1183" y="1123"/>
                  <a:pt x="1196" y="1123"/>
                  <a:pt x="1214" y="1123"/>
                </a:cubicBezTo>
                <a:cubicBezTo>
                  <a:pt x="1225" y="1123"/>
                  <a:pt x="1238" y="1123"/>
                  <a:pt x="1254" y="1123"/>
                </a:cubicBezTo>
                <a:cubicBezTo>
                  <a:pt x="1391" y="1123"/>
                  <a:pt x="1391" y="1123"/>
                  <a:pt x="1391" y="1123"/>
                </a:cubicBezTo>
                <a:cubicBezTo>
                  <a:pt x="1543" y="1123"/>
                  <a:pt x="1580" y="1141"/>
                  <a:pt x="1622" y="1170"/>
                </a:cubicBezTo>
                <a:cubicBezTo>
                  <a:pt x="1631" y="1176"/>
                  <a:pt x="1639" y="1182"/>
                  <a:pt x="1649" y="1188"/>
                </a:cubicBezTo>
                <a:cubicBezTo>
                  <a:pt x="1651" y="1189"/>
                  <a:pt x="1651" y="1189"/>
                  <a:pt x="1651" y="1189"/>
                </a:cubicBezTo>
                <a:cubicBezTo>
                  <a:pt x="1667" y="1201"/>
                  <a:pt x="1703" y="1239"/>
                  <a:pt x="1770" y="1316"/>
                </a:cubicBezTo>
                <a:cubicBezTo>
                  <a:pt x="1910" y="1473"/>
                  <a:pt x="1998" y="1569"/>
                  <a:pt x="2058" y="1569"/>
                </a:cubicBezTo>
                <a:cubicBezTo>
                  <a:pt x="2100" y="1569"/>
                  <a:pt x="2201" y="1532"/>
                  <a:pt x="2259" y="1444"/>
                </a:cubicBezTo>
                <a:cubicBezTo>
                  <a:pt x="2324" y="1343"/>
                  <a:pt x="2336" y="1212"/>
                  <a:pt x="2300" y="1006"/>
                </a:cubicBezTo>
                <a:cubicBezTo>
                  <a:pt x="2255" y="759"/>
                  <a:pt x="2049" y="311"/>
                  <a:pt x="2019" y="252"/>
                </a:cubicBezTo>
                <a:cubicBezTo>
                  <a:pt x="2011" y="235"/>
                  <a:pt x="1990" y="206"/>
                  <a:pt x="1962" y="183"/>
                </a:cubicBezTo>
                <a:cubicBezTo>
                  <a:pt x="1949" y="172"/>
                  <a:pt x="1949" y="172"/>
                  <a:pt x="1949" y="172"/>
                </a:cubicBezTo>
                <a:cubicBezTo>
                  <a:pt x="1949" y="121"/>
                  <a:pt x="1949" y="121"/>
                  <a:pt x="1949" y="121"/>
                </a:cubicBezTo>
                <a:cubicBezTo>
                  <a:pt x="1949" y="107"/>
                  <a:pt x="1942" y="94"/>
                  <a:pt x="1930" y="87"/>
                </a:cubicBezTo>
                <a:cubicBezTo>
                  <a:pt x="1913" y="77"/>
                  <a:pt x="1812" y="42"/>
                  <a:pt x="1731" y="24"/>
                </a:cubicBezTo>
                <a:cubicBezTo>
                  <a:pt x="1654" y="8"/>
                  <a:pt x="1531" y="0"/>
                  <a:pt x="1497" y="15"/>
                </a:cubicBezTo>
                <a:cubicBezTo>
                  <a:pt x="1494" y="17"/>
                  <a:pt x="1484" y="22"/>
                  <a:pt x="1457" y="38"/>
                </a:cubicBezTo>
                <a:cubicBezTo>
                  <a:pt x="1432" y="53"/>
                  <a:pt x="1408" y="67"/>
                  <a:pt x="1393" y="74"/>
                </a:cubicBezTo>
                <a:cubicBezTo>
                  <a:pt x="1386" y="77"/>
                  <a:pt x="1386" y="77"/>
                  <a:pt x="1386" y="77"/>
                </a:cubicBezTo>
                <a:cubicBezTo>
                  <a:pt x="1378" y="77"/>
                  <a:pt x="1378" y="77"/>
                  <a:pt x="1378" y="77"/>
                </a:cubicBezTo>
                <a:cubicBezTo>
                  <a:pt x="1372" y="77"/>
                  <a:pt x="1362" y="77"/>
                  <a:pt x="1349" y="77"/>
                </a:cubicBezTo>
                <a:cubicBezTo>
                  <a:pt x="1168" y="77"/>
                  <a:pt x="1168" y="77"/>
                  <a:pt x="1168" y="77"/>
                </a:cubicBezTo>
                <a:cubicBezTo>
                  <a:pt x="1009" y="77"/>
                  <a:pt x="1009" y="77"/>
                  <a:pt x="1009" y="77"/>
                </a:cubicBezTo>
                <a:cubicBezTo>
                  <a:pt x="984" y="77"/>
                  <a:pt x="967" y="77"/>
                  <a:pt x="959" y="78"/>
                </a:cubicBezTo>
                <a:cubicBezTo>
                  <a:pt x="951" y="78"/>
                  <a:pt x="951" y="78"/>
                  <a:pt x="951" y="78"/>
                </a:cubicBezTo>
                <a:cubicBezTo>
                  <a:pt x="943" y="74"/>
                  <a:pt x="943" y="74"/>
                  <a:pt x="943" y="74"/>
                </a:cubicBezTo>
                <a:cubicBezTo>
                  <a:pt x="929" y="67"/>
                  <a:pt x="903" y="52"/>
                  <a:pt x="880" y="39"/>
                </a:cubicBezTo>
                <a:cubicBezTo>
                  <a:pt x="852" y="22"/>
                  <a:pt x="842" y="17"/>
                  <a:pt x="839" y="15"/>
                </a:cubicBezTo>
                <a:cubicBezTo>
                  <a:pt x="805" y="0"/>
                  <a:pt x="682" y="8"/>
                  <a:pt x="605" y="24"/>
                </a:cubicBezTo>
                <a:cubicBezTo>
                  <a:pt x="524" y="42"/>
                  <a:pt x="423" y="77"/>
                  <a:pt x="406" y="87"/>
                </a:cubicBezTo>
                <a:cubicBezTo>
                  <a:pt x="394" y="94"/>
                  <a:pt x="387" y="107"/>
                  <a:pt x="387" y="121"/>
                </a:cubicBezTo>
                <a:cubicBezTo>
                  <a:pt x="387" y="172"/>
                  <a:pt x="387" y="172"/>
                  <a:pt x="387" y="172"/>
                </a:cubicBezTo>
                <a:cubicBezTo>
                  <a:pt x="374" y="183"/>
                  <a:pt x="374" y="183"/>
                  <a:pt x="374" y="183"/>
                </a:cubicBezTo>
                <a:cubicBezTo>
                  <a:pt x="346" y="206"/>
                  <a:pt x="326" y="235"/>
                  <a:pt x="317" y="252"/>
                </a:cubicBezTo>
                <a:cubicBezTo>
                  <a:pt x="287" y="311"/>
                  <a:pt x="81" y="759"/>
                  <a:pt x="36" y="1006"/>
                </a:cubicBezTo>
                <a:cubicBezTo>
                  <a:pt x="0" y="1212"/>
                  <a:pt x="12" y="1343"/>
                  <a:pt x="77" y="1444"/>
                </a:cubicBezTo>
                <a:cubicBezTo>
                  <a:pt x="135" y="1532"/>
                  <a:pt x="236" y="1569"/>
                  <a:pt x="278" y="1569"/>
                </a:cubicBezTo>
                <a:cubicBezTo>
                  <a:pt x="338" y="1569"/>
                  <a:pt x="427" y="1473"/>
                  <a:pt x="566" y="1316"/>
                </a:cubicBezTo>
                <a:cubicBezTo>
                  <a:pt x="634" y="1239"/>
                  <a:pt x="669" y="1201"/>
                  <a:pt x="684" y="1190"/>
                </a:cubicBezTo>
                <a:cubicBezTo>
                  <a:pt x="686" y="1188"/>
                  <a:pt x="686" y="1188"/>
                  <a:pt x="686" y="1188"/>
                </a:cubicBezTo>
                <a:cubicBezTo>
                  <a:pt x="697" y="1182"/>
                  <a:pt x="705" y="1176"/>
                  <a:pt x="714" y="1170"/>
                </a:cubicBezTo>
                <a:cubicBezTo>
                  <a:pt x="756" y="1141"/>
                  <a:pt x="793" y="1123"/>
                  <a:pt x="945" y="1123"/>
                </a:cubicBezTo>
                <a:cubicBezTo>
                  <a:pt x="1081" y="1123"/>
                  <a:pt x="1081" y="1123"/>
                  <a:pt x="1081" y="1123"/>
                </a:cubicBezTo>
                <a:cubicBezTo>
                  <a:pt x="1124" y="1122"/>
                  <a:pt x="1145" y="1122"/>
                  <a:pt x="1167" y="1123"/>
                </a:cubicBezTo>
                <a:lnTo>
                  <a:pt x="1170" y="1123"/>
                </a:lnTo>
                <a:close/>
                <a:moveTo>
                  <a:pt x="2193" y="1401"/>
                </a:moveTo>
                <a:cubicBezTo>
                  <a:pt x="2193" y="1401"/>
                  <a:pt x="2193" y="1401"/>
                  <a:pt x="2193" y="1401"/>
                </a:cubicBezTo>
                <a:cubicBezTo>
                  <a:pt x="2159" y="1453"/>
                  <a:pt x="2102" y="1480"/>
                  <a:pt x="2074" y="1488"/>
                </a:cubicBezTo>
                <a:cubicBezTo>
                  <a:pt x="2059" y="1492"/>
                  <a:pt x="2059" y="1492"/>
                  <a:pt x="2059" y="1492"/>
                </a:cubicBezTo>
                <a:cubicBezTo>
                  <a:pt x="2047" y="1484"/>
                  <a:pt x="2047" y="1484"/>
                  <a:pt x="2047" y="1484"/>
                </a:cubicBezTo>
                <a:cubicBezTo>
                  <a:pt x="2003" y="1458"/>
                  <a:pt x="1915" y="1361"/>
                  <a:pt x="1829" y="1264"/>
                </a:cubicBezTo>
                <a:cubicBezTo>
                  <a:pt x="1758" y="1183"/>
                  <a:pt x="1716" y="1137"/>
                  <a:pt x="1690" y="1121"/>
                </a:cubicBezTo>
                <a:cubicBezTo>
                  <a:pt x="1683" y="1116"/>
                  <a:pt x="1676" y="1112"/>
                  <a:pt x="1669" y="1107"/>
                </a:cubicBezTo>
                <a:cubicBezTo>
                  <a:pt x="1667" y="1106"/>
                  <a:pt x="1667" y="1106"/>
                  <a:pt x="1667" y="1106"/>
                </a:cubicBezTo>
                <a:cubicBezTo>
                  <a:pt x="1612" y="1067"/>
                  <a:pt x="1566" y="1044"/>
                  <a:pt x="1391" y="1044"/>
                </a:cubicBezTo>
                <a:cubicBezTo>
                  <a:pt x="1210" y="1044"/>
                  <a:pt x="1210" y="1044"/>
                  <a:pt x="1210" y="1044"/>
                </a:cubicBezTo>
                <a:cubicBezTo>
                  <a:pt x="1194" y="1044"/>
                  <a:pt x="1181" y="1044"/>
                  <a:pt x="1169" y="1044"/>
                </a:cubicBezTo>
                <a:cubicBezTo>
                  <a:pt x="1146" y="1044"/>
                  <a:pt x="1124" y="1044"/>
                  <a:pt x="1081" y="1044"/>
                </a:cubicBezTo>
                <a:cubicBezTo>
                  <a:pt x="946" y="1044"/>
                  <a:pt x="946" y="1044"/>
                  <a:pt x="946" y="1044"/>
                </a:cubicBezTo>
                <a:cubicBezTo>
                  <a:pt x="770" y="1044"/>
                  <a:pt x="724" y="1067"/>
                  <a:pt x="669" y="1106"/>
                </a:cubicBezTo>
                <a:cubicBezTo>
                  <a:pt x="667" y="1107"/>
                  <a:pt x="667" y="1107"/>
                  <a:pt x="667" y="1107"/>
                </a:cubicBezTo>
                <a:cubicBezTo>
                  <a:pt x="660" y="1111"/>
                  <a:pt x="654" y="1116"/>
                  <a:pt x="646" y="1121"/>
                </a:cubicBezTo>
                <a:cubicBezTo>
                  <a:pt x="620" y="1137"/>
                  <a:pt x="580" y="1181"/>
                  <a:pt x="507" y="1264"/>
                </a:cubicBezTo>
                <a:cubicBezTo>
                  <a:pt x="421" y="1361"/>
                  <a:pt x="334" y="1457"/>
                  <a:pt x="290" y="1484"/>
                </a:cubicBezTo>
                <a:cubicBezTo>
                  <a:pt x="277" y="1492"/>
                  <a:pt x="277" y="1492"/>
                  <a:pt x="277" y="1492"/>
                </a:cubicBezTo>
                <a:cubicBezTo>
                  <a:pt x="263" y="1488"/>
                  <a:pt x="263" y="1488"/>
                  <a:pt x="263" y="1488"/>
                </a:cubicBezTo>
                <a:cubicBezTo>
                  <a:pt x="234" y="1480"/>
                  <a:pt x="177" y="1453"/>
                  <a:pt x="143" y="1401"/>
                </a:cubicBezTo>
                <a:cubicBezTo>
                  <a:pt x="106" y="1342"/>
                  <a:pt x="73" y="1252"/>
                  <a:pt x="114" y="1020"/>
                </a:cubicBezTo>
                <a:cubicBezTo>
                  <a:pt x="152" y="804"/>
                  <a:pt x="342" y="377"/>
                  <a:pt x="387" y="287"/>
                </a:cubicBezTo>
                <a:cubicBezTo>
                  <a:pt x="394" y="274"/>
                  <a:pt x="418" y="244"/>
                  <a:pt x="444" y="230"/>
                </a:cubicBezTo>
                <a:cubicBezTo>
                  <a:pt x="457" y="223"/>
                  <a:pt x="466" y="210"/>
                  <a:pt x="466" y="195"/>
                </a:cubicBezTo>
                <a:cubicBezTo>
                  <a:pt x="466" y="147"/>
                  <a:pt x="466" y="147"/>
                  <a:pt x="466" y="147"/>
                </a:cubicBezTo>
                <a:cubicBezTo>
                  <a:pt x="489" y="139"/>
                  <a:pt x="489" y="139"/>
                  <a:pt x="489" y="139"/>
                </a:cubicBezTo>
                <a:cubicBezTo>
                  <a:pt x="511" y="131"/>
                  <a:pt x="567" y="113"/>
                  <a:pt x="622" y="101"/>
                </a:cubicBezTo>
                <a:cubicBezTo>
                  <a:pt x="689" y="86"/>
                  <a:pt x="772" y="84"/>
                  <a:pt x="800" y="87"/>
                </a:cubicBezTo>
                <a:cubicBezTo>
                  <a:pt x="807" y="87"/>
                  <a:pt x="807" y="87"/>
                  <a:pt x="807" y="87"/>
                </a:cubicBezTo>
                <a:cubicBezTo>
                  <a:pt x="814" y="91"/>
                  <a:pt x="814" y="91"/>
                  <a:pt x="814" y="91"/>
                </a:cubicBezTo>
                <a:cubicBezTo>
                  <a:pt x="819" y="93"/>
                  <a:pt x="825" y="97"/>
                  <a:pt x="831" y="101"/>
                </a:cubicBezTo>
                <a:cubicBezTo>
                  <a:pt x="839" y="106"/>
                  <a:pt x="839" y="106"/>
                  <a:pt x="839" y="106"/>
                </a:cubicBezTo>
                <a:cubicBezTo>
                  <a:pt x="894" y="138"/>
                  <a:pt x="921" y="153"/>
                  <a:pt x="941" y="156"/>
                </a:cubicBezTo>
                <a:cubicBezTo>
                  <a:pt x="946" y="156"/>
                  <a:pt x="974" y="156"/>
                  <a:pt x="1021" y="156"/>
                </a:cubicBezTo>
                <a:cubicBezTo>
                  <a:pt x="1168" y="156"/>
                  <a:pt x="1168" y="156"/>
                  <a:pt x="1168" y="156"/>
                </a:cubicBezTo>
                <a:cubicBezTo>
                  <a:pt x="1315" y="156"/>
                  <a:pt x="1315" y="156"/>
                  <a:pt x="1315" y="156"/>
                </a:cubicBezTo>
                <a:cubicBezTo>
                  <a:pt x="1364" y="156"/>
                  <a:pt x="1390" y="156"/>
                  <a:pt x="1396" y="156"/>
                </a:cubicBezTo>
                <a:cubicBezTo>
                  <a:pt x="1415" y="153"/>
                  <a:pt x="1442" y="138"/>
                  <a:pt x="1497" y="106"/>
                </a:cubicBezTo>
                <a:cubicBezTo>
                  <a:pt x="1507" y="100"/>
                  <a:pt x="1507" y="100"/>
                  <a:pt x="1507" y="100"/>
                </a:cubicBezTo>
                <a:cubicBezTo>
                  <a:pt x="1513" y="96"/>
                  <a:pt x="1518" y="93"/>
                  <a:pt x="1522" y="91"/>
                </a:cubicBezTo>
                <a:cubicBezTo>
                  <a:pt x="1529" y="87"/>
                  <a:pt x="1529" y="87"/>
                  <a:pt x="1529" y="87"/>
                </a:cubicBezTo>
                <a:cubicBezTo>
                  <a:pt x="1536" y="87"/>
                  <a:pt x="1536" y="87"/>
                  <a:pt x="1536" y="87"/>
                </a:cubicBezTo>
                <a:cubicBezTo>
                  <a:pt x="1563" y="84"/>
                  <a:pt x="1647" y="86"/>
                  <a:pt x="1715" y="101"/>
                </a:cubicBezTo>
                <a:cubicBezTo>
                  <a:pt x="1765" y="112"/>
                  <a:pt x="1819" y="129"/>
                  <a:pt x="1847" y="138"/>
                </a:cubicBezTo>
                <a:cubicBezTo>
                  <a:pt x="1870" y="146"/>
                  <a:pt x="1870" y="146"/>
                  <a:pt x="1870" y="146"/>
                </a:cubicBezTo>
                <a:cubicBezTo>
                  <a:pt x="1870" y="195"/>
                  <a:pt x="1870" y="195"/>
                  <a:pt x="1870" y="195"/>
                </a:cubicBezTo>
                <a:cubicBezTo>
                  <a:pt x="1870" y="210"/>
                  <a:pt x="1879" y="223"/>
                  <a:pt x="1892" y="230"/>
                </a:cubicBezTo>
                <a:cubicBezTo>
                  <a:pt x="1918" y="244"/>
                  <a:pt x="1942" y="274"/>
                  <a:pt x="1949" y="287"/>
                </a:cubicBezTo>
                <a:cubicBezTo>
                  <a:pt x="1994" y="377"/>
                  <a:pt x="2184" y="804"/>
                  <a:pt x="2222" y="1020"/>
                </a:cubicBezTo>
                <a:cubicBezTo>
                  <a:pt x="2263" y="1252"/>
                  <a:pt x="2230" y="1342"/>
                  <a:pt x="2193" y="1401"/>
                </a:cubicBezTo>
                <a:close/>
                <a:moveTo>
                  <a:pt x="1242" y="415"/>
                </a:moveTo>
                <a:cubicBezTo>
                  <a:pt x="1242" y="456"/>
                  <a:pt x="1209" y="489"/>
                  <a:pt x="1168" y="489"/>
                </a:cubicBezTo>
                <a:cubicBezTo>
                  <a:pt x="1127" y="489"/>
                  <a:pt x="1094" y="456"/>
                  <a:pt x="1094" y="415"/>
                </a:cubicBezTo>
                <a:cubicBezTo>
                  <a:pt x="1094" y="374"/>
                  <a:pt x="1127" y="341"/>
                  <a:pt x="1168" y="341"/>
                </a:cubicBezTo>
                <a:cubicBezTo>
                  <a:pt x="1209" y="341"/>
                  <a:pt x="1242" y="374"/>
                  <a:pt x="1242" y="415"/>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9" name="Pen"/>
          <p:cNvSpPr>
            <a:spLocks noEditPoints="1"/>
          </p:cNvSpPr>
          <p:nvPr/>
        </p:nvSpPr>
        <p:spPr bwMode="auto">
          <a:xfrm>
            <a:off x="4918071" y="3169572"/>
            <a:ext cx="811301" cy="799946"/>
          </a:xfrm>
          <a:custGeom>
            <a:avLst/>
            <a:gdLst>
              <a:gd name="T0" fmla="*/ 2022 w 2095"/>
              <a:gd name="T1" fmla="*/ 52 h 2074"/>
              <a:gd name="T2" fmla="*/ 1889 w 2095"/>
              <a:gd name="T3" fmla="*/ 0 h 2074"/>
              <a:gd name="T4" fmla="*/ 1757 w 2095"/>
              <a:gd name="T5" fmla="*/ 52 h 2074"/>
              <a:gd name="T6" fmla="*/ 1757 w 2095"/>
              <a:gd name="T7" fmla="*/ 52 h 2074"/>
              <a:gd name="T8" fmla="*/ 0 w 2095"/>
              <a:gd name="T9" fmla="*/ 1810 h 2074"/>
              <a:gd name="T10" fmla="*/ 0 w 2095"/>
              <a:gd name="T11" fmla="*/ 2074 h 2074"/>
              <a:gd name="T12" fmla="*/ 264 w 2095"/>
              <a:gd name="T13" fmla="*/ 2074 h 2074"/>
              <a:gd name="T14" fmla="*/ 2022 w 2095"/>
              <a:gd name="T15" fmla="*/ 317 h 2074"/>
              <a:gd name="T16" fmla="*/ 2022 w 2095"/>
              <a:gd name="T17" fmla="*/ 52 h 2074"/>
              <a:gd name="T18" fmla="*/ 232 w 2095"/>
              <a:gd name="T19" fmla="*/ 1996 h 2074"/>
              <a:gd name="T20" fmla="*/ 78 w 2095"/>
              <a:gd name="T21" fmla="*/ 1996 h 2074"/>
              <a:gd name="T22" fmla="*/ 78 w 2095"/>
              <a:gd name="T23" fmla="*/ 1842 h 2074"/>
              <a:gd name="T24" fmla="*/ 140 w 2095"/>
              <a:gd name="T25" fmla="*/ 1780 h 2074"/>
              <a:gd name="T26" fmla="*/ 160 w 2095"/>
              <a:gd name="T27" fmla="*/ 1785 h 2074"/>
              <a:gd name="T28" fmla="*/ 289 w 2095"/>
              <a:gd name="T29" fmla="*/ 1914 h 2074"/>
              <a:gd name="T30" fmla="*/ 294 w 2095"/>
              <a:gd name="T31" fmla="*/ 1934 h 2074"/>
              <a:gd name="T32" fmla="*/ 232 w 2095"/>
              <a:gd name="T33" fmla="*/ 1996 h 2074"/>
              <a:gd name="T34" fmla="*/ 360 w 2095"/>
              <a:gd name="T35" fmla="*/ 1868 h 2074"/>
              <a:gd name="T36" fmla="*/ 337 w 2095"/>
              <a:gd name="T37" fmla="*/ 1829 h 2074"/>
              <a:gd name="T38" fmla="*/ 245 w 2095"/>
              <a:gd name="T39" fmla="*/ 1737 h 2074"/>
              <a:gd name="T40" fmla="*/ 206 w 2095"/>
              <a:gd name="T41" fmla="*/ 1714 h 2074"/>
              <a:gd name="T42" fmla="*/ 1621 w 2095"/>
              <a:gd name="T43" fmla="*/ 300 h 2074"/>
              <a:gd name="T44" fmla="*/ 1640 w 2095"/>
              <a:gd name="T45" fmla="*/ 305 h 2074"/>
              <a:gd name="T46" fmla="*/ 1769 w 2095"/>
              <a:gd name="T47" fmla="*/ 434 h 2074"/>
              <a:gd name="T48" fmla="*/ 1774 w 2095"/>
              <a:gd name="T49" fmla="*/ 453 h 2074"/>
              <a:gd name="T50" fmla="*/ 360 w 2095"/>
              <a:gd name="T51" fmla="*/ 1868 h 2074"/>
              <a:gd name="T52" fmla="*/ 1966 w 2095"/>
              <a:gd name="T53" fmla="*/ 262 h 2074"/>
              <a:gd name="T54" fmla="*/ 1840 w 2095"/>
              <a:gd name="T55" fmla="*/ 388 h 2074"/>
              <a:gd name="T56" fmla="*/ 1817 w 2095"/>
              <a:gd name="T57" fmla="*/ 349 h 2074"/>
              <a:gd name="T58" fmla="*/ 1725 w 2095"/>
              <a:gd name="T59" fmla="*/ 257 h 2074"/>
              <a:gd name="T60" fmla="*/ 1686 w 2095"/>
              <a:gd name="T61" fmla="*/ 234 h 2074"/>
              <a:gd name="T62" fmla="*/ 1812 w 2095"/>
              <a:gd name="T63" fmla="*/ 108 h 2074"/>
              <a:gd name="T64" fmla="*/ 1889 w 2095"/>
              <a:gd name="T65" fmla="*/ 77 h 2074"/>
              <a:gd name="T66" fmla="*/ 1889 w 2095"/>
              <a:gd name="T67" fmla="*/ 77 h 2074"/>
              <a:gd name="T68" fmla="*/ 1966 w 2095"/>
              <a:gd name="T69" fmla="*/ 108 h 2074"/>
              <a:gd name="T70" fmla="*/ 1998 w 2095"/>
              <a:gd name="T71" fmla="*/ 185 h 2074"/>
              <a:gd name="T72" fmla="*/ 1966 w 2095"/>
              <a:gd name="T73" fmla="*/ 262 h 20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2095" h="2074">
                <a:moveTo>
                  <a:pt x="2022" y="52"/>
                </a:moveTo>
                <a:cubicBezTo>
                  <a:pt x="1988" y="19"/>
                  <a:pt x="1940" y="0"/>
                  <a:pt x="1889" y="0"/>
                </a:cubicBezTo>
                <a:cubicBezTo>
                  <a:pt x="1838" y="0"/>
                  <a:pt x="1790" y="19"/>
                  <a:pt x="1757" y="52"/>
                </a:cubicBezTo>
                <a:cubicBezTo>
                  <a:pt x="1757" y="52"/>
                  <a:pt x="1757" y="52"/>
                  <a:pt x="1757" y="52"/>
                </a:cubicBezTo>
                <a:cubicBezTo>
                  <a:pt x="0" y="1810"/>
                  <a:pt x="0" y="1810"/>
                  <a:pt x="0" y="1810"/>
                </a:cubicBezTo>
                <a:cubicBezTo>
                  <a:pt x="0" y="2074"/>
                  <a:pt x="0" y="2074"/>
                  <a:pt x="0" y="2074"/>
                </a:cubicBezTo>
                <a:cubicBezTo>
                  <a:pt x="264" y="2074"/>
                  <a:pt x="264" y="2074"/>
                  <a:pt x="264" y="2074"/>
                </a:cubicBezTo>
                <a:cubicBezTo>
                  <a:pt x="2022" y="317"/>
                  <a:pt x="2022" y="317"/>
                  <a:pt x="2022" y="317"/>
                </a:cubicBezTo>
                <a:cubicBezTo>
                  <a:pt x="2095" y="244"/>
                  <a:pt x="2095" y="125"/>
                  <a:pt x="2022" y="52"/>
                </a:cubicBezTo>
                <a:close/>
                <a:moveTo>
                  <a:pt x="232" y="1996"/>
                </a:moveTo>
                <a:cubicBezTo>
                  <a:pt x="78" y="1996"/>
                  <a:pt x="78" y="1996"/>
                  <a:pt x="78" y="1996"/>
                </a:cubicBezTo>
                <a:cubicBezTo>
                  <a:pt x="78" y="1842"/>
                  <a:pt x="78" y="1842"/>
                  <a:pt x="78" y="1842"/>
                </a:cubicBezTo>
                <a:cubicBezTo>
                  <a:pt x="140" y="1780"/>
                  <a:pt x="140" y="1780"/>
                  <a:pt x="140" y="1780"/>
                </a:cubicBezTo>
                <a:cubicBezTo>
                  <a:pt x="160" y="1785"/>
                  <a:pt x="160" y="1785"/>
                  <a:pt x="160" y="1785"/>
                </a:cubicBezTo>
                <a:cubicBezTo>
                  <a:pt x="223" y="1802"/>
                  <a:pt x="272" y="1851"/>
                  <a:pt x="289" y="1914"/>
                </a:cubicBezTo>
                <a:cubicBezTo>
                  <a:pt x="294" y="1934"/>
                  <a:pt x="294" y="1934"/>
                  <a:pt x="294" y="1934"/>
                </a:cubicBezTo>
                <a:lnTo>
                  <a:pt x="232" y="1996"/>
                </a:lnTo>
                <a:close/>
                <a:moveTo>
                  <a:pt x="360" y="1868"/>
                </a:moveTo>
                <a:cubicBezTo>
                  <a:pt x="337" y="1829"/>
                  <a:pt x="337" y="1829"/>
                  <a:pt x="337" y="1829"/>
                </a:cubicBezTo>
                <a:cubicBezTo>
                  <a:pt x="315" y="1791"/>
                  <a:pt x="283" y="1759"/>
                  <a:pt x="245" y="1737"/>
                </a:cubicBezTo>
                <a:cubicBezTo>
                  <a:pt x="206" y="1714"/>
                  <a:pt x="206" y="1714"/>
                  <a:pt x="206" y="1714"/>
                </a:cubicBezTo>
                <a:cubicBezTo>
                  <a:pt x="1621" y="300"/>
                  <a:pt x="1621" y="300"/>
                  <a:pt x="1621" y="300"/>
                </a:cubicBezTo>
                <a:cubicBezTo>
                  <a:pt x="1640" y="305"/>
                  <a:pt x="1640" y="305"/>
                  <a:pt x="1640" y="305"/>
                </a:cubicBezTo>
                <a:cubicBezTo>
                  <a:pt x="1703" y="322"/>
                  <a:pt x="1752" y="371"/>
                  <a:pt x="1769" y="434"/>
                </a:cubicBezTo>
                <a:cubicBezTo>
                  <a:pt x="1774" y="453"/>
                  <a:pt x="1774" y="453"/>
                  <a:pt x="1774" y="453"/>
                </a:cubicBezTo>
                <a:lnTo>
                  <a:pt x="360" y="1868"/>
                </a:lnTo>
                <a:close/>
                <a:moveTo>
                  <a:pt x="1966" y="262"/>
                </a:moveTo>
                <a:cubicBezTo>
                  <a:pt x="1840" y="388"/>
                  <a:pt x="1840" y="388"/>
                  <a:pt x="1840" y="388"/>
                </a:cubicBezTo>
                <a:cubicBezTo>
                  <a:pt x="1817" y="349"/>
                  <a:pt x="1817" y="349"/>
                  <a:pt x="1817" y="349"/>
                </a:cubicBezTo>
                <a:cubicBezTo>
                  <a:pt x="1795" y="311"/>
                  <a:pt x="1763" y="279"/>
                  <a:pt x="1725" y="257"/>
                </a:cubicBezTo>
                <a:cubicBezTo>
                  <a:pt x="1686" y="234"/>
                  <a:pt x="1686" y="234"/>
                  <a:pt x="1686" y="234"/>
                </a:cubicBezTo>
                <a:cubicBezTo>
                  <a:pt x="1812" y="108"/>
                  <a:pt x="1812" y="108"/>
                  <a:pt x="1812" y="108"/>
                </a:cubicBezTo>
                <a:cubicBezTo>
                  <a:pt x="1832" y="88"/>
                  <a:pt x="1860" y="77"/>
                  <a:pt x="1889" y="77"/>
                </a:cubicBezTo>
                <a:cubicBezTo>
                  <a:pt x="1889" y="77"/>
                  <a:pt x="1889" y="77"/>
                  <a:pt x="1889" y="77"/>
                </a:cubicBezTo>
                <a:cubicBezTo>
                  <a:pt x="1918" y="77"/>
                  <a:pt x="1946" y="88"/>
                  <a:pt x="1966" y="108"/>
                </a:cubicBezTo>
                <a:cubicBezTo>
                  <a:pt x="1987" y="128"/>
                  <a:pt x="1998" y="156"/>
                  <a:pt x="1998" y="185"/>
                </a:cubicBezTo>
                <a:cubicBezTo>
                  <a:pt x="1998" y="214"/>
                  <a:pt x="1987" y="241"/>
                  <a:pt x="1966" y="262"/>
                </a:cubicBezTo>
                <a:close/>
              </a:path>
            </a:pathLst>
          </a:custGeom>
          <a:solidFill>
            <a:srgbClr val="FFFFFF"/>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nvGrpSpPr>
          <p:cNvPr id="18" name="Group 4" hidden="1"/>
          <p:cNvGrpSpPr>
            <a:grpSpLocks noChangeAspect="1"/>
          </p:cNvGrpSpPr>
          <p:nvPr/>
        </p:nvGrpSpPr>
        <p:grpSpPr bwMode="auto">
          <a:xfrm>
            <a:off x="2703645" y="3119829"/>
            <a:ext cx="730163" cy="603723"/>
            <a:chOff x="5181" y="1734"/>
            <a:chExt cx="641" cy="530"/>
          </a:xfrm>
        </p:grpSpPr>
        <p:sp>
          <p:nvSpPr>
            <p:cNvPr id="19" name="AutoShape 3"/>
            <p:cNvSpPr>
              <a:spLocks noChangeAspect="1" noChangeArrowheads="1" noTextEdit="1"/>
            </p:cNvSpPr>
            <p:nvPr/>
          </p:nvSpPr>
          <p:spPr bwMode="auto">
            <a:xfrm>
              <a:off x="5181" y="1736"/>
              <a:ext cx="639" cy="5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0" name="Freeform 5"/>
            <p:cNvSpPr/>
            <p:nvPr/>
          </p:nvSpPr>
          <p:spPr bwMode="auto">
            <a:xfrm>
              <a:off x="5594" y="1734"/>
              <a:ext cx="154" cy="152"/>
            </a:xfrm>
            <a:custGeom>
              <a:avLst/>
              <a:gdLst>
                <a:gd name="T0" fmla="*/ 15 w 171"/>
                <a:gd name="T1" fmla="*/ 123 h 169"/>
                <a:gd name="T2" fmla="*/ 8 w 171"/>
                <a:gd name="T3" fmla="*/ 59 h 169"/>
                <a:gd name="T4" fmla="*/ 37 w 171"/>
                <a:gd name="T5" fmla="*/ 18 h 169"/>
                <a:gd name="T6" fmla="*/ 68 w 171"/>
                <a:gd name="T7" fmla="*/ 4 h 169"/>
                <a:gd name="T8" fmla="*/ 77 w 171"/>
                <a:gd name="T9" fmla="*/ 2 h 169"/>
                <a:gd name="T10" fmla="*/ 127 w 171"/>
                <a:gd name="T11" fmla="*/ 12 h 169"/>
                <a:gd name="T12" fmla="*/ 166 w 171"/>
                <a:gd name="T13" fmla="*/ 63 h 169"/>
                <a:gd name="T14" fmla="*/ 171 w 171"/>
                <a:gd name="T15" fmla="*/ 82 h 169"/>
                <a:gd name="T16" fmla="*/ 133 w 171"/>
                <a:gd name="T17" fmla="*/ 152 h 169"/>
                <a:gd name="T18" fmla="*/ 67 w 171"/>
                <a:gd name="T19" fmla="*/ 163 h 169"/>
                <a:gd name="T20" fmla="*/ 15 w 171"/>
                <a:gd name="T21" fmla="*/ 123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1" h="169">
                  <a:moveTo>
                    <a:pt x="15" y="123"/>
                  </a:moveTo>
                  <a:cubicBezTo>
                    <a:pt x="3" y="103"/>
                    <a:pt x="0" y="82"/>
                    <a:pt x="8" y="59"/>
                  </a:cubicBezTo>
                  <a:cubicBezTo>
                    <a:pt x="14" y="42"/>
                    <a:pt x="23" y="29"/>
                    <a:pt x="37" y="18"/>
                  </a:cubicBezTo>
                  <a:cubicBezTo>
                    <a:pt x="46" y="11"/>
                    <a:pt x="55" y="5"/>
                    <a:pt x="68" y="4"/>
                  </a:cubicBezTo>
                  <a:cubicBezTo>
                    <a:pt x="71" y="4"/>
                    <a:pt x="74" y="2"/>
                    <a:pt x="77" y="2"/>
                  </a:cubicBezTo>
                  <a:cubicBezTo>
                    <a:pt x="95" y="0"/>
                    <a:pt x="111" y="4"/>
                    <a:pt x="127" y="12"/>
                  </a:cubicBezTo>
                  <a:cubicBezTo>
                    <a:pt x="148" y="23"/>
                    <a:pt x="160" y="41"/>
                    <a:pt x="166" y="63"/>
                  </a:cubicBezTo>
                  <a:cubicBezTo>
                    <a:pt x="168" y="70"/>
                    <a:pt x="169" y="77"/>
                    <a:pt x="171" y="82"/>
                  </a:cubicBezTo>
                  <a:cubicBezTo>
                    <a:pt x="167" y="112"/>
                    <a:pt x="157" y="136"/>
                    <a:pt x="133" y="152"/>
                  </a:cubicBezTo>
                  <a:cubicBezTo>
                    <a:pt x="113" y="165"/>
                    <a:pt x="91" y="169"/>
                    <a:pt x="67" y="163"/>
                  </a:cubicBezTo>
                  <a:cubicBezTo>
                    <a:pt x="44" y="158"/>
                    <a:pt x="26" y="144"/>
                    <a:pt x="15" y="12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1" name="Freeform 6"/>
            <p:cNvSpPr/>
            <p:nvPr/>
          </p:nvSpPr>
          <p:spPr bwMode="auto">
            <a:xfrm>
              <a:off x="5255" y="1735"/>
              <a:ext cx="150" cy="149"/>
            </a:xfrm>
            <a:custGeom>
              <a:avLst/>
              <a:gdLst>
                <a:gd name="T0" fmla="*/ 27 w 166"/>
                <a:gd name="T1" fmla="*/ 143 h 165"/>
                <a:gd name="T2" fmla="*/ 74 w 166"/>
                <a:gd name="T3" fmla="*/ 164 h 165"/>
                <a:gd name="T4" fmla="*/ 130 w 166"/>
                <a:gd name="T5" fmla="*/ 150 h 165"/>
                <a:gd name="T6" fmla="*/ 165 w 166"/>
                <a:gd name="T7" fmla="*/ 82 h 165"/>
                <a:gd name="T8" fmla="*/ 165 w 166"/>
                <a:gd name="T9" fmla="*/ 67 h 165"/>
                <a:gd name="T10" fmla="*/ 160 w 166"/>
                <a:gd name="T11" fmla="*/ 52 h 165"/>
                <a:gd name="T12" fmla="*/ 123 w 166"/>
                <a:gd name="T13" fmla="*/ 10 h 165"/>
                <a:gd name="T14" fmla="*/ 81 w 166"/>
                <a:gd name="T15" fmla="*/ 0 h 165"/>
                <a:gd name="T16" fmla="*/ 61 w 166"/>
                <a:gd name="T17" fmla="*/ 3 h 165"/>
                <a:gd name="T18" fmla="*/ 26 w 166"/>
                <a:gd name="T19" fmla="*/ 22 h 165"/>
                <a:gd name="T20" fmla="*/ 4 w 166"/>
                <a:gd name="T21" fmla="*/ 57 h 165"/>
                <a:gd name="T22" fmla="*/ 1 w 166"/>
                <a:gd name="T23" fmla="*/ 76 h 165"/>
                <a:gd name="T24" fmla="*/ 7 w 166"/>
                <a:gd name="T25" fmla="*/ 115 h 165"/>
                <a:gd name="T26" fmla="*/ 27 w 166"/>
                <a:gd name="T27" fmla="*/ 143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66" h="165">
                  <a:moveTo>
                    <a:pt x="27" y="143"/>
                  </a:moveTo>
                  <a:cubicBezTo>
                    <a:pt x="41" y="155"/>
                    <a:pt x="56" y="163"/>
                    <a:pt x="74" y="164"/>
                  </a:cubicBezTo>
                  <a:cubicBezTo>
                    <a:pt x="95" y="165"/>
                    <a:pt x="114" y="162"/>
                    <a:pt x="130" y="150"/>
                  </a:cubicBezTo>
                  <a:cubicBezTo>
                    <a:pt x="153" y="133"/>
                    <a:pt x="165" y="111"/>
                    <a:pt x="165" y="82"/>
                  </a:cubicBezTo>
                  <a:cubicBezTo>
                    <a:pt x="165" y="77"/>
                    <a:pt x="166" y="72"/>
                    <a:pt x="165" y="67"/>
                  </a:cubicBezTo>
                  <a:cubicBezTo>
                    <a:pt x="164" y="61"/>
                    <a:pt x="162" y="56"/>
                    <a:pt x="160" y="52"/>
                  </a:cubicBezTo>
                  <a:cubicBezTo>
                    <a:pt x="151" y="35"/>
                    <a:pt x="141" y="19"/>
                    <a:pt x="123" y="10"/>
                  </a:cubicBezTo>
                  <a:cubicBezTo>
                    <a:pt x="109" y="4"/>
                    <a:pt x="95" y="0"/>
                    <a:pt x="81" y="0"/>
                  </a:cubicBezTo>
                  <a:cubicBezTo>
                    <a:pt x="74" y="1"/>
                    <a:pt x="67" y="2"/>
                    <a:pt x="61" y="3"/>
                  </a:cubicBezTo>
                  <a:cubicBezTo>
                    <a:pt x="47" y="6"/>
                    <a:pt x="36" y="13"/>
                    <a:pt x="26" y="22"/>
                  </a:cubicBezTo>
                  <a:cubicBezTo>
                    <a:pt x="15" y="32"/>
                    <a:pt x="9" y="44"/>
                    <a:pt x="4" y="57"/>
                  </a:cubicBezTo>
                  <a:cubicBezTo>
                    <a:pt x="3" y="63"/>
                    <a:pt x="1" y="69"/>
                    <a:pt x="1" y="76"/>
                  </a:cubicBezTo>
                  <a:cubicBezTo>
                    <a:pt x="0" y="89"/>
                    <a:pt x="2" y="102"/>
                    <a:pt x="7" y="115"/>
                  </a:cubicBezTo>
                  <a:cubicBezTo>
                    <a:pt x="12" y="126"/>
                    <a:pt x="19" y="136"/>
                    <a:pt x="27" y="143"/>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22" name="Freeform 7"/>
            <p:cNvSpPr/>
            <p:nvPr/>
          </p:nvSpPr>
          <p:spPr bwMode="auto">
            <a:xfrm>
              <a:off x="5181" y="2019"/>
              <a:ext cx="641" cy="245"/>
            </a:xfrm>
            <a:custGeom>
              <a:avLst/>
              <a:gdLst>
                <a:gd name="T0" fmla="*/ 707 w 710"/>
                <a:gd name="T1" fmla="*/ 41 h 272"/>
                <a:gd name="T2" fmla="*/ 656 w 710"/>
                <a:gd name="T3" fmla="*/ 2 h 272"/>
                <a:gd name="T4" fmla="*/ 635 w 710"/>
                <a:gd name="T5" fmla="*/ 8 h 272"/>
                <a:gd name="T6" fmla="*/ 611 w 710"/>
                <a:gd name="T7" fmla="*/ 29 h 272"/>
                <a:gd name="T8" fmla="*/ 584 w 710"/>
                <a:gd name="T9" fmla="*/ 65 h 272"/>
                <a:gd name="T10" fmla="*/ 527 w 710"/>
                <a:gd name="T11" fmla="*/ 115 h 272"/>
                <a:gd name="T12" fmla="*/ 487 w 710"/>
                <a:gd name="T13" fmla="*/ 138 h 272"/>
                <a:gd name="T14" fmla="*/ 468 w 710"/>
                <a:gd name="T15" fmla="*/ 147 h 272"/>
                <a:gd name="T16" fmla="*/ 431 w 710"/>
                <a:gd name="T17" fmla="*/ 160 h 272"/>
                <a:gd name="T18" fmla="*/ 374 w 710"/>
                <a:gd name="T19" fmla="*/ 169 h 272"/>
                <a:gd name="T20" fmla="*/ 317 w 710"/>
                <a:gd name="T21" fmla="*/ 167 h 272"/>
                <a:gd name="T22" fmla="*/ 258 w 710"/>
                <a:gd name="T23" fmla="*/ 154 h 272"/>
                <a:gd name="T24" fmla="*/ 230 w 710"/>
                <a:gd name="T25" fmla="*/ 143 h 272"/>
                <a:gd name="T26" fmla="*/ 208 w 710"/>
                <a:gd name="T27" fmla="*/ 132 h 272"/>
                <a:gd name="T28" fmla="*/ 162 w 710"/>
                <a:gd name="T29" fmla="*/ 101 h 272"/>
                <a:gd name="T30" fmla="*/ 102 w 710"/>
                <a:gd name="T31" fmla="*/ 37 h 272"/>
                <a:gd name="T32" fmla="*/ 72 w 710"/>
                <a:gd name="T33" fmla="*/ 7 h 272"/>
                <a:gd name="T34" fmla="*/ 34 w 710"/>
                <a:gd name="T35" fmla="*/ 6 h 272"/>
                <a:gd name="T36" fmla="*/ 0 w 710"/>
                <a:gd name="T37" fmla="*/ 56 h 272"/>
                <a:gd name="T38" fmla="*/ 13 w 710"/>
                <a:gd name="T39" fmla="*/ 90 h 272"/>
                <a:gd name="T40" fmla="*/ 46 w 710"/>
                <a:gd name="T41" fmla="*/ 132 h 272"/>
                <a:gd name="T42" fmla="*/ 93 w 710"/>
                <a:gd name="T43" fmla="*/ 178 h 272"/>
                <a:gd name="T44" fmla="*/ 176 w 710"/>
                <a:gd name="T45" fmla="*/ 231 h 272"/>
                <a:gd name="T46" fmla="*/ 206 w 710"/>
                <a:gd name="T47" fmla="*/ 245 h 272"/>
                <a:gd name="T48" fmla="*/ 240 w 710"/>
                <a:gd name="T49" fmla="*/ 256 h 272"/>
                <a:gd name="T50" fmla="*/ 291 w 710"/>
                <a:gd name="T51" fmla="*/ 268 h 272"/>
                <a:gd name="T52" fmla="*/ 358 w 710"/>
                <a:gd name="T53" fmla="*/ 272 h 272"/>
                <a:gd name="T54" fmla="*/ 417 w 710"/>
                <a:gd name="T55" fmla="*/ 268 h 272"/>
                <a:gd name="T56" fmla="*/ 422 w 710"/>
                <a:gd name="T57" fmla="*/ 267 h 272"/>
                <a:gd name="T58" fmla="*/ 463 w 710"/>
                <a:gd name="T59" fmla="*/ 257 h 272"/>
                <a:gd name="T60" fmla="*/ 494 w 710"/>
                <a:gd name="T61" fmla="*/ 248 h 272"/>
                <a:gd name="T62" fmla="*/ 545 w 710"/>
                <a:gd name="T63" fmla="*/ 225 h 272"/>
                <a:gd name="T64" fmla="*/ 599 w 710"/>
                <a:gd name="T65" fmla="*/ 191 h 272"/>
                <a:gd name="T66" fmla="*/ 659 w 710"/>
                <a:gd name="T67" fmla="*/ 136 h 272"/>
                <a:gd name="T68" fmla="*/ 700 w 710"/>
                <a:gd name="T69" fmla="*/ 82 h 272"/>
                <a:gd name="T70" fmla="*/ 707 w 710"/>
                <a:gd name="T71" fmla="*/ 41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10" h="272">
                  <a:moveTo>
                    <a:pt x="707" y="41"/>
                  </a:moveTo>
                  <a:cubicBezTo>
                    <a:pt x="702" y="18"/>
                    <a:pt x="674" y="0"/>
                    <a:pt x="656" y="2"/>
                  </a:cubicBezTo>
                  <a:cubicBezTo>
                    <a:pt x="648" y="3"/>
                    <a:pt x="642" y="5"/>
                    <a:pt x="635" y="8"/>
                  </a:cubicBezTo>
                  <a:cubicBezTo>
                    <a:pt x="624" y="11"/>
                    <a:pt x="618" y="20"/>
                    <a:pt x="611" y="29"/>
                  </a:cubicBezTo>
                  <a:cubicBezTo>
                    <a:pt x="602" y="41"/>
                    <a:pt x="594" y="54"/>
                    <a:pt x="584" y="65"/>
                  </a:cubicBezTo>
                  <a:cubicBezTo>
                    <a:pt x="568" y="84"/>
                    <a:pt x="548" y="101"/>
                    <a:pt x="527" y="115"/>
                  </a:cubicBezTo>
                  <a:cubicBezTo>
                    <a:pt x="514" y="124"/>
                    <a:pt x="501" y="131"/>
                    <a:pt x="487" y="138"/>
                  </a:cubicBezTo>
                  <a:cubicBezTo>
                    <a:pt x="481" y="141"/>
                    <a:pt x="474" y="144"/>
                    <a:pt x="468" y="147"/>
                  </a:cubicBezTo>
                  <a:cubicBezTo>
                    <a:pt x="456" y="151"/>
                    <a:pt x="444" y="157"/>
                    <a:pt x="431" y="160"/>
                  </a:cubicBezTo>
                  <a:cubicBezTo>
                    <a:pt x="412" y="163"/>
                    <a:pt x="394" y="169"/>
                    <a:pt x="374" y="169"/>
                  </a:cubicBezTo>
                  <a:cubicBezTo>
                    <a:pt x="355" y="168"/>
                    <a:pt x="335" y="170"/>
                    <a:pt x="317" y="167"/>
                  </a:cubicBezTo>
                  <a:cubicBezTo>
                    <a:pt x="297" y="164"/>
                    <a:pt x="277" y="162"/>
                    <a:pt x="258" y="154"/>
                  </a:cubicBezTo>
                  <a:cubicBezTo>
                    <a:pt x="249" y="150"/>
                    <a:pt x="239" y="147"/>
                    <a:pt x="230" y="143"/>
                  </a:cubicBezTo>
                  <a:cubicBezTo>
                    <a:pt x="222" y="140"/>
                    <a:pt x="216" y="135"/>
                    <a:pt x="208" y="132"/>
                  </a:cubicBezTo>
                  <a:cubicBezTo>
                    <a:pt x="191" y="124"/>
                    <a:pt x="177" y="112"/>
                    <a:pt x="162" y="101"/>
                  </a:cubicBezTo>
                  <a:cubicBezTo>
                    <a:pt x="139" y="83"/>
                    <a:pt x="119" y="61"/>
                    <a:pt x="102" y="37"/>
                  </a:cubicBezTo>
                  <a:cubicBezTo>
                    <a:pt x="94" y="25"/>
                    <a:pt x="86" y="13"/>
                    <a:pt x="72" y="7"/>
                  </a:cubicBezTo>
                  <a:cubicBezTo>
                    <a:pt x="59" y="2"/>
                    <a:pt x="47" y="0"/>
                    <a:pt x="34" y="6"/>
                  </a:cubicBezTo>
                  <a:cubicBezTo>
                    <a:pt x="11" y="15"/>
                    <a:pt x="0" y="33"/>
                    <a:pt x="0" y="56"/>
                  </a:cubicBezTo>
                  <a:cubicBezTo>
                    <a:pt x="0" y="69"/>
                    <a:pt x="6" y="80"/>
                    <a:pt x="13" y="90"/>
                  </a:cubicBezTo>
                  <a:cubicBezTo>
                    <a:pt x="23" y="105"/>
                    <a:pt x="34" y="119"/>
                    <a:pt x="46" y="132"/>
                  </a:cubicBezTo>
                  <a:cubicBezTo>
                    <a:pt x="60" y="149"/>
                    <a:pt x="76" y="164"/>
                    <a:pt x="93" y="178"/>
                  </a:cubicBezTo>
                  <a:cubicBezTo>
                    <a:pt x="119" y="199"/>
                    <a:pt x="146" y="217"/>
                    <a:pt x="176" y="231"/>
                  </a:cubicBezTo>
                  <a:cubicBezTo>
                    <a:pt x="186" y="236"/>
                    <a:pt x="196" y="241"/>
                    <a:pt x="206" y="245"/>
                  </a:cubicBezTo>
                  <a:cubicBezTo>
                    <a:pt x="218" y="249"/>
                    <a:pt x="229" y="253"/>
                    <a:pt x="240" y="256"/>
                  </a:cubicBezTo>
                  <a:cubicBezTo>
                    <a:pt x="257" y="260"/>
                    <a:pt x="274" y="265"/>
                    <a:pt x="291" y="268"/>
                  </a:cubicBezTo>
                  <a:cubicBezTo>
                    <a:pt x="315" y="271"/>
                    <a:pt x="339" y="271"/>
                    <a:pt x="358" y="272"/>
                  </a:cubicBezTo>
                  <a:cubicBezTo>
                    <a:pt x="381" y="271"/>
                    <a:pt x="399" y="270"/>
                    <a:pt x="417" y="268"/>
                  </a:cubicBezTo>
                  <a:cubicBezTo>
                    <a:pt x="418" y="268"/>
                    <a:pt x="420" y="268"/>
                    <a:pt x="422" y="267"/>
                  </a:cubicBezTo>
                  <a:cubicBezTo>
                    <a:pt x="435" y="264"/>
                    <a:pt x="449" y="261"/>
                    <a:pt x="463" y="257"/>
                  </a:cubicBezTo>
                  <a:cubicBezTo>
                    <a:pt x="473" y="255"/>
                    <a:pt x="484" y="252"/>
                    <a:pt x="494" y="248"/>
                  </a:cubicBezTo>
                  <a:cubicBezTo>
                    <a:pt x="511" y="241"/>
                    <a:pt x="528" y="233"/>
                    <a:pt x="545" y="225"/>
                  </a:cubicBezTo>
                  <a:cubicBezTo>
                    <a:pt x="565" y="216"/>
                    <a:pt x="582" y="203"/>
                    <a:pt x="599" y="191"/>
                  </a:cubicBezTo>
                  <a:cubicBezTo>
                    <a:pt x="622" y="175"/>
                    <a:pt x="641" y="156"/>
                    <a:pt x="659" y="136"/>
                  </a:cubicBezTo>
                  <a:cubicBezTo>
                    <a:pt x="675" y="119"/>
                    <a:pt x="689" y="101"/>
                    <a:pt x="700" y="82"/>
                  </a:cubicBezTo>
                  <a:cubicBezTo>
                    <a:pt x="708" y="69"/>
                    <a:pt x="710" y="56"/>
                    <a:pt x="707" y="41"/>
                  </a:cubicBezTo>
                  <a:close/>
                </a:path>
              </a:pathLst>
            </a:custGeom>
            <a:solidFill>
              <a:srgbClr val="FF0000"/>
            </a:solidFill>
            <a:ln>
              <a:noFill/>
            </a:ln>
            <a:extLst>
              <a:ext uri="{91240B29-F687-4F45-9708-019B960494DF}">
                <a14:hiddenLine xmlns:a14="http://schemas.microsoft.com/office/drawing/2010/main" xmlns="" w="9525">
                  <a:solidFill>
                    <a:srgbClr val="000000"/>
                  </a:solidFill>
                  <a:round/>
                </a14:hiddenLine>
              </a:ext>
            </a:extLst>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grpSp>
      <p:sp>
        <p:nvSpPr>
          <p:cNvPr id="10" name="FRAME-WHOLE"/>
          <p:cNvSpPr>
            <a:spLocks noEditPoints="1"/>
          </p:cNvSpPr>
          <p:nvPr/>
        </p:nvSpPr>
        <p:spPr bwMode="auto">
          <a:xfrm>
            <a:off x="1861650" y="2183859"/>
            <a:ext cx="8467834" cy="2760810"/>
          </a:xfrm>
          <a:custGeom>
            <a:avLst/>
            <a:gdLst>
              <a:gd name="T0" fmla="*/ 842 w 5435"/>
              <a:gd name="T1" fmla="*/ 1772 h 1772"/>
              <a:gd name="T2" fmla="*/ 0 w 5435"/>
              <a:gd name="T3" fmla="*/ 1772 h 1772"/>
              <a:gd name="T4" fmla="*/ 0 w 5435"/>
              <a:gd name="T5" fmla="*/ 0 h 1772"/>
              <a:gd name="T6" fmla="*/ 2332 w 5435"/>
              <a:gd name="T7" fmla="*/ 0 h 1772"/>
              <a:gd name="T8" fmla="*/ 2332 w 5435"/>
              <a:gd name="T9" fmla="*/ 33 h 1772"/>
              <a:gd name="T10" fmla="*/ 36 w 5435"/>
              <a:gd name="T11" fmla="*/ 33 h 1772"/>
              <a:gd name="T12" fmla="*/ 36 w 5435"/>
              <a:gd name="T13" fmla="*/ 1737 h 1772"/>
              <a:gd name="T14" fmla="*/ 842 w 5435"/>
              <a:gd name="T15" fmla="*/ 1737 h 1772"/>
              <a:gd name="T16" fmla="*/ 842 w 5435"/>
              <a:gd name="T17" fmla="*/ 1772 h 1772"/>
              <a:gd name="T18" fmla="*/ 5435 w 5435"/>
              <a:gd name="T19" fmla="*/ 0 h 1772"/>
              <a:gd name="T20" fmla="*/ 3110 w 5435"/>
              <a:gd name="T21" fmla="*/ 0 h 1772"/>
              <a:gd name="T22" fmla="*/ 3110 w 5435"/>
              <a:gd name="T23" fmla="*/ 33 h 1772"/>
              <a:gd name="T24" fmla="*/ 5399 w 5435"/>
              <a:gd name="T25" fmla="*/ 33 h 1772"/>
              <a:gd name="T26" fmla="*/ 5399 w 5435"/>
              <a:gd name="T27" fmla="*/ 1737 h 1772"/>
              <a:gd name="T28" fmla="*/ 4588 w 5435"/>
              <a:gd name="T29" fmla="*/ 1737 h 1772"/>
              <a:gd name="T30" fmla="*/ 4588 w 5435"/>
              <a:gd name="T31" fmla="*/ 1772 h 1772"/>
              <a:gd name="T32" fmla="*/ 5435 w 5435"/>
              <a:gd name="T33" fmla="*/ 1772 h 1772"/>
              <a:gd name="T34" fmla="*/ 5435 w 5435"/>
              <a:gd name="T35" fmla="*/ 0 h 17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5435" h="1772">
                <a:moveTo>
                  <a:pt x="842" y="1772"/>
                </a:moveTo>
                <a:lnTo>
                  <a:pt x="0" y="1772"/>
                </a:lnTo>
                <a:lnTo>
                  <a:pt x="0" y="0"/>
                </a:lnTo>
                <a:lnTo>
                  <a:pt x="2332" y="0"/>
                </a:lnTo>
                <a:lnTo>
                  <a:pt x="2332" y="33"/>
                </a:lnTo>
                <a:lnTo>
                  <a:pt x="36" y="33"/>
                </a:lnTo>
                <a:lnTo>
                  <a:pt x="36" y="1737"/>
                </a:lnTo>
                <a:lnTo>
                  <a:pt x="842" y="1737"/>
                </a:lnTo>
                <a:lnTo>
                  <a:pt x="842" y="1772"/>
                </a:lnTo>
                <a:close/>
                <a:moveTo>
                  <a:pt x="5435" y="0"/>
                </a:moveTo>
                <a:lnTo>
                  <a:pt x="3110" y="0"/>
                </a:lnTo>
                <a:lnTo>
                  <a:pt x="3110" y="33"/>
                </a:lnTo>
                <a:lnTo>
                  <a:pt x="5399" y="33"/>
                </a:lnTo>
                <a:lnTo>
                  <a:pt x="5399" y="1737"/>
                </a:lnTo>
                <a:lnTo>
                  <a:pt x="4588" y="1737"/>
                </a:lnTo>
                <a:lnTo>
                  <a:pt x="4588" y="1772"/>
                </a:lnTo>
                <a:lnTo>
                  <a:pt x="5435" y="1772"/>
                </a:lnTo>
                <a:lnTo>
                  <a:pt x="5435" y="0"/>
                </a:lnTo>
                <a:close/>
              </a:path>
            </a:pathLst>
          </a:custGeom>
          <a:solidFill>
            <a:srgbClr val="D83B01"/>
          </a:solidFill>
          <a:ln>
            <a:solidFill>
              <a:srgbClr val="C00000"/>
            </a:solidFill>
          </a:ln>
        </p:spPr>
        <p:txBody>
          <a:bodyPr vert="horz" wrap="square" lIns="89629" tIns="44814" rIns="89629" bIns="44814" numCol="1" anchor="t" anchorCtr="0" compatLnSpc="1"/>
          <a:lstStyle/>
          <a:p>
            <a:pPr marL="0" marR="0" lvl="0" indent="0" defTabSz="913765" eaLnBrk="1" fontAlgn="auto" latinLnBrk="0" hangingPunct="1">
              <a:lnSpc>
                <a:spcPct val="100000"/>
              </a:lnSpc>
              <a:spcBef>
                <a:spcPts val="0"/>
              </a:spcBef>
              <a:spcAft>
                <a:spcPts val="0"/>
              </a:spcAft>
              <a:buClrTx/>
              <a:buSzTx/>
              <a:buFontTx/>
              <a:buNone/>
              <a:defRPr/>
            </a:pPr>
            <a:endParaRPr kumimoji="0" lang="en-US" sz="1765" b="0" i="0" u="none" strike="noStrike" kern="0" cap="none" spc="0" normalizeH="0" baseline="0" noProof="0">
              <a:ln>
                <a:noFill/>
              </a:ln>
              <a:solidFill>
                <a:sysClr val="windowText" lastClr="000000"/>
              </a:solidFill>
              <a:effectLst/>
              <a:uLnTx/>
              <a:uFillTx/>
            </a:endParaRPr>
          </a:p>
        </p:txBody>
      </p:sp>
      <p:sp>
        <p:nvSpPr>
          <p:cNvPr id="4" name="文本框 3"/>
          <p:cNvSpPr txBox="1"/>
          <p:nvPr/>
        </p:nvSpPr>
        <p:spPr>
          <a:xfrm>
            <a:off x="3776345" y="3211830"/>
            <a:ext cx="4754880" cy="715645"/>
          </a:xfrm>
          <a:prstGeom prst="rect">
            <a:avLst/>
          </a:prstGeom>
          <a:noFill/>
        </p:spPr>
        <p:txBody>
          <a:bodyPr wrap="none" rtlCol="0" anchor="t">
            <a:spAutoFit/>
          </a:bodyPr>
          <a:lstStyle/>
          <a:p>
            <a:pPr algn="l"/>
            <a:r>
              <a:rPr lang="zh-CN" sz="4000" dirty="0">
                <a:solidFill>
                  <a:srgbClr val="2D3A4B"/>
                </a:solidFill>
                <a:latin typeface="方正正准黑简体" panose="02000000000000000000" charset="-122"/>
                <a:ea typeface="方正正准黑简体" panose="02000000000000000000" charset="-122"/>
                <a:sym typeface="+mn-ea"/>
              </a:rPr>
              <a:t>认定条件及实操解析</a:t>
            </a:r>
            <a:endParaRPr lang="zh-CN" altLang="en-US" sz="4000" kern="0" noProof="0" dirty="0" smtClean="0">
              <a:ln>
                <a:noFill/>
              </a:ln>
              <a:solidFill>
                <a:srgbClr val="2D3A4B"/>
              </a:solidFill>
              <a:effectLst/>
              <a:uLnTx/>
              <a:uFillTx/>
              <a:latin typeface="方正正准黑简体" panose="02000000000000000000" charset="-122"/>
              <a:ea typeface="方正正准黑简体" panose="02000000000000000000" charset="-122"/>
              <a:cs typeface="Segoe UI" panose="020B0502040204020203" pitchFamily="34" charset="0"/>
              <a:sym typeface="+mn-ea"/>
            </a:endParaRPr>
          </a:p>
        </p:txBody>
      </p:sp>
      <p:pic>
        <p:nvPicPr>
          <p:cNvPr id="23" name="图片 22" descr="J1$H~LXY3[`}ORA`[L]AA%E"/>
          <p:cNvPicPr/>
          <p:nvPr/>
        </p:nvPicPr>
        <p:blipFill>
          <a:blip r:embed="rId3" cstate="print"/>
          <a:srcRect/>
          <a:stretch>
            <a:fillRect/>
          </a:stretch>
        </p:blipFill>
        <p:spPr bwMode="auto">
          <a:xfrm>
            <a:off x="5486400" y="1624083"/>
            <a:ext cx="1132762" cy="996288"/>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250"/>
                                        <p:tgtEl>
                                          <p:spTgt spid="45"/>
                                        </p:tgtEl>
                                      </p:cBhvr>
                                    </p:animEffect>
                                  </p:childTnLst>
                                </p:cTn>
                              </p:par>
                              <p:par>
                                <p:cTn id="8" presetID="6" presetClass="emph" presetSubtype="0" accel="100000" autoRev="1" fill="hold" grpId="1" nodeType="withEffect">
                                  <p:stCondLst>
                                    <p:cond delay="0"/>
                                  </p:stCondLst>
                                  <p:childTnLst>
                                    <p:animScale>
                                      <p:cBhvr>
                                        <p:cTn id="9" dur="250" fill="hold"/>
                                        <p:tgtEl>
                                          <p:spTgt spid="45"/>
                                        </p:tgtEl>
                                      </p:cBhvr>
                                      <p:by x="85000" y="85000"/>
                                    </p:animScale>
                                  </p:childTnLst>
                                </p:cTn>
                              </p:par>
                              <p:par>
                                <p:cTn id="10" presetID="32" presetClass="emph" presetSubtype="0" fill="remove" grpId="2" nodeType="withEffect">
                                  <p:stCondLst>
                                    <p:cond delay="500"/>
                                  </p:stCondLst>
                                  <p:childTnLst>
                                    <p:animRot by="120000">
                                      <p:cBhvr>
                                        <p:cTn id="11" dur="50" fill="hold">
                                          <p:stCondLst>
                                            <p:cond delay="0"/>
                                          </p:stCondLst>
                                        </p:cTn>
                                        <p:tgtEl>
                                          <p:spTgt spid="45"/>
                                        </p:tgtEl>
                                        <p:attrNameLst>
                                          <p:attrName>r</p:attrName>
                                        </p:attrNameLst>
                                      </p:cBhvr>
                                    </p:animRot>
                                    <p:animRot by="-240000">
                                      <p:cBhvr>
                                        <p:cTn id="12" dur="100" fill="hold">
                                          <p:stCondLst>
                                            <p:cond delay="100"/>
                                          </p:stCondLst>
                                        </p:cTn>
                                        <p:tgtEl>
                                          <p:spTgt spid="45"/>
                                        </p:tgtEl>
                                        <p:attrNameLst>
                                          <p:attrName>r</p:attrName>
                                        </p:attrNameLst>
                                      </p:cBhvr>
                                    </p:animRot>
                                    <p:animRot by="240000">
                                      <p:cBhvr>
                                        <p:cTn id="13" dur="100" fill="hold">
                                          <p:stCondLst>
                                            <p:cond delay="200"/>
                                          </p:stCondLst>
                                        </p:cTn>
                                        <p:tgtEl>
                                          <p:spTgt spid="45"/>
                                        </p:tgtEl>
                                        <p:attrNameLst>
                                          <p:attrName>r</p:attrName>
                                        </p:attrNameLst>
                                      </p:cBhvr>
                                    </p:animRot>
                                    <p:animRot by="-240000">
                                      <p:cBhvr>
                                        <p:cTn id="14" dur="100" fill="hold">
                                          <p:stCondLst>
                                            <p:cond delay="300"/>
                                          </p:stCondLst>
                                        </p:cTn>
                                        <p:tgtEl>
                                          <p:spTgt spid="45"/>
                                        </p:tgtEl>
                                        <p:attrNameLst>
                                          <p:attrName>r</p:attrName>
                                        </p:attrNameLst>
                                      </p:cBhvr>
                                    </p:animRot>
                                    <p:animRot by="120000">
                                      <p:cBhvr>
                                        <p:cTn id="15" dur="100" fill="hold">
                                          <p:stCondLst>
                                            <p:cond delay="400"/>
                                          </p:stCondLst>
                                        </p:cTn>
                                        <p:tgtEl>
                                          <p:spTgt spid="45"/>
                                        </p:tgtEl>
                                        <p:attrNameLst>
                                          <p:attrName>r</p:attrName>
                                        </p:attrNameLst>
                                      </p:cBhvr>
                                    </p:animRo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fade">
                                      <p:cBhvr>
                                        <p:cTn id="19" dur="250"/>
                                        <p:tgtEl>
                                          <p:spTgt spid="41"/>
                                        </p:tgtEl>
                                      </p:cBhvr>
                                    </p:animEffect>
                                  </p:childTnLst>
                                </p:cTn>
                              </p:par>
                              <p:par>
                                <p:cTn id="20" presetID="6" presetClass="emph" presetSubtype="0" accel="100000" autoRev="1" fill="hold" grpId="1" nodeType="withEffect">
                                  <p:stCondLst>
                                    <p:cond delay="0"/>
                                  </p:stCondLst>
                                  <p:childTnLst>
                                    <p:animScale>
                                      <p:cBhvr>
                                        <p:cTn id="21" dur="250" fill="hold"/>
                                        <p:tgtEl>
                                          <p:spTgt spid="41"/>
                                        </p:tgtEl>
                                      </p:cBhvr>
                                      <p:by x="85000" y="85000"/>
                                    </p:animScale>
                                  </p:childTnLst>
                                </p:cTn>
                              </p:par>
                              <p:par>
                                <p:cTn id="22" presetID="42" presetClass="path" presetSubtype="0" accel="50000" decel="50000" fill="hold" grpId="2" nodeType="withEffect">
                                  <p:stCondLst>
                                    <p:cond delay="0"/>
                                  </p:stCondLst>
                                  <p:childTnLst>
                                    <p:animMotion origin="layout" path="M 3.95833E-6 -0.03889 L 3.95833E-6 2.96296E-6 " pathEditMode="relative" rAng="0" ptsTypes="AA">
                                      <p:cBhvr>
                                        <p:cTn id="23" dur="500" fill="hold"/>
                                        <p:tgtEl>
                                          <p:spTgt spid="41"/>
                                        </p:tgtEl>
                                        <p:attrNameLst>
                                          <p:attrName>ppt_x</p:attrName>
                                          <p:attrName>ppt_y</p:attrName>
                                        </p:attrNameLst>
                                      </p:cBhvr>
                                      <p:rCtr x="0" y="194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bldLvl="0" animBg="1"/>
      <p:bldP spid="41" grpId="1" bldLvl="0" animBg="1"/>
      <p:bldP spid="41" grpId="2" bldLvl="0" animBg="1"/>
      <p:bldP spid="45" grpId="0" bldLvl="0" animBg="1"/>
      <p:bldP spid="45" grpId="1" bldLvl="0" animBg="1"/>
      <p:bldP spid="45" grpId="2"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8" name="组合 47"/>
          <p:cNvGrpSpPr/>
          <p:nvPr/>
        </p:nvGrpSpPr>
        <p:grpSpPr>
          <a:xfrm>
            <a:off x="557336" y="1849906"/>
            <a:ext cx="2200072" cy="2200072"/>
            <a:chOff x="635255" y="1683657"/>
            <a:chExt cx="1650054" cy="1650054"/>
          </a:xfrm>
          <a:solidFill>
            <a:srgbClr val="C00000"/>
          </a:solidFill>
        </p:grpSpPr>
        <p:sp>
          <p:nvSpPr>
            <p:cNvPr id="4" name="空心弧 3"/>
            <p:cNvSpPr/>
            <p:nvPr/>
          </p:nvSpPr>
          <p:spPr>
            <a:xfrm>
              <a:off x="635255" y="1683657"/>
              <a:ext cx="1650054" cy="1650054"/>
            </a:xfrm>
            <a:prstGeom prst="blockArc">
              <a:avLst>
                <a:gd name="adj1" fmla="val 13517990"/>
                <a:gd name="adj2" fmla="val 10691500"/>
                <a:gd name="adj3" fmla="val 622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3" name="矩形 22"/>
            <p:cNvSpPr/>
            <p:nvPr/>
          </p:nvSpPr>
          <p:spPr>
            <a:xfrm>
              <a:off x="773554" y="2226060"/>
              <a:ext cx="1395889" cy="700087"/>
            </a:xfrm>
            <a:prstGeom prst="rect">
              <a:avLst/>
            </a:prstGeom>
            <a:noFill/>
            <a:extLst>
              <a:ext uri="{909E8E84-426E-40DD-AFC4-6F175D3DCCD1}">
                <a14:hiddenFill xmlns:a14="http://schemas.microsoft.com/office/drawing/2010/main" xmlns="">
                  <a:grpFill/>
                </a14:hiddenFill>
              </a:ext>
            </a:extLst>
          </p:spPr>
          <p:txBody>
            <a:bodyPr wrap="none">
              <a:spAutoFit/>
            </a:bodyPr>
            <a:lstStyle/>
            <a:p>
              <a:r>
                <a:rPr lang="zh-CN" altLang="en-US" sz="5400">
                  <a:solidFill>
                    <a:srgbClr val="2D3A4B"/>
                  </a:solidFill>
                  <a:latin typeface="方正正准黑简体" panose="02000000000000000000" charset="-122"/>
                  <a:ea typeface="方正正准黑简体" panose="02000000000000000000" charset="-122"/>
                </a:rPr>
                <a:t>500</a:t>
              </a:r>
              <a:r>
                <a:rPr lang="zh-CN" altLang="en-US" sz="2400">
                  <a:solidFill>
                    <a:srgbClr val="2D3A4B"/>
                  </a:solidFill>
                  <a:latin typeface="方正正准黑简体" panose="02000000000000000000" charset="-122"/>
                  <a:ea typeface="方正正准黑简体" panose="02000000000000000000" charset="-122"/>
                </a:rPr>
                <a:t>人</a:t>
              </a:r>
            </a:p>
          </p:txBody>
        </p:sp>
      </p:grpSp>
      <p:sp>
        <p:nvSpPr>
          <p:cNvPr id="25" name="矩形 24"/>
          <p:cNvSpPr/>
          <p:nvPr/>
        </p:nvSpPr>
        <p:spPr>
          <a:xfrm>
            <a:off x="455295" y="1376680"/>
            <a:ext cx="2433955" cy="508000"/>
          </a:xfrm>
          <a:prstGeom prst="rect">
            <a:avLst/>
          </a:prstGeom>
        </p:spPr>
        <p:txBody>
          <a:bodyPr wrap="square">
            <a:spAutoFit/>
          </a:bodyPr>
          <a:lstStyle/>
          <a:p>
            <a:pPr algn="ctr">
              <a:lnSpc>
                <a:spcPct val="114000"/>
              </a:lnSpc>
            </a:pPr>
            <a:r>
              <a:rPr lang="zh-CN" altLang="en-US" sz="2400">
                <a:solidFill>
                  <a:srgbClr val="2D3A4B"/>
                </a:solidFill>
                <a:latin typeface="方正正准黑简体" panose="02000000000000000000" charset="-122"/>
                <a:ea typeface="方正正准黑简体" panose="02000000000000000000" charset="-122"/>
              </a:rPr>
              <a:t>职工总数不超过</a:t>
            </a:r>
            <a:r>
              <a:rPr lang="en-US" altLang="zh-CN" sz="1335" dirty="0">
                <a:solidFill>
                  <a:schemeClr val="tx1">
                    <a:lumMod val="65000"/>
                    <a:lumOff val="35000"/>
                  </a:schemeClr>
                </a:solidFill>
                <a:latin typeface="Century Gothic" panose="020B0502020202020204" pitchFamily="34" charset="0"/>
                <a:cs typeface="Arial" panose="020B0604020202020204" pitchFamily="34" charset="0"/>
              </a:rPr>
              <a:t> </a:t>
            </a:r>
          </a:p>
        </p:txBody>
      </p:sp>
      <p:grpSp>
        <p:nvGrpSpPr>
          <p:cNvPr id="51" name="组合 50"/>
          <p:cNvGrpSpPr/>
          <p:nvPr/>
        </p:nvGrpSpPr>
        <p:grpSpPr>
          <a:xfrm>
            <a:off x="3442859" y="1849906"/>
            <a:ext cx="2200072" cy="2200072"/>
            <a:chOff x="635255" y="1683657"/>
            <a:chExt cx="1650054" cy="1650054"/>
          </a:xfrm>
        </p:grpSpPr>
        <p:sp>
          <p:nvSpPr>
            <p:cNvPr id="54" name="空心弧 53"/>
            <p:cNvSpPr/>
            <p:nvPr/>
          </p:nvSpPr>
          <p:spPr>
            <a:xfrm>
              <a:off x="635255" y="1683657"/>
              <a:ext cx="1650054" cy="1650054"/>
            </a:xfrm>
            <a:prstGeom prst="blockArc">
              <a:avLst>
                <a:gd name="adj1" fmla="val 15650879"/>
                <a:gd name="adj2" fmla="val 10691500"/>
                <a:gd name="adj3" fmla="val 622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56" name="矩形 55"/>
            <p:cNvSpPr/>
            <p:nvPr/>
          </p:nvSpPr>
          <p:spPr>
            <a:xfrm>
              <a:off x="973869" y="2226106"/>
              <a:ext cx="1091089" cy="700088"/>
            </a:xfrm>
            <a:prstGeom prst="rect">
              <a:avLst/>
            </a:prstGeom>
          </p:spPr>
          <p:txBody>
            <a:bodyPr wrap="square">
              <a:spAutoFit/>
            </a:bodyPr>
            <a:lstStyle/>
            <a:p>
              <a:r>
                <a:rPr lang="zh-CN" altLang="en-US" sz="5400">
                  <a:solidFill>
                    <a:srgbClr val="2D3A4B"/>
                  </a:solidFill>
                  <a:latin typeface="方正正准黑简体" panose="02000000000000000000" charset="-122"/>
                  <a:ea typeface="方正正准黑简体" panose="02000000000000000000" charset="-122"/>
                </a:rPr>
                <a:t>60</a:t>
              </a:r>
              <a:r>
                <a:rPr lang="zh-CN" altLang="en-US" sz="2400">
                  <a:solidFill>
                    <a:srgbClr val="2D3A4B"/>
                  </a:solidFill>
                  <a:latin typeface="方正正准黑简体" panose="02000000000000000000" charset="-122"/>
                  <a:ea typeface="方正正准黑简体" panose="02000000000000000000" charset="-122"/>
                </a:rPr>
                <a:t>分</a:t>
              </a:r>
            </a:p>
          </p:txBody>
        </p:sp>
      </p:grpSp>
      <p:sp>
        <p:nvSpPr>
          <p:cNvPr id="52" name="矩形 51"/>
          <p:cNvSpPr/>
          <p:nvPr/>
        </p:nvSpPr>
        <p:spPr>
          <a:xfrm>
            <a:off x="2997835" y="1376680"/>
            <a:ext cx="2974340" cy="508000"/>
          </a:xfrm>
          <a:prstGeom prst="rect">
            <a:avLst/>
          </a:prstGeom>
        </p:spPr>
        <p:txBody>
          <a:bodyPr wrap="square">
            <a:spAutoFit/>
          </a:bodyPr>
          <a:lstStyle/>
          <a:p>
            <a:pPr algn="ctr">
              <a:lnSpc>
                <a:spcPct val="114000"/>
              </a:lnSpc>
            </a:pPr>
            <a:r>
              <a:rPr lang="zh-CN" altLang="en-US" sz="2400">
                <a:solidFill>
                  <a:srgbClr val="2D3A4B"/>
                </a:solidFill>
                <a:latin typeface="方正正准黑简体" panose="02000000000000000000" charset="-122"/>
                <a:ea typeface="方正正准黑简体" panose="02000000000000000000" charset="-122"/>
              </a:rPr>
              <a:t>综合评价得分不低于</a:t>
            </a:r>
            <a:r>
              <a:rPr lang="en-US" altLang="zh-CN" sz="1335" dirty="0">
                <a:solidFill>
                  <a:schemeClr val="tx1">
                    <a:lumMod val="65000"/>
                    <a:lumOff val="35000"/>
                  </a:schemeClr>
                </a:solidFill>
                <a:latin typeface="Century Gothic" panose="020B0502020202020204" pitchFamily="34" charset="0"/>
                <a:cs typeface="Arial" panose="020B0604020202020204" pitchFamily="34" charset="0"/>
              </a:rPr>
              <a:t> </a:t>
            </a:r>
          </a:p>
        </p:txBody>
      </p:sp>
      <p:grpSp>
        <p:nvGrpSpPr>
          <p:cNvPr id="59" name="组合 58"/>
          <p:cNvGrpSpPr/>
          <p:nvPr/>
        </p:nvGrpSpPr>
        <p:grpSpPr>
          <a:xfrm>
            <a:off x="6328381" y="1849906"/>
            <a:ext cx="2200072" cy="2200072"/>
            <a:chOff x="635255" y="1683657"/>
            <a:chExt cx="1650054" cy="1650054"/>
          </a:xfrm>
        </p:grpSpPr>
        <p:sp>
          <p:nvSpPr>
            <p:cNvPr id="62" name="空心弧 61"/>
            <p:cNvSpPr/>
            <p:nvPr/>
          </p:nvSpPr>
          <p:spPr>
            <a:xfrm>
              <a:off x="635255" y="1683657"/>
              <a:ext cx="1650054" cy="1650054"/>
            </a:xfrm>
            <a:prstGeom prst="blockArc">
              <a:avLst>
                <a:gd name="adj1" fmla="val 11922043"/>
                <a:gd name="adj2" fmla="val 10691500"/>
                <a:gd name="adj3" fmla="val 622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4" name="矩形 63"/>
            <p:cNvSpPr/>
            <p:nvPr/>
          </p:nvSpPr>
          <p:spPr>
            <a:xfrm>
              <a:off x="1109785" y="2226060"/>
              <a:ext cx="701516" cy="700088"/>
            </a:xfrm>
            <a:prstGeom prst="rect">
              <a:avLst/>
            </a:prstGeom>
          </p:spPr>
          <p:txBody>
            <a:bodyPr wrap="none">
              <a:spAutoFit/>
            </a:bodyPr>
            <a:lstStyle/>
            <a:p>
              <a:r>
                <a:rPr lang="zh-CN" altLang="en-US" sz="5400">
                  <a:solidFill>
                    <a:srgbClr val="2D3A4B"/>
                  </a:solidFill>
                  <a:latin typeface="方正正准黑简体" panose="02000000000000000000" charset="-122"/>
                  <a:ea typeface="方正正准黑简体" panose="02000000000000000000" charset="-122"/>
                </a:rPr>
                <a:t>2</a:t>
              </a:r>
              <a:r>
                <a:rPr lang="zh-CN" altLang="en-US" sz="2400">
                  <a:solidFill>
                    <a:srgbClr val="2D3A4B"/>
                  </a:solidFill>
                  <a:latin typeface="方正正准黑简体" panose="02000000000000000000" charset="-122"/>
                  <a:ea typeface="方正正准黑简体" panose="02000000000000000000" charset="-122"/>
                </a:rPr>
                <a:t>亿</a:t>
              </a:r>
              <a:endParaRPr lang="zh-CN" altLang="en-US" sz="6400" dirty="0">
                <a:solidFill>
                  <a:srgbClr val="394A57"/>
                </a:solidFill>
                <a:latin typeface="Century Gothic" panose="020B0502020202020204" pitchFamily="34" charset="0"/>
                <a:cs typeface="Arial" panose="020B0604020202020204" pitchFamily="34" charset="0"/>
              </a:endParaRPr>
            </a:p>
          </p:txBody>
        </p:sp>
      </p:grpSp>
      <p:sp>
        <p:nvSpPr>
          <p:cNvPr id="60" name="矩形 59"/>
          <p:cNvSpPr/>
          <p:nvPr/>
        </p:nvSpPr>
        <p:spPr>
          <a:xfrm>
            <a:off x="6099810" y="1376680"/>
            <a:ext cx="2650490" cy="508000"/>
          </a:xfrm>
          <a:prstGeom prst="rect">
            <a:avLst/>
          </a:prstGeom>
        </p:spPr>
        <p:txBody>
          <a:bodyPr wrap="square">
            <a:spAutoFit/>
          </a:bodyPr>
          <a:lstStyle/>
          <a:p>
            <a:pPr algn="ctr">
              <a:lnSpc>
                <a:spcPct val="114000"/>
              </a:lnSpc>
            </a:pPr>
            <a:r>
              <a:rPr lang="zh-CN" altLang="en-US" sz="2400">
                <a:solidFill>
                  <a:srgbClr val="2D3A4B"/>
                </a:solidFill>
                <a:latin typeface="方正正准黑简体" panose="02000000000000000000" charset="-122"/>
                <a:ea typeface="方正正准黑简体" panose="02000000000000000000" charset="-122"/>
                <a:sym typeface="+mn-ea"/>
              </a:rPr>
              <a:t>年销售收入不超过</a:t>
            </a:r>
            <a:r>
              <a:rPr lang="en-US" altLang="zh-CN" sz="1335" dirty="0">
                <a:solidFill>
                  <a:schemeClr val="tx1">
                    <a:lumMod val="65000"/>
                    <a:lumOff val="35000"/>
                  </a:schemeClr>
                </a:solidFill>
                <a:latin typeface="Century Gothic" panose="020B0502020202020204" pitchFamily="34" charset="0"/>
                <a:cs typeface="Arial" panose="020B0604020202020204" pitchFamily="34" charset="0"/>
              </a:rPr>
              <a:t> </a:t>
            </a:r>
          </a:p>
        </p:txBody>
      </p:sp>
      <p:sp>
        <p:nvSpPr>
          <p:cNvPr id="68" name="矩形 67"/>
          <p:cNvSpPr/>
          <p:nvPr/>
        </p:nvSpPr>
        <p:spPr>
          <a:xfrm>
            <a:off x="9090025" y="1376680"/>
            <a:ext cx="2433955" cy="508000"/>
          </a:xfrm>
          <a:prstGeom prst="rect">
            <a:avLst/>
          </a:prstGeom>
        </p:spPr>
        <p:txBody>
          <a:bodyPr wrap="square">
            <a:spAutoFit/>
          </a:bodyPr>
          <a:lstStyle/>
          <a:p>
            <a:pPr algn="ctr">
              <a:lnSpc>
                <a:spcPct val="114000"/>
              </a:lnSpc>
            </a:pPr>
            <a:r>
              <a:rPr lang="zh-CN" altLang="en-US" sz="2400">
                <a:solidFill>
                  <a:srgbClr val="2D3A4B"/>
                </a:solidFill>
                <a:latin typeface="方正正准黑简体" panose="02000000000000000000" charset="-122"/>
                <a:ea typeface="方正正准黑简体" panose="02000000000000000000" charset="-122"/>
              </a:rPr>
              <a:t>资产总额不超过</a:t>
            </a:r>
            <a:endParaRPr lang="en-US" altLang="zh-CN" sz="1335" dirty="0">
              <a:solidFill>
                <a:schemeClr val="tx1">
                  <a:lumMod val="65000"/>
                  <a:lumOff val="35000"/>
                </a:schemeClr>
              </a:solidFill>
              <a:latin typeface="Century Gothic" panose="020B0502020202020204" pitchFamily="34" charset="0"/>
              <a:cs typeface="Arial" panose="020B0604020202020204" pitchFamily="34" charset="0"/>
            </a:endParaRPr>
          </a:p>
        </p:txBody>
      </p:sp>
      <p:sp>
        <p:nvSpPr>
          <p:cNvPr id="16" name="空心弧 15"/>
          <p:cNvSpPr/>
          <p:nvPr/>
        </p:nvSpPr>
        <p:spPr>
          <a:xfrm>
            <a:off x="9206865" y="1849755"/>
            <a:ext cx="2200275" cy="2200275"/>
          </a:xfrm>
          <a:prstGeom prst="blockArc">
            <a:avLst>
              <a:gd name="adj1" fmla="val 11922043"/>
              <a:gd name="adj2" fmla="val 10691500"/>
              <a:gd name="adj3" fmla="val 6227"/>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20" name="矩形 19"/>
          <p:cNvSpPr/>
          <p:nvPr/>
        </p:nvSpPr>
        <p:spPr>
          <a:xfrm>
            <a:off x="9839543" y="2573110"/>
            <a:ext cx="935355" cy="933451"/>
          </a:xfrm>
          <a:prstGeom prst="rect">
            <a:avLst/>
          </a:prstGeom>
        </p:spPr>
        <p:txBody>
          <a:bodyPr wrap="none">
            <a:spAutoFit/>
          </a:bodyPr>
          <a:lstStyle/>
          <a:p>
            <a:r>
              <a:rPr lang="zh-CN" altLang="en-US" sz="5400">
                <a:solidFill>
                  <a:srgbClr val="2D3A4B"/>
                </a:solidFill>
                <a:latin typeface="方正正准黑简体" panose="02000000000000000000" charset="-122"/>
                <a:ea typeface="方正正准黑简体" panose="02000000000000000000" charset="-122"/>
              </a:rPr>
              <a:t>2</a:t>
            </a:r>
            <a:r>
              <a:rPr lang="zh-CN" altLang="en-US" sz="2400">
                <a:solidFill>
                  <a:srgbClr val="2D3A4B"/>
                </a:solidFill>
                <a:latin typeface="方正正准黑简体" panose="02000000000000000000" charset="-122"/>
                <a:ea typeface="方正正准黑简体" panose="02000000000000000000" charset="-122"/>
              </a:rPr>
              <a:t>亿</a:t>
            </a:r>
            <a:endParaRPr lang="zh-CN" altLang="en-US" sz="6400" dirty="0">
              <a:solidFill>
                <a:srgbClr val="394A57"/>
              </a:solidFill>
              <a:latin typeface="Century Gothic" panose="020B0502020202020204" pitchFamily="34" charset="0"/>
              <a:cs typeface="Arial" panose="020B0604020202020204" pitchFamily="34" charset="0"/>
            </a:endParaRPr>
          </a:p>
        </p:txBody>
      </p:sp>
      <p:sp>
        <p:nvSpPr>
          <p:cNvPr id="21" name="文本框 20"/>
          <p:cNvSpPr txBox="1"/>
          <p:nvPr/>
        </p:nvSpPr>
        <p:spPr>
          <a:xfrm>
            <a:off x="417195" y="4186555"/>
            <a:ext cx="11262995" cy="1996440"/>
          </a:xfrm>
          <a:prstGeom prst="rect">
            <a:avLst/>
          </a:prstGeom>
          <a:noFill/>
        </p:spPr>
        <p:txBody>
          <a:bodyPr wrap="square" rtlCol="0">
            <a:spAutoFit/>
          </a:bodyPr>
          <a:lstStyle/>
          <a:p>
            <a:pPr marL="342900" indent="-342900">
              <a:lnSpc>
                <a:spcPct val="125000"/>
              </a:lnSpc>
              <a:spcBef>
                <a:spcPts val="0"/>
              </a:spcBef>
              <a:spcAft>
                <a:spcPts val="0"/>
              </a:spcAft>
              <a:buFont typeface="Arial" panose="020B0604020202020204" pitchFamily="34" charset="0"/>
              <a:buChar char="•"/>
            </a:pPr>
            <a:r>
              <a:rPr lang="zh-CN" altLang="en-US" sz="2000">
                <a:solidFill>
                  <a:srgbClr val="2D3A4B"/>
                </a:solidFill>
                <a:latin typeface="方正正准黑简体" panose="02000000000000000000" charset="-122"/>
                <a:ea typeface="方正正准黑简体" panose="02000000000000000000" charset="-122"/>
              </a:rPr>
              <a:t>在中国境内（不包括港、澳、台地区）注册；</a:t>
            </a:r>
          </a:p>
          <a:p>
            <a:pPr marL="342900" indent="-342900">
              <a:lnSpc>
                <a:spcPct val="125000"/>
              </a:lnSpc>
              <a:spcBef>
                <a:spcPts val="0"/>
              </a:spcBef>
              <a:spcAft>
                <a:spcPts val="0"/>
              </a:spcAft>
              <a:buFont typeface="Arial" panose="020B0604020202020204" pitchFamily="34" charset="0"/>
              <a:buChar char="•"/>
            </a:pPr>
            <a:r>
              <a:rPr lang="zh-CN" altLang="en-US" sz="2000">
                <a:solidFill>
                  <a:srgbClr val="2D3A4B"/>
                </a:solidFill>
                <a:latin typeface="方正正准黑简体" panose="02000000000000000000" charset="-122"/>
                <a:ea typeface="方正正准黑简体" panose="02000000000000000000" charset="-122"/>
              </a:rPr>
              <a:t>企业提供的产品和服务不属于国家规定的禁止、限制和淘汰类；</a:t>
            </a:r>
          </a:p>
          <a:p>
            <a:pPr marL="342900" indent="-342900">
              <a:lnSpc>
                <a:spcPct val="125000"/>
              </a:lnSpc>
              <a:spcBef>
                <a:spcPts val="0"/>
              </a:spcBef>
              <a:spcAft>
                <a:spcPts val="0"/>
              </a:spcAft>
              <a:buFont typeface="Arial" panose="020B0604020202020204" pitchFamily="34" charset="0"/>
              <a:buChar char="•"/>
            </a:pPr>
            <a:r>
              <a:rPr lang="zh-CN" altLang="en-US" sz="2000">
                <a:solidFill>
                  <a:srgbClr val="2D3A4B"/>
                </a:solidFill>
                <a:latin typeface="方正正准黑简体" panose="02000000000000000000" charset="-122"/>
                <a:ea typeface="方正正准黑简体" panose="02000000000000000000" charset="-122"/>
              </a:rPr>
              <a:t>企业在填报上一年及当年内未发生重大安全、重大质量事故和严重环境违法、科研严重失信行为；</a:t>
            </a:r>
          </a:p>
          <a:p>
            <a:pPr marL="342900" indent="-342900">
              <a:lnSpc>
                <a:spcPct val="125000"/>
              </a:lnSpc>
              <a:spcBef>
                <a:spcPts val="0"/>
              </a:spcBef>
              <a:spcAft>
                <a:spcPts val="0"/>
              </a:spcAft>
              <a:buFont typeface="Arial" panose="020B0604020202020204" pitchFamily="34" charset="0"/>
              <a:buChar char="•"/>
            </a:pPr>
            <a:r>
              <a:rPr lang="zh-CN" altLang="en-US" sz="2000">
                <a:solidFill>
                  <a:srgbClr val="2D3A4B"/>
                </a:solidFill>
                <a:latin typeface="方正正准黑简体" panose="02000000000000000000" charset="-122"/>
                <a:ea typeface="方正正准黑简体" panose="02000000000000000000" charset="-122"/>
              </a:rPr>
              <a:t>企业未列入经营异常名录和严重违法失信企业名单；</a:t>
            </a:r>
          </a:p>
          <a:p>
            <a:pPr marL="342900" indent="-342900">
              <a:lnSpc>
                <a:spcPct val="125000"/>
              </a:lnSpc>
              <a:spcBef>
                <a:spcPts val="0"/>
              </a:spcBef>
              <a:spcAft>
                <a:spcPts val="0"/>
              </a:spcAft>
              <a:buFont typeface="Arial" panose="020B0604020202020204" pitchFamily="34" charset="0"/>
              <a:buChar char="•"/>
            </a:pPr>
            <a:r>
              <a:rPr lang="zh-CN" altLang="en-US" sz="2000">
                <a:solidFill>
                  <a:srgbClr val="2D3A4B"/>
                </a:solidFill>
                <a:latin typeface="方正正准黑简体" panose="02000000000000000000" charset="-122"/>
                <a:ea typeface="方正正准黑简体" panose="02000000000000000000" charset="-122"/>
              </a:rPr>
              <a:t>科技人员指标得分不得为0分。</a:t>
            </a:r>
          </a:p>
        </p:txBody>
      </p:sp>
      <p:pic>
        <p:nvPicPr>
          <p:cNvPr id="22" name="图片 21" descr="J1$H~LXY3[`}ORA`[L]AA%E"/>
          <p:cNvPicPr/>
          <p:nvPr/>
        </p:nvPicPr>
        <p:blipFill>
          <a:blip r:embed="rId2" cstate="print"/>
          <a:srcRect/>
          <a:stretch>
            <a:fillRect/>
          </a:stretch>
        </p:blipFill>
        <p:spPr bwMode="auto">
          <a:xfrm>
            <a:off x="10918209" y="0"/>
            <a:ext cx="832511" cy="764276"/>
          </a:xfrm>
          <a:prstGeom prst="rect">
            <a:avLst/>
          </a:prstGeom>
          <a:noFill/>
          <a:ln w="9525">
            <a:noFill/>
            <a:miter lim="800000"/>
            <a:headEnd/>
            <a:tailEnd/>
          </a:ln>
        </p:spPr>
      </p:pic>
    </p:spTree>
  </p:cSld>
  <p:clrMapOvr>
    <a:masterClrMapping/>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750"/>
                                  </p:stCondLst>
                                  <p:childTnLst>
                                    <p:set>
                                      <p:cBhvr>
                                        <p:cTn id="6" dur="1" fill="hold">
                                          <p:stCondLst>
                                            <p:cond delay="0"/>
                                          </p:stCondLst>
                                        </p:cTn>
                                        <p:tgtEl>
                                          <p:spTgt spid="48"/>
                                        </p:tgtEl>
                                        <p:attrNameLst>
                                          <p:attrName>style.visibility</p:attrName>
                                        </p:attrNameLst>
                                      </p:cBhvr>
                                      <p:to>
                                        <p:strVal val="visible"/>
                                      </p:to>
                                    </p:set>
                                    <p:anim calcmode="lin" valueType="num">
                                      <p:cBhvr>
                                        <p:cTn id="7" dur="300" fill="hold"/>
                                        <p:tgtEl>
                                          <p:spTgt spid="48"/>
                                        </p:tgtEl>
                                        <p:attrNameLst>
                                          <p:attrName>ppt_w</p:attrName>
                                        </p:attrNameLst>
                                      </p:cBhvr>
                                      <p:tavLst>
                                        <p:tav tm="0">
                                          <p:val>
                                            <p:fltVal val="0"/>
                                          </p:val>
                                        </p:tav>
                                        <p:tav tm="100000">
                                          <p:val>
                                            <p:strVal val="#ppt_w"/>
                                          </p:val>
                                        </p:tav>
                                      </p:tavLst>
                                    </p:anim>
                                    <p:anim calcmode="lin" valueType="num">
                                      <p:cBhvr>
                                        <p:cTn id="8" dur="300" fill="hold"/>
                                        <p:tgtEl>
                                          <p:spTgt spid="48"/>
                                        </p:tgtEl>
                                        <p:attrNameLst>
                                          <p:attrName>ppt_h</p:attrName>
                                        </p:attrNameLst>
                                      </p:cBhvr>
                                      <p:tavLst>
                                        <p:tav tm="0">
                                          <p:val>
                                            <p:fltVal val="0"/>
                                          </p:val>
                                        </p:tav>
                                        <p:tav tm="100000">
                                          <p:val>
                                            <p:strVal val="#ppt_h"/>
                                          </p:val>
                                        </p:tav>
                                      </p:tavLst>
                                    </p:anim>
                                  </p:childTnLst>
                                </p:cTn>
                              </p:par>
                              <p:par>
                                <p:cTn id="9" presetID="6" presetClass="emph" presetSubtype="0" autoRev="1" fill="hold" nodeType="withEffect">
                                  <p:stCondLst>
                                    <p:cond delay="1000"/>
                                  </p:stCondLst>
                                  <p:childTnLst>
                                    <p:animScale>
                                      <p:cBhvr>
                                        <p:cTn id="10" dur="200" fill="hold"/>
                                        <p:tgtEl>
                                          <p:spTgt spid="48"/>
                                        </p:tgtEl>
                                      </p:cBhvr>
                                      <p:by x="110000" y="110000"/>
                                    </p:animScale>
                                  </p:childTnLst>
                                </p:cTn>
                              </p:par>
                              <p:par>
                                <p:cTn id="11" presetID="23" presetClass="entr" presetSubtype="16" fill="hold" nodeType="withEffect">
                                  <p:stCondLst>
                                    <p:cond delay="1000"/>
                                  </p:stCondLst>
                                  <p:childTnLst>
                                    <p:set>
                                      <p:cBhvr>
                                        <p:cTn id="12" dur="1" fill="hold">
                                          <p:stCondLst>
                                            <p:cond delay="0"/>
                                          </p:stCondLst>
                                        </p:cTn>
                                        <p:tgtEl>
                                          <p:spTgt spid="51"/>
                                        </p:tgtEl>
                                        <p:attrNameLst>
                                          <p:attrName>style.visibility</p:attrName>
                                        </p:attrNameLst>
                                      </p:cBhvr>
                                      <p:to>
                                        <p:strVal val="visible"/>
                                      </p:to>
                                    </p:set>
                                    <p:anim calcmode="lin" valueType="num">
                                      <p:cBhvr>
                                        <p:cTn id="13" dur="300" fill="hold"/>
                                        <p:tgtEl>
                                          <p:spTgt spid="51"/>
                                        </p:tgtEl>
                                        <p:attrNameLst>
                                          <p:attrName>ppt_w</p:attrName>
                                        </p:attrNameLst>
                                      </p:cBhvr>
                                      <p:tavLst>
                                        <p:tav tm="0">
                                          <p:val>
                                            <p:fltVal val="0"/>
                                          </p:val>
                                        </p:tav>
                                        <p:tav tm="100000">
                                          <p:val>
                                            <p:strVal val="#ppt_w"/>
                                          </p:val>
                                        </p:tav>
                                      </p:tavLst>
                                    </p:anim>
                                    <p:anim calcmode="lin" valueType="num">
                                      <p:cBhvr>
                                        <p:cTn id="14" dur="300" fill="hold"/>
                                        <p:tgtEl>
                                          <p:spTgt spid="51"/>
                                        </p:tgtEl>
                                        <p:attrNameLst>
                                          <p:attrName>ppt_h</p:attrName>
                                        </p:attrNameLst>
                                      </p:cBhvr>
                                      <p:tavLst>
                                        <p:tav tm="0">
                                          <p:val>
                                            <p:fltVal val="0"/>
                                          </p:val>
                                        </p:tav>
                                        <p:tav tm="100000">
                                          <p:val>
                                            <p:strVal val="#ppt_h"/>
                                          </p:val>
                                        </p:tav>
                                      </p:tavLst>
                                    </p:anim>
                                  </p:childTnLst>
                                </p:cTn>
                              </p:par>
                              <p:par>
                                <p:cTn id="15" presetID="6" presetClass="emph" presetSubtype="0" autoRev="1" fill="hold" nodeType="withEffect">
                                  <p:stCondLst>
                                    <p:cond delay="1250"/>
                                  </p:stCondLst>
                                  <p:childTnLst>
                                    <p:animScale>
                                      <p:cBhvr>
                                        <p:cTn id="16" dur="200" fill="hold"/>
                                        <p:tgtEl>
                                          <p:spTgt spid="51"/>
                                        </p:tgtEl>
                                      </p:cBhvr>
                                      <p:by x="110000" y="110000"/>
                                    </p:animScale>
                                  </p:childTnLst>
                                </p:cTn>
                              </p:par>
                              <p:par>
                                <p:cTn id="17" presetID="23" presetClass="entr" presetSubtype="16" fill="hold" nodeType="withEffect">
                                  <p:stCondLst>
                                    <p:cond delay="1250"/>
                                  </p:stCondLst>
                                  <p:childTnLst>
                                    <p:set>
                                      <p:cBhvr>
                                        <p:cTn id="18" dur="1" fill="hold">
                                          <p:stCondLst>
                                            <p:cond delay="0"/>
                                          </p:stCondLst>
                                        </p:cTn>
                                        <p:tgtEl>
                                          <p:spTgt spid="59"/>
                                        </p:tgtEl>
                                        <p:attrNameLst>
                                          <p:attrName>style.visibility</p:attrName>
                                        </p:attrNameLst>
                                      </p:cBhvr>
                                      <p:to>
                                        <p:strVal val="visible"/>
                                      </p:to>
                                    </p:set>
                                    <p:anim calcmode="lin" valueType="num">
                                      <p:cBhvr>
                                        <p:cTn id="19" dur="300" fill="hold"/>
                                        <p:tgtEl>
                                          <p:spTgt spid="59"/>
                                        </p:tgtEl>
                                        <p:attrNameLst>
                                          <p:attrName>ppt_w</p:attrName>
                                        </p:attrNameLst>
                                      </p:cBhvr>
                                      <p:tavLst>
                                        <p:tav tm="0">
                                          <p:val>
                                            <p:fltVal val="0"/>
                                          </p:val>
                                        </p:tav>
                                        <p:tav tm="100000">
                                          <p:val>
                                            <p:strVal val="#ppt_w"/>
                                          </p:val>
                                        </p:tav>
                                      </p:tavLst>
                                    </p:anim>
                                    <p:anim calcmode="lin" valueType="num">
                                      <p:cBhvr>
                                        <p:cTn id="20" dur="300" fill="hold"/>
                                        <p:tgtEl>
                                          <p:spTgt spid="59"/>
                                        </p:tgtEl>
                                        <p:attrNameLst>
                                          <p:attrName>ppt_h</p:attrName>
                                        </p:attrNameLst>
                                      </p:cBhvr>
                                      <p:tavLst>
                                        <p:tav tm="0">
                                          <p:val>
                                            <p:fltVal val="0"/>
                                          </p:val>
                                        </p:tav>
                                        <p:tav tm="100000">
                                          <p:val>
                                            <p:strVal val="#ppt_h"/>
                                          </p:val>
                                        </p:tav>
                                      </p:tavLst>
                                    </p:anim>
                                  </p:childTnLst>
                                </p:cTn>
                              </p:par>
                              <p:par>
                                <p:cTn id="21" presetID="6" presetClass="emph" presetSubtype="0" autoRev="1" fill="hold" nodeType="withEffect">
                                  <p:stCondLst>
                                    <p:cond delay="1500"/>
                                  </p:stCondLst>
                                  <p:childTnLst>
                                    <p:animScale>
                                      <p:cBhvr>
                                        <p:cTn id="22" dur="200" fill="hold"/>
                                        <p:tgtEl>
                                          <p:spTgt spid="59"/>
                                        </p:tgtEl>
                                      </p:cBhvr>
                                      <p:by x="110000" y="1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矩形 106"/>
          <p:cNvSpPr/>
          <p:nvPr/>
        </p:nvSpPr>
        <p:spPr>
          <a:xfrm>
            <a:off x="2583180" y="2878455"/>
            <a:ext cx="2903220" cy="1737360"/>
          </a:xfrm>
          <a:prstGeom prst="rect">
            <a:avLst/>
          </a:prstGeom>
        </p:spPr>
        <p:txBody>
          <a:bodyPr wrap="square">
            <a:spAutoFit/>
          </a:bodyPr>
          <a:lstStyle/>
          <a:p>
            <a:pPr>
              <a:lnSpc>
                <a:spcPct val="150000"/>
              </a:lnSpc>
            </a:pPr>
            <a:r>
              <a:rPr lang="zh-CN" altLang="en-US" sz="2400">
                <a:solidFill>
                  <a:srgbClr val="2D3A4B"/>
                </a:solidFill>
                <a:latin typeface="方正正准黑简体" panose="02000000000000000000" charset="-122"/>
                <a:ea typeface="方正正准黑简体" panose="02000000000000000000" charset="-122"/>
              </a:rPr>
              <a:t>科技人员（20分）</a:t>
            </a:r>
          </a:p>
          <a:p>
            <a:pPr>
              <a:lnSpc>
                <a:spcPct val="150000"/>
              </a:lnSpc>
            </a:pPr>
            <a:r>
              <a:rPr lang="zh-CN" altLang="en-US" sz="2400">
                <a:solidFill>
                  <a:srgbClr val="2D3A4B"/>
                </a:solidFill>
                <a:latin typeface="方正正准黑简体" panose="02000000000000000000" charset="-122"/>
                <a:ea typeface="方正正准黑简体" panose="02000000000000000000" charset="-122"/>
                <a:sym typeface="+mn-ea"/>
              </a:rPr>
              <a:t>研发投入（50分）</a:t>
            </a:r>
            <a:endParaRPr lang="zh-CN" altLang="en-US" sz="2400">
              <a:solidFill>
                <a:srgbClr val="2D3A4B"/>
              </a:solidFill>
              <a:latin typeface="方正正准黑简体" panose="02000000000000000000" charset="-122"/>
              <a:ea typeface="方正正准黑简体" panose="02000000000000000000" charset="-122"/>
            </a:endParaRPr>
          </a:p>
          <a:p>
            <a:pPr>
              <a:lnSpc>
                <a:spcPct val="150000"/>
              </a:lnSpc>
            </a:pPr>
            <a:r>
              <a:rPr lang="zh-CN" altLang="en-US" sz="2400">
                <a:solidFill>
                  <a:srgbClr val="2D3A4B"/>
                </a:solidFill>
                <a:latin typeface="方正正准黑简体" panose="02000000000000000000" charset="-122"/>
                <a:ea typeface="方正正准黑简体" panose="02000000000000000000" charset="-122"/>
              </a:rPr>
              <a:t>科技成果（30分）</a:t>
            </a:r>
          </a:p>
        </p:txBody>
      </p:sp>
      <p:grpSp>
        <p:nvGrpSpPr>
          <p:cNvPr id="143" name="组合 142"/>
          <p:cNvGrpSpPr/>
          <p:nvPr/>
        </p:nvGrpSpPr>
        <p:grpSpPr>
          <a:xfrm flipH="1">
            <a:off x="5288280" y="2998470"/>
            <a:ext cx="4552315" cy="1543050"/>
            <a:chOff x="863588" y="2506278"/>
            <a:chExt cx="2736304" cy="927475"/>
          </a:xfrm>
        </p:grpSpPr>
        <p:sp>
          <p:nvSpPr>
            <p:cNvPr id="144" name="矩形 143"/>
            <p:cNvSpPr/>
            <p:nvPr/>
          </p:nvSpPr>
          <p:spPr>
            <a:xfrm>
              <a:off x="863588" y="2506278"/>
              <a:ext cx="2736304" cy="234206"/>
            </a:xfrm>
            <a:prstGeom prst="rect">
              <a:avLst/>
            </a:prstGeom>
            <a:solidFill>
              <a:srgbClr val="5A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矩形 144"/>
            <p:cNvSpPr/>
            <p:nvPr/>
          </p:nvSpPr>
          <p:spPr>
            <a:xfrm>
              <a:off x="1783424" y="2854317"/>
              <a:ext cx="1816467" cy="234206"/>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7" name="矩形 146"/>
            <p:cNvSpPr/>
            <p:nvPr/>
          </p:nvSpPr>
          <p:spPr>
            <a:xfrm>
              <a:off x="2561312" y="3199547"/>
              <a:ext cx="1024766" cy="234206"/>
            </a:xfrm>
            <a:prstGeom prst="rect">
              <a:avLst/>
            </a:prstGeom>
            <a:solidFill>
              <a:srgbClr val="5A56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8" name="矩形 147"/>
            <p:cNvSpPr/>
            <p:nvPr/>
          </p:nvSpPr>
          <p:spPr>
            <a:xfrm>
              <a:off x="891212" y="2520090"/>
              <a:ext cx="1324987" cy="253466"/>
            </a:xfrm>
            <a:prstGeom prst="rect">
              <a:avLst/>
            </a:prstGeom>
          </p:spPr>
          <p:txBody>
            <a:bodyPr wrap="square">
              <a:spAutoFit/>
            </a:bodyPr>
            <a:lstStyle/>
            <a:p>
              <a:endParaRPr lang="zh-CN" altLang="en-US" sz="2400" b="1" dirty="0">
                <a:solidFill>
                  <a:schemeClr val="bg1"/>
                </a:solidFill>
                <a:latin typeface="方正正准黑简体" panose="02000000000000000000" charset="-122"/>
                <a:ea typeface="方正正准黑简体" panose="02000000000000000000" charset="-122"/>
                <a:cs typeface="Arial" panose="020B0604020202020204" pitchFamily="34" charset="0"/>
                <a:sym typeface="+mn-ea"/>
              </a:endParaRPr>
            </a:p>
          </p:txBody>
        </p:sp>
      </p:grpSp>
      <p:grpSp>
        <p:nvGrpSpPr>
          <p:cNvPr id="9" name="组合 8"/>
          <p:cNvGrpSpPr/>
          <p:nvPr/>
        </p:nvGrpSpPr>
        <p:grpSpPr>
          <a:xfrm>
            <a:off x="1290109" y="1769124"/>
            <a:ext cx="2406047" cy="680456"/>
            <a:chOff x="843705" y="1649740"/>
            <a:chExt cx="1804535" cy="510342"/>
          </a:xfrm>
          <a:solidFill>
            <a:srgbClr val="C00000"/>
          </a:solidFill>
        </p:grpSpPr>
        <p:sp>
          <p:nvSpPr>
            <p:cNvPr id="70" name="矩形 69"/>
            <p:cNvSpPr/>
            <p:nvPr/>
          </p:nvSpPr>
          <p:spPr>
            <a:xfrm>
              <a:off x="843705" y="1649740"/>
              <a:ext cx="1804535" cy="51034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72" name="矩形 71"/>
            <p:cNvSpPr/>
            <p:nvPr/>
          </p:nvSpPr>
          <p:spPr>
            <a:xfrm>
              <a:off x="1220478" y="1758972"/>
              <a:ext cx="1051560" cy="349568"/>
            </a:xfrm>
            <a:prstGeom prst="rect">
              <a:avLst/>
            </a:prstGeom>
            <a:grpFill/>
          </p:spPr>
          <p:txBody>
            <a:bodyPr wrap="none">
              <a:spAutoFit/>
            </a:bodyPr>
            <a:lstStyle/>
            <a:p>
              <a:r>
                <a:rPr lang="zh-CN" altLang="en-US" sz="2400">
                  <a:solidFill>
                    <a:schemeClr val="bg1"/>
                  </a:solidFill>
                  <a:latin typeface="方正正准黑简体" panose="02000000000000000000" charset="-122"/>
                  <a:ea typeface="方正正准黑简体" panose="02000000000000000000" charset="-122"/>
                </a:rPr>
                <a:t>评分标准</a:t>
              </a:r>
            </a:p>
          </p:txBody>
        </p:sp>
      </p:grpSp>
      <p:sp>
        <p:nvSpPr>
          <p:cNvPr id="3" name="文本框 2"/>
          <p:cNvSpPr txBox="1"/>
          <p:nvPr/>
        </p:nvSpPr>
        <p:spPr>
          <a:xfrm>
            <a:off x="1003935" y="5045075"/>
            <a:ext cx="10319385" cy="466090"/>
          </a:xfrm>
          <a:prstGeom prst="rect">
            <a:avLst/>
          </a:prstGeom>
          <a:noFill/>
        </p:spPr>
        <p:txBody>
          <a:bodyPr wrap="square" rtlCol="0">
            <a:spAutoFit/>
          </a:bodyPr>
          <a:lstStyle/>
          <a:p>
            <a:r>
              <a:rPr lang="zh-CN" altLang="en-US" sz="2400">
                <a:solidFill>
                  <a:srgbClr val="2D3A4B"/>
                </a:solidFill>
                <a:latin typeface="方正正准黑简体" panose="02000000000000000000" charset="-122"/>
                <a:ea typeface="方正正准黑简体" panose="02000000000000000000" charset="-122"/>
                <a:sym typeface="+mn-ea"/>
              </a:rPr>
              <a:t>满分100分，科技型中小企业评价指标进行综合评价所得分值不低于60分。</a:t>
            </a:r>
          </a:p>
        </p:txBody>
      </p:sp>
      <p:pic>
        <p:nvPicPr>
          <p:cNvPr id="16" name="图片 15" descr="J1$H~LXY3[`}ORA`[L]AA%E"/>
          <p:cNvPicPr/>
          <p:nvPr/>
        </p:nvPicPr>
        <p:blipFill>
          <a:blip r:embed="rId4" cstate="print"/>
          <a:srcRect/>
          <a:stretch>
            <a:fillRect/>
          </a:stretch>
        </p:blipFill>
        <p:spPr bwMode="auto">
          <a:xfrm>
            <a:off x="11041039" y="0"/>
            <a:ext cx="832511" cy="764276"/>
          </a:xfrm>
          <a:prstGeom prst="rect">
            <a:avLst/>
          </a:prstGeom>
          <a:noFill/>
          <a:ln w="9525">
            <a:noFill/>
            <a:miter lim="800000"/>
            <a:headEnd/>
            <a:tailEnd/>
          </a:ln>
        </p:spPr>
      </p:pic>
    </p:spTree>
  </p:cSld>
  <p:clrMapOvr>
    <a:overrideClrMapping bg1="lt1" tx1="dk1" bg2="lt2" tx2="dk2" accent1="accent1" accent2="accent2" accent3="accent3" accent4="accent4" accent5="accent5" accent6="accent6" hlink="hlink" folHlink="folHlink"/>
  </p:clrMapOvr>
  <p:transition spd="slow" advClick="0" advTm="200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withEffect">
                                  <p:stCondLst>
                                    <p:cond delay="3000"/>
                                  </p:stCondLst>
                                  <p:childTnLst>
                                    <p:set>
                                      <p:cBhvr>
                                        <p:cTn id="6" dur="1" fill="hold">
                                          <p:stCondLst>
                                            <p:cond delay="0"/>
                                          </p:stCondLst>
                                        </p:cTn>
                                        <p:tgtEl>
                                          <p:spTgt spid="143"/>
                                        </p:tgtEl>
                                        <p:attrNameLst>
                                          <p:attrName>style.visibility</p:attrName>
                                        </p:attrNameLst>
                                      </p:cBhvr>
                                      <p:to>
                                        <p:strVal val="visible"/>
                                      </p:to>
                                    </p:set>
                                    <p:anim calcmode="lin" valueType="num">
                                      <p:cBhvr additive="base">
                                        <p:cTn id="7" dur="500" fill="hold"/>
                                        <p:tgtEl>
                                          <p:spTgt spid="143"/>
                                        </p:tgtEl>
                                        <p:attrNameLst>
                                          <p:attrName>ppt_x</p:attrName>
                                        </p:attrNameLst>
                                      </p:cBhvr>
                                      <p:tavLst>
                                        <p:tav tm="0">
                                          <p:val>
                                            <p:strVal val="#ppt_x"/>
                                          </p:val>
                                        </p:tav>
                                        <p:tav tm="100000">
                                          <p:val>
                                            <p:strVal val="#ppt_x"/>
                                          </p:val>
                                        </p:tav>
                                      </p:tavLst>
                                    </p:anim>
                                    <p:anim calcmode="lin" valueType="num">
                                      <p:cBhvr additive="base">
                                        <p:cTn id="8" dur="500" fill="hold"/>
                                        <p:tgtEl>
                                          <p:spTgt spid="143"/>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50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anim calcmode="lin" valueType="num">
                                      <p:cBhvr>
                                        <p:cTn id="12" dur="500" fill="hold"/>
                                        <p:tgtEl>
                                          <p:spTgt spid="9"/>
                                        </p:tgtEl>
                                        <p:attrNameLst>
                                          <p:attrName>ppt_x</p:attrName>
                                        </p:attrNameLst>
                                      </p:cBhvr>
                                      <p:tavLst>
                                        <p:tav tm="0">
                                          <p:val>
                                            <p:strVal val="#ppt_x"/>
                                          </p:val>
                                        </p:tav>
                                        <p:tav tm="100000">
                                          <p:val>
                                            <p:strVal val="#ppt_x"/>
                                          </p:val>
                                        </p:tav>
                                      </p:tavLst>
                                    </p:anim>
                                    <p:anim calcmode="lin" valueType="num">
                                      <p:cBhvr>
                                        <p:cTn id="13"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142240" y="741680"/>
            <a:ext cx="11800205" cy="5674995"/>
          </a:xfrm>
          <a:prstGeom prst="rect">
            <a:avLst/>
          </a:prstGeom>
          <a:solidFill>
            <a:srgbClr val="F5F5F5"/>
          </a:solidFill>
          <a:ln>
            <a:noFill/>
          </a:ln>
          <a:effectLst>
            <a:outerShdw blurRad="190500" dist="127000" dir="8100000" sx="101000" sy="101000" algn="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5"/>
          <p:cNvSpPr/>
          <p:nvPr/>
        </p:nvSpPr>
        <p:spPr>
          <a:xfrm>
            <a:off x="276860" y="861695"/>
            <a:ext cx="11543030" cy="5467985"/>
          </a:xfrm>
          <a:prstGeom prst="rect">
            <a:avLst/>
          </a:prstGeom>
          <a:noFill/>
          <a:ln w="3175">
            <a:solidFill>
              <a:schemeClr val="bg1">
                <a:lumMod val="50000"/>
                <a:alpha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aphicFrame>
        <p:nvGraphicFramePr>
          <p:cNvPr id="4" name="表格 -1"/>
          <p:cNvGraphicFramePr/>
          <p:nvPr/>
        </p:nvGraphicFramePr>
        <p:xfrm>
          <a:off x="642620" y="1130935"/>
          <a:ext cx="10812780" cy="3319145"/>
        </p:xfrm>
        <a:graphic>
          <a:graphicData uri="http://schemas.openxmlformats.org/drawingml/2006/table">
            <a:tbl>
              <a:tblPr firstRow="1" bandRow="1">
                <a:tableStyleId>{5C22544A-7EE6-4342-B048-85BDC9FD1C3A}</a:tableStyleId>
              </a:tblPr>
              <a:tblGrid>
                <a:gridCol w="5161280"/>
                <a:gridCol w="5651500"/>
              </a:tblGrid>
              <a:tr h="3319145">
                <a:tc>
                  <a:txBody>
                    <a:bodyPr/>
                    <a:lstStyle/>
                    <a:p>
                      <a:pPr marL="0" indent="0" algn="ctr" fontAlgn="auto">
                        <a:lnSpc>
                          <a:spcPct val="150000"/>
                        </a:lnSpc>
                        <a:buNone/>
                      </a:pPr>
                      <a:r>
                        <a:rPr lang="zh-CN" altLang="en-US" sz="2400" b="0">
                          <a:solidFill>
                            <a:srgbClr val="2D3A4B"/>
                          </a:solidFill>
                          <a:latin typeface="方正正准黑简体" panose="02000000000000000000" charset="-122"/>
                          <a:ea typeface="方正正准黑简体" panose="02000000000000000000" charset="-122"/>
                          <a:sym typeface="+mn-ea"/>
                        </a:rPr>
                        <a:t>科技人员指标（满分20分）</a:t>
                      </a:r>
                    </a:p>
                    <a:p>
                      <a:pPr marL="0" indent="0" algn="ctr" fontAlgn="auto">
                        <a:lnSpc>
                          <a:spcPct val="150000"/>
                        </a:lnSpc>
                        <a:buNone/>
                      </a:pPr>
                      <a:r>
                        <a:rPr lang="zh-CN" altLang="en-US" sz="2400" b="0">
                          <a:solidFill>
                            <a:srgbClr val="2D3A4B"/>
                          </a:solidFill>
                          <a:latin typeface="方正正准黑简体" panose="02000000000000000000" charset="-122"/>
                          <a:ea typeface="方正正准黑简体" panose="02000000000000000000" charset="-122"/>
                          <a:sym typeface="+mn-ea"/>
                        </a:rPr>
                        <a:t>按科技人员数占企业职工总数的比例分档评价</a:t>
                      </a:r>
                      <a:endParaRPr lang="zh-CN" altLang="en-US" sz="2400" b="0" u="none">
                        <a:solidFill>
                          <a:srgbClr val="2D3A4B"/>
                        </a:solidFill>
                        <a:latin typeface="方正正准黑简体" panose="02000000000000000000" charset="-122"/>
                        <a:ea typeface="方正正准黑简体" panose="02000000000000000000" charset="-122"/>
                        <a:sym typeface="+mn-ea"/>
                      </a:endParaRP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c>
                  <a:txBody>
                    <a:bodyPr/>
                    <a:lstStyle/>
                    <a:p>
                      <a:pPr marL="0" indent="0" algn="l" fontAlgn="auto">
                        <a:lnSpc>
                          <a:spcPct val="150000"/>
                        </a:lnSpc>
                        <a:buNone/>
                      </a:pPr>
                      <a:r>
                        <a:rPr lang="en-US" altLang="zh-CN" sz="2400" b="0" u="none">
                          <a:solidFill>
                            <a:srgbClr val="2D3A4B"/>
                          </a:solidFill>
                          <a:latin typeface="方正正准黑简体" panose="02000000000000000000" charset="-122"/>
                          <a:ea typeface="方正正准黑简体" panose="02000000000000000000" charset="-122"/>
                        </a:rPr>
                        <a:t>    </a:t>
                      </a:r>
                      <a:r>
                        <a:rPr lang="zh-CN" altLang="en-US" sz="2400" b="0" u="none">
                          <a:solidFill>
                            <a:srgbClr val="2D3A4B"/>
                          </a:solidFill>
                          <a:latin typeface="方正正准黑简体" panose="02000000000000000000" charset="-122"/>
                          <a:ea typeface="方正正准黑简体" panose="02000000000000000000" charset="-122"/>
                        </a:rPr>
                        <a:t>A. 30%（含）以上（20分）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B. 25%（含）-30%（16分）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C. 20%（含）-25%（12分）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D. 15%（含）-20%（8分）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E. 10%（含）-15%（4分）</a:t>
                      </a:r>
                    </a:p>
                    <a:p>
                      <a:pPr marL="0" indent="0" algn="l" fontAlgn="auto">
                        <a:lnSpc>
                          <a:spcPct val="150000"/>
                        </a:lnSpc>
                        <a:buNone/>
                      </a:pPr>
                      <a:r>
                        <a:rPr lang="zh-CN" altLang="en-US" sz="2400" b="0" u="none">
                          <a:solidFill>
                            <a:srgbClr val="2D3A4B"/>
                          </a:solidFill>
                          <a:latin typeface="方正正准黑简体" panose="02000000000000000000" charset="-122"/>
                          <a:ea typeface="方正正准黑简体" panose="02000000000000000000" charset="-122"/>
                        </a:rPr>
                        <a:t>     F. 10%以下（0分）</a:t>
                      </a:r>
                    </a:p>
                  </a:txBody>
                  <a:tcPr marL="0" marR="0" marT="0" marB="0" anchor="ctr">
                    <a:lnL w="12700" cap="flat" cmpd="sng">
                      <a:solidFill>
                        <a:schemeClr val="tx1"/>
                      </a:solidFill>
                      <a:prstDash val="solid"/>
                      <a:headEnd type="none" w="med" len="med"/>
                      <a:tailEnd type="none" w="med" len="med"/>
                    </a:lnL>
                    <a:lnR w="12700" cap="flat" cmpd="sng">
                      <a:solidFill>
                        <a:schemeClr val="tx1"/>
                      </a:solidFill>
                      <a:prstDash val="solid"/>
                      <a:headEnd type="none" w="med" len="med"/>
                      <a:tailEnd type="none" w="med" len="med"/>
                    </a:lnR>
                    <a:lnT w="12700" cap="flat" cmpd="sng">
                      <a:solidFill>
                        <a:schemeClr val="tx1"/>
                      </a:solidFill>
                      <a:prstDash val="solid"/>
                      <a:headEnd type="none" w="med" len="med"/>
                      <a:tailEnd type="none" w="med" len="med"/>
                    </a:lnT>
                    <a:lnB w="12700" cap="flat" cmpd="sng">
                      <a:solidFill>
                        <a:schemeClr val="tx1"/>
                      </a:solidFill>
                      <a:prstDash val="solid"/>
                      <a:headEnd type="none" w="med" len="med"/>
                      <a:tailEnd type="none" w="med" len="med"/>
                    </a:lnB>
                    <a:lnTlToBr>
                      <a:noFill/>
                    </a:lnTlToBr>
                    <a:lnBlToTr>
                      <a:noFill/>
                    </a:lnBlToTr>
                    <a:noFill/>
                  </a:tcPr>
                </a:tc>
              </a:tr>
            </a:tbl>
          </a:graphicData>
        </a:graphic>
      </p:graphicFrame>
      <p:sp>
        <p:nvSpPr>
          <p:cNvPr id="3" name="文本框 2"/>
          <p:cNvSpPr txBox="1"/>
          <p:nvPr/>
        </p:nvSpPr>
        <p:spPr>
          <a:xfrm>
            <a:off x="636270" y="4450080"/>
            <a:ext cx="10811510" cy="1554480"/>
          </a:xfrm>
          <a:prstGeom prst="rect">
            <a:avLst/>
          </a:prstGeom>
          <a:noFill/>
          <a:ln w="9525">
            <a:noFill/>
          </a:ln>
        </p:spPr>
        <p:txBody>
          <a:bodyPr wrap="square">
            <a:spAutoFit/>
          </a:bodyPr>
          <a:lstStyle/>
          <a:p>
            <a:pPr marL="0" indent="0" algn="l">
              <a:lnSpc>
                <a:spcPct val="150000"/>
              </a:lnSpc>
            </a:pPr>
            <a:r>
              <a:rPr lang="zh-CN" altLang="en-US" sz="2400" b="0" u="none">
                <a:solidFill>
                  <a:srgbClr val="2D3A4B"/>
                </a:solidFill>
                <a:latin typeface="方正正准黑简体" panose="02000000000000000000" charset="-122"/>
                <a:ea typeface="方正正准黑简体" panose="02000000000000000000" charset="-122"/>
              </a:rPr>
              <a:t>备注：</a:t>
            </a:r>
            <a:r>
              <a:rPr lang="zh-CN" altLang="en-US" sz="2000" b="0" u="none">
                <a:solidFill>
                  <a:srgbClr val="2D3A4B"/>
                </a:solidFill>
                <a:latin typeface="方正正准黑简体" panose="02000000000000000000" charset="-122"/>
                <a:ea typeface="方正正准黑简体" panose="02000000000000000000" charset="-122"/>
              </a:rPr>
              <a:t>企业科技人员是指企业直接从事研发和相关技术创新活动，以及专门从事上述活动管理和提供直接服务的人员，包括在职、兼职和临时聘用人员，兼职、临时聘用人员全年须在企业累计工作6个月以上,以劳动合同或缴纳社会保险费来核定。</a:t>
            </a:r>
          </a:p>
        </p:txBody>
      </p:sp>
      <p:pic>
        <p:nvPicPr>
          <p:cNvPr id="8" name="图片 7" descr="J1$H~LXY3[`}ORA`[L]AA%E"/>
          <p:cNvPicPr/>
          <p:nvPr/>
        </p:nvPicPr>
        <p:blipFill>
          <a:blip r:embed="rId2" cstate="print"/>
          <a:srcRect/>
          <a:stretch>
            <a:fillRect/>
          </a:stretch>
        </p:blipFill>
        <p:spPr bwMode="auto">
          <a:xfrm>
            <a:off x="11013743" y="0"/>
            <a:ext cx="832511" cy="764276"/>
          </a:xfrm>
          <a:prstGeom prst="rect">
            <a:avLst/>
          </a:prstGeom>
          <a:noFill/>
          <a:ln w="9525">
            <a:noFill/>
            <a:miter lim="800000"/>
            <a:headEnd/>
            <a:tailEnd/>
          </a:ln>
        </p:spPr>
      </p:pic>
    </p:spTree>
  </p:cSld>
  <p:clrMapOvr>
    <a:masterClrMapping/>
  </p:clrMapOvr>
  <p:transition spd="slow" advClick="0" advTm="2000">
    <p:push dir="u"/>
  </p:transition>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dirty="0">
            <a:solidFill>
              <a:srgbClr val="002060"/>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25</TotalTime>
  <Words>3533</Words>
  <Application>Microsoft Office PowerPoint</Application>
  <PresentationFormat>自定义</PresentationFormat>
  <Paragraphs>176</Paragraphs>
  <Slides>39</Slides>
  <Notes>8</Notes>
  <HiddenSlides>0</HiddenSlides>
  <MMClips>0</MMClips>
  <ScaleCrop>false</ScaleCrop>
  <HeadingPairs>
    <vt:vector size="4" baseType="variant">
      <vt:variant>
        <vt:lpstr>主题</vt:lpstr>
      </vt:variant>
      <vt:variant>
        <vt:i4>1</vt:i4>
      </vt:variant>
      <vt:variant>
        <vt:lpstr>幻灯片标题</vt:lpstr>
      </vt:variant>
      <vt:variant>
        <vt:i4>39</vt:i4>
      </vt:variant>
    </vt:vector>
  </HeadingPairs>
  <TitlesOfParts>
    <vt:vector size="40"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企业资质</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30</cp:revision>
  <dcterms:created xsi:type="dcterms:W3CDTF">2017-04-19T12:41:00Z</dcterms:created>
  <dcterms:modified xsi:type="dcterms:W3CDTF">2018-10-26T03:30:41Z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2052-10.1.0.6930</vt:lpwstr>
  </property>
</Properties>
</file>