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Masters/slideMaster19.xml" ContentType="application/vnd.openxmlformats-officedocument.presentationml.slideMaster+xml"/>
  <Override PartName="/ppt/slideMasters/slideMaster37.xml" ContentType="application/vnd.openxmlformats-officedocument.presentationml.slideMaster+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Masters/slideMaster26.xml" ContentType="application/vnd.openxmlformats-officedocument.presentationml.slideMaster+xml"/>
  <Override PartName="/ppt/slideMasters/slideMaster44.xml" ContentType="application/vnd.openxmlformats-officedocument.presentationml.slideMaster+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18.xml" ContentType="application/vnd.openxmlformats-officedocument.theme+xml"/>
  <Override PartName="/ppt/slideLayouts/slideLayout24.xml" ContentType="application/vnd.openxmlformats-officedocument.presentationml.slideLayout+xml"/>
  <Override PartName="/ppt/theme/theme29.xml" ContentType="application/vnd.openxmlformats-officedocument.theme+xml"/>
  <Override PartName="/ppt/slideLayouts/slideLayout42.xml" ContentType="application/vnd.openxmlformats-officedocument.presentationml.slideLayout+xml"/>
  <Override PartName="/ppt/slideMasters/slideMaster15.xml" ContentType="application/vnd.openxmlformats-officedocument.presentationml.slideMaster+xml"/>
  <Override PartName="/ppt/slideMasters/slideMaster33.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heme/theme36.xml" ContentType="application/vnd.openxmlformats-officedocument.them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22.xml" ContentType="application/vnd.openxmlformats-officedocument.presentationml.slideMaster+xml"/>
  <Override PartName="/ppt/slideMasters/slideMaster40.xml" ContentType="application/vnd.openxmlformats-officedocument.presentationml.slideMaster+xml"/>
  <Override PartName="/ppt/theme/theme14.xml" ContentType="application/vnd.openxmlformats-officedocument.theme+xml"/>
  <Override PartName="/ppt/theme/theme25.xml" ContentType="application/vnd.openxmlformats-officedocument.theme+xml"/>
  <Override PartName="/ppt/theme/theme43.xml" ContentType="application/vnd.openxmlformats-officedocument.theme+xml"/>
  <Override PartName="/ppt/theme/theme21.xml" ContentType="application/vnd.openxmlformats-officedocument.theme+xml"/>
  <Override PartName="/ppt/theme/theme32.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Masters/slideMaster27.xml" ContentType="application/vnd.openxmlformats-officedocument.presentationml.slideMaster+xml"/>
  <Override PartName="/ppt/slideMasters/slideMaster38.xml" ContentType="application/vnd.openxmlformats-officedocument.presentationml.slideMaster+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Masters/slideMaster34.xml" ContentType="application/vnd.openxmlformats-officedocument.presentationml.slideMaster+xml"/>
  <Override PartName="/ppt/slideMasters/slideMaster45.xml" ContentType="application/vnd.openxmlformats-officedocument.presentationml.slideMaster+xml"/>
  <Override PartName="/ppt/slides/slide22.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theme/theme19.xml" ContentType="application/vnd.openxmlformats-officedocument.theme+xml"/>
  <Override PartName="/ppt/slideLayouts/slideLayout32.xml" ContentType="application/vnd.openxmlformats-officedocument.presentationml.slideLayout+xml"/>
  <Override PartName="/ppt/theme/theme37.xml" ContentType="application/vnd.openxmlformats-officedocument.theme+xml"/>
  <Override PartName="/docProps/app.xml" ContentType="application/vnd.openxmlformats-officedocument.extended-properties+xml"/>
  <Override PartName="/ppt/slideMasters/slideMaster23.xml" ContentType="application/vnd.openxmlformats-officedocument.presentationml.slideMaster+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theme/theme26.xml" ContentType="application/vnd.openxmlformats-officedocument.theme+xml"/>
  <Override PartName="/ppt/theme/theme44.xml" ContentType="application/vnd.openxmlformats-officedocument.them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Masters/slideMaster30.xml" ContentType="application/vnd.openxmlformats-officedocument.presentationml.slideMaster+xml"/>
  <Override PartName="/ppt/slideMasters/slideMaster41.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theme/theme33.xml" ContentType="application/vnd.openxmlformats-officedocument.theme+xml"/>
  <Override PartName="/ppt/theme/theme22.xml" ContentType="application/vnd.openxmlformats-officedocument.theme+xml"/>
  <Override PartName="/ppt/theme/theme40.xml" ContentType="application/vnd.openxmlformats-officedocument.theme+xml"/>
  <Override PartName="/ppt/slideMasters/slideMaster5.xml" ContentType="application/vnd.openxmlformats-officedocument.presentationml.slideMaster+xml"/>
  <Override PartName="/ppt/theme/theme7.xml" ContentType="application/vnd.openxmlformats-officedocument.theme+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Masters/slideMaster39.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Masters/slideMaster28.xml" ContentType="application/vnd.openxmlformats-officedocument.presentationml.slideMaster+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Masters/slideMaster35.xml" ContentType="application/vnd.openxmlformats-officedocument.presentationml.slideMaster+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theme/theme38.xml" ContentType="application/vnd.openxmlformats-officedocument.theme+xml"/>
  <Override PartName="/ppt/slideMasters/slideMaster24.xml" ContentType="application/vnd.openxmlformats-officedocument.presentationml.slideMaster+xml"/>
  <Override PartName="/ppt/slideMasters/slideMaster42.xml" ContentType="application/vnd.openxmlformats-officedocument.presentationml.slideMaster+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heme/theme16.xml" ContentType="application/vnd.openxmlformats-officedocument.theme+xml"/>
  <Override PartName="/ppt/theme/theme27.xml" ContentType="application/vnd.openxmlformats-officedocument.theme+xml"/>
  <Override PartName="/ppt/slideLayouts/slideLayout40.xml" ContentType="application/vnd.openxmlformats-officedocument.presentationml.slideLayout+xml"/>
  <Override PartName="/ppt/theme/theme45.xml" ContentType="application/vnd.openxmlformats-officedocument.theme+xml"/>
  <Override PartName="/ppt/slideMasters/slideMaster13.xml" ContentType="application/vnd.openxmlformats-officedocument.presentationml.slideMaster+xml"/>
  <Override PartName="/ppt/slideMasters/slideMaster31.xml" ContentType="application/vnd.openxmlformats-officedocument.presentationml.slideMaster+xml"/>
  <Override PartName="/ppt/theme/theme23.xml" ContentType="application/vnd.openxmlformats-officedocument.theme+xml"/>
  <Override PartName="/ppt/theme/theme34.xml" ContentType="application/vnd.openxmlformats-officedocument.theme+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theme/theme41.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theme/theme30.xml" ContentType="application/vnd.openxmlformats-officedocument.them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Masters/slideMaster29.xml" ContentType="application/vnd.openxmlformats-officedocument.presentationml.slideMaster+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theme/theme39.xml" ContentType="application/vnd.openxmlformats-officedocument.theme+xml"/>
  <Default Extension="jpeg" ContentType="image/jpeg"/>
  <Override PartName="/ppt/slideMasters/slideMaster25.xml" ContentType="application/vnd.openxmlformats-officedocument.presentationml.slideMaster+xml"/>
  <Override PartName="/ppt/slideMasters/slideMaster36.xml" ContentType="application/vnd.openxmlformats-officedocument.presentationml.slideMaster+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heme/theme28.xml" ContentType="application/vnd.openxmlformats-officedocument.theme+xml"/>
  <Override PartName="/ppt/slideLayouts/slideLayout41.xml" ContentType="application/vnd.openxmlformats-officedocument.presentationml.slideLayout+xml"/>
  <Override PartName="/ppt/theme/theme46.xml" ContentType="application/vnd.openxmlformats-officedocument.theme+xml"/>
  <Override PartName="/ppt/slideMasters/slideMaster14.xml" ContentType="application/vnd.openxmlformats-officedocument.presentationml.slideMaster+xml"/>
  <Override PartName="/ppt/slideMasters/slideMaster32.xml" ContentType="application/vnd.openxmlformats-officedocument.presentationml.slideMaster+xml"/>
  <Override PartName="/ppt/slideMasters/slideMaster43.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theme/theme17.xml" ContentType="application/vnd.openxmlformats-officedocument.theme+xml"/>
  <Override PartName="/ppt/slideLayouts/slideLayout30.xml" ContentType="application/vnd.openxmlformats-officedocument.presentationml.slideLayout+xml"/>
  <Override PartName="/ppt/theme/theme35.xml" ContentType="application/vnd.openxmlformats-officedocument.theme+xml"/>
  <Override PartName="/ppt/slideMasters/slideMaster21.xml" ContentType="application/vnd.openxmlformats-officedocument.presentationml.slideMaster+xml"/>
  <Override PartName="/ppt/theme/theme24.xml" ContentType="application/vnd.openxmlformats-officedocument.theme+xml"/>
  <Override PartName="/ppt/theme/theme42.xml" ContentType="application/vnd.openxmlformats-officedocument.them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theme/theme31.xml" ContentType="application/vnd.openxmlformats-officedocument.theme+xml"/>
  <Override PartName="/ppt/slides/slide8.xml" ContentType="application/vnd.openxmlformats-officedocument.presentationml.slide+xml"/>
  <Override PartName="/ppt/theme/theme20.xml" ContentType="application/vnd.openxmlformats-officedocument.theme+xml"/>
  <Override PartName="/ppt/slides/slide29.xml" ContentType="application/vnd.openxmlformats-officedocument.presentationml.slide+xml"/>
  <Override PartName="/ppt/slideLayouts/slideLayout3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701" r:id="rId2"/>
    <p:sldMasterId id="2147483703" r:id="rId3"/>
    <p:sldMasterId id="2147483705" r:id="rId4"/>
    <p:sldMasterId id="2147483707" r:id="rId5"/>
    <p:sldMasterId id="2147483709" r:id="rId6"/>
    <p:sldMasterId id="2147483711" r:id="rId7"/>
    <p:sldMasterId id="2147483713" r:id="rId8"/>
    <p:sldMasterId id="2147483715" r:id="rId9"/>
    <p:sldMasterId id="2147483717" r:id="rId10"/>
    <p:sldMasterId id="2147483719" r:id="rId11"/>
    <p:sldMasterId id="2147483721" r:id="rId12"/>
    <p:sldMasterId id="2147483723" r:id="rId13"/>
    <p:sldMasterId id="2147483725" r:id="rId14"/>
    <p:sldMasterId id="2147483727" r:id="rId15"/>
    <p:sldMasterId id="2147483729" r:id="rId16"/>
    <p:sldMasterId id="2147483731" r:id="rId17"/>
    <p:sldMasterId id="2147483733" r:id="rId18"/>
    <p:sldMasterId id="2147483735" r:id="rId19"/>
    <p:sldMasterId id="2147483737" r:id="rId20"/>
    <p:sldMasterId id="2147483739" r:id="rId21"/>
    <p:sldMasterId id="2147483741" r:id="rId22"/>
    <p:sldMasterId id="2147483743" r:id="rId23"/>
    <p:sldMasterId id="2147483745" r:id="rId24"/>
    <p:sldMasterId id="2147483747" r:id="rId25"/>
    <p:sldMasterId id="2147483749" r:id="rId26"/>
    <p:sldMasterId id="2147483751" r:id="rId27"/>
    <p:sldMasterId id="2147483753" r:id="rId28"/>
    <p:sldMasterId id="2147483755" r:id="rId29"/>
    <p:sldMasterId id="2147483757" r:id="rId30"/>
    <p:sldMasterId id="2147483759" r:id="rId31"/>
    <p:sldMasterId id="2147483761" r:id="rId32"/>
    <p:sldMasterId id="2147483763" r:id="rId33"/>
    <p:sldMasterId id="2147483765" r:id="rId34"/>
    <p:sldMasterId id="2147483767" r:id="rId35"/>
    <p:sldMasterId id="2147483769" r:id="rId36"/>
    <p:sldMasterId id="2147483771" r:id="rId37"/>
    <p:sldMasterId id="2147483773" r:id="rId38"/>
    <p:sldMasterId id="2147483775" r:id="rId39"/>
    <p:sldMasterId id="2147483777" r:id="rId40"/>
    <p:sldMasterId id="2147483779" r:id="rId41"/>
    <p:sldMasterId id="2147483781" r:id="rId42"/>
    <p:sldMasterId id="2147483783" r:id="rId43"/>
    <p:sldMasterId id="2147483785" r:id="rId44"/>
    <p:sldMasterId id="2147483787" r:id="rId45"/>
  </p:sldMasterIdLst>
  <p:notesMasterIdLst>
    <p:notesMasterId r:id="rId92"/>
  </p:notesMasterIdLst>
  <p:sldIdLst>
    <p:sldId id="262" r:id="rId46"/>
    <p:sldId id="452" r:id="rId47"/>
    <p:sldId id="319" r:id="rId48"/>
    <p:sldId id="322" r:id="rId49"/>
    <p:sldId id="325" r:id="rId50"/>
    <p:sldId id="328" r:id="rId51"/>
    <p:sldId id="331" r:id="rId52"/>
    <p:sldId id="334" r:id="rId53"/>
    <p:sldId id="337" r:id="rId54"/>
    <p:sldId id="340" r:id="rId55"/>
    <p:sldId id="343" r:id="rId56"/>
    <p:sldId id="346" r:id="rId57"/>
    <p:sldId id="349" r:id="rId58"/>
    <p:sldId id="352" r:id="rId59"/>
    <p:sldId id="355" r:id="rId60"/>
    <p:sldId id="358" r:id="rId61"/>
    <p:sldId id="361" r:id="rId62"/>
    <p:sldId id="364" r:id="rId63"/>
    <p:sldId id="367" r:id="rId64"/>
    <p:sldId id="370" r:id="rId65"/>
    <p:sldId id="373" r:id="rId66"/>
    <p:sldId id="376" r:id="rId67"/>
    <p:sldId id="379" r:id="rId68"/>
    <p:sldId id="382" r:id="rId69"/>
    <p:sldId id="385" r:id="rId70"/>
    <p:sldId id="388" r:id="rId71"/>
    <p:sldId id="391" r:id="rId72"/>
    <p:sldId id="394" r:id="rId73"/>
    <p:sldId id="397" r:id="rId74"/>
    <p:sldId id="400" r:id="rId75"/>
    <p:sldId id="403" r:id="rId76"/>
    <p:sldId id="406" r:id="rId77"/>
    <p:sldId id="409" r:id="rId78"/>
    <p:sldId id="412" r:id="rId79"/>
    <p:sldId id="415" r:id="rId80"/>
    <p:sldId id="418" r:id="rId81"/>
    <p:sldId id="421" r:id="rId82"/>
    <p:sldId id="424" r:id="rId83"/>
    <p:sldId id="427" r:id="rId84"/>
    <p:sldId id="430" r:id="rId85"/>
    <p:sldId id="433" r:id="rId86"/>
    <p:sldId id="436" r:id="rId87"/>
    <p:sldId id="439" r:id="rId88"/>
    <p:sldId id="442" r:id="rId89"/>
    <p:sldId id="445" r:id="rId90"/>
    <p:sldId id="448" r:id="rId91"/>
  </p:sldIdLst>
  <p:sldSz cx="9144000" cy="6858000" type="screen4x3"/>
  <p:notesSz cx="6858000" cy="9144000"/>
  <p:custDataLst>
    <p:tags r:id="rId93"/>
  </p:custDataLst>
  <p:defaultTextStyle>
    <a:defPPr>
      <a:defRPr lang="en-US" smtId="4294967295"/>
    </a:defPPr>
    <a:lvl1pPr marL="0" algn="l" defTabSz="914400" rtl="0" eaLnBrk="1" latinLnBrk="0" hangingPunct="1">
      <a:defRPr sz="1800" kern="1200" smtId="4294967295">
        <a:solidFill>
          <a:schemeClr val="tx1"/>
        </a:solidFill>
        <a:latin typeface="+mn-lt"/>
        <a:ea typeface="+mn-ea"/>
        <a:cs typeface="+mn-cs"/>
      </a:defRPr>
    </a:lvl1pPr>
    <a:lvl2pPr marL="457200" algn="l" defTabSz="914400" rtl="0" eaLnBrk="1" latinLnBrk="0" hangingPunct="1">
      <a:defRPr sz="1800" kern="1200" smtId="4294967295">
        <a:solidFill>
          <a:schemeClr val="tx1"/>
        </a:solidFill>
        <a:latin typeface="+mn-lt"/>
        <a:ea typeface="+mn-ea"/>
        <a:cs typeface="+mn-cs"/>
      </a:defRPr>
    </a:lvl2pPr>
    <a:lvl3pPr marL="914400" algn="l" defTabSz="914400" rtl="0" eaLnBrk="1" latinLnBrk="0" hangingPunct="1">
      <a:defRPr sz="1800" kern="1200" smtId="4294967295">
        <a:solidFill>
          <a:schemeClr val="tx1"/>
        </a:solidFill>
        <a:latin typeface="+mn-lt"/>
        <a:ea typeface="+mn-ea"/>
        <a:cs typeface="+mn-cs"/>
      </a:defRPr>
    </a:lvl3pPr>
    <a:lvl4pPr marL="1371600" algn="l" defTabSz="914400" rtl="0" eaLnBrk="1" latinLnBrk="0" hangingPunct="1">
      <a:defRPr sz="1800" kern="1200" smtId="4294967295">
        <a:solidFill>
          <a:schemeClr val="tx1"/>
        </a:solidFill>
        <a:latin typeface="+mn-lt"/>
        <a:ea typeface="+mn-ea"/>
        <a:cs typeface="+mn-cs"/>
      </a:defRPr>
    </a:lvl4pPr>
    <a:lvl5pPr marL="1828800" algn="l" defTabSz="914400" rtl="0" eaLnBrk="1" latinLnBrk="0" hangingPunct="1">
      <a:defRPr sz="1800" kern="1200" smtId="4294967295">
        <a:solidFill>
          <a:schemeClr val="tx1"/>
        </a:solidFill>
        <a:latin typeface="+mn-lt"/>
        <a:ea typeface="+mn-ea"/>
        <a:cs typeface="+mn-cs"/>
      </a:defRPr>
    </a:lvl5pPr>
    <a:lvl6pPr marL="2286000" algn="l" defTabSz="914400" rtl="0" eaLnBrk="1" latinLnBrk="0" hangingPunct="1">
      <a:defRPr sz="1800" kern="1200" smtId="4294967295">
        <a:solidFill>
          <a:schemeClr val="tx1"/>
        </a:solidFill>
        <a:latin typeface="+mn-lt"/>
        <a:ea typeface="+mn-ea"/>
        <a:cs typeface="+mn-cs"/>
      </a:defRPr>
    </a:lvl6pPr>
    <a:lvl7pPr marL="2743200" algn="l" defTabSz="914400" rtl="0" eaLnBrk="1" latinLnBrk="0" hangingPunct="1">
      <a:defRPr sz="1800" kern="1200" smtId="4294967295">
        <a:solidFill>
          <a:schemeClr val="tx1"/>
        </a:solidFill>
        <a:latin typeface="+mn-lt"/>
        <a:ea typeface="+mn-ea"/>
        <a:cs typeface="+mn-cs"/>
      </a:defRPr>
    </a:lvl7pPr>
    <a:lvl8pPr marL="3200400" algn="l" defTabSz="914400" rtl="0" eaLnBrk="1" latinLnBrk="0" hangingPunct="1">
      <a:defRPr sz="1800" kern="1200" smtId="4294967295">
        <a:solidFill>
          <a:schemeClr val="tx1"/>
        </a:solidFill>
        <a:latin typeface="+mn-lt"/>
        <a:ea typeface="+mn-ea"/>
        <a:cs typeface="+mn-cs"/>
      </a:defRPr>
    </a:lvl8pPr>
    <a:lvl9pPr marL="3657600" algn="l" defTabSz="914400" rtl="0" eaLnBrk="1" latinLnBrk="0" hangingPunct="1">
      <a:defRPr sz="1800" kern="1200" smtId="4294967295">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90"/>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34" Type="http://schemas.openxmlformats.org/officeDocument/2006/relationships/slideMaster" Target="slideMasters/slideMaster34.xml"/><Relationship Id="rId42" Type="http://schemas.openxmlformats.org/officeDocument/2006/relationships/slideMaster" Target="slideMasters/slideMaster42.xml"/><Relationship Id="rId47" Type="http://schemas.openxmlformats.org/officeDocument/2006/relationships/slide" Target="slides/slide2.xml"/><Relationship Id="rId50" Type="http://schemas.openxmlformats.org/officeDocument/2006/relationships/slide" Target="slides/slide5.xml"/><Relationship Id="rId55" Type="http://schemas.openxmlformats.org/officeDocument/2006/relationships/slide" Target="slides/slide10.xml"/><Relationship Id="rId63" Type="http://schemas.openxmlformats.org/officeDocument/2006/relationships/slide" Target="slides/slide18.xml"/><Relationship Id="rId68" Type="http://schemas.openxmlformats.org/officeDocument/2006/relationships/slide" Target="slides/slide23.xml"/><Relationship Id="rId76" Type="http://schemas.openxmlformats.org/officeDocument/2006/relationships/slide" Target="slides/slide31.xml"/><Relationship Id="rId84" Type="http://schemas.openxmlformats.org/officeDocument/2006/relationships/slide" Target="slides/slide39.xml"/><Relationship Id="rId89" Type="http://schemas.openxmlformats.org/officeDocument/2006/relationships/slide" Target="slides/slide44.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26.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53" Type="http://schemas.openxmlformats.org/officeDocument/2006/relationships/slide" Target="slides/slide8.xml"/><Relationship Id="rId58" Type="http://schemas.openxmlformats.org/officeDocument/2006/relationships/slide" Target="slides/slide13.xml"/><Relationship Id="rId66" Type="http://schemas.openxmlformats.org/officeDocument/2006/relationships/slide" Target="slides/slide21.xml"/><Relationship Id="rId74" Type="http://schemas.openxmlformats.org/officeDocument/2006/relationships/slide" Target="slides/slide29.xml"/><Relationship Id="rId79" Type="http://schemas.openxmlformats.org/officeDocument/2006/relationships/slide" Target="slides/slide34.xml"/><Relationship Id="rId87" Type="http://schemas.openxmlformats.org/officeDocument/2006/relationships/slide" Target="slides/slide42.xml"/><Relationship Id="rId5" Type="http://schemas.openxmlformats.org/officeDocument/2006/relationships/slideMaster" Target="slideMasters/slideMaster5.xml"/><Relationship Id="rId61" Type="http://schemas.openxmlformats.org/officeDocument/2006/relationships/slide" Target="slides/slide16.xml"/><Relationship Id="rId82" Type="http://schemas.openxmlformats.org/officeDocument/2006/relationships/slide" Target="slides/slide37.xml"/><Relationship Id="rId90" Type="http://schemas.openxmlformats.org/officeDocument/2006/relationships/slide" Target="slides/slide45.xml"/><Relationship Id="rId95"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Master" Target="slideMasters/slideMaster43.xml"/><Relationship Id="rId48" Type="http://schemas.openxmlformats.org/officeDocument/2006/relationships/slide" Target="slides/slide3.xml"/><Relationship Id="rId56" Type="http://schemas.openxmlformats.org/officeDocument/2006/relationships/slide" Target="slides/slide11.xml"/><Relationship Id="rId64" Type="http://schemas.openxmlformats.org/officeDocument/2006/relationships/slide" Target="slides/slide19.xml"/><Relationship Id="rId69" Type="http://schemas.openxmlformats.org/officeDocument/2006/relationships/slide" Target="slides/slide24.xml"/><Relationship Id="rId77" Type="http://schemas.openxmlformats.org/officeDocument/2006/relationships/slide" Target="slides/slide32.xml"/><Relationship Id="rId8" Type="http://schemas.openxmlformats.org/officeDocument/2006/relationships/slideMaster" Target="slideMasters/slideMaster8.xml"/><Relationship Id="rId51" Type="http://schemas.openxmlformats.org/officeDocument/2006/relationships/slide" Target="slides/slide6.xml"/><Relationship Id="rId72" Type="http://schemas.openxmlformats.org/officeDocument/2006/relationships/slide" Target="slides/slide27.xml"/><Relationship Id="rId80" Type="http://schemas.openxmlformats.org/officeDocument/2006/relationships/slide" Target="slides/slide35.xml"/><Relationship Id="rId85" Type="http://schemas.openxmlformats.org/officeDocument/2006/relationships/slide" Target="slides/slide40.xml"/><Relationship Id="rId93"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 Target="slides/slide1.xml"/><Relationship Id="rId59" Type="http://schemas.openxmlformats.org/officeDocument/2006/relationships/slide" Target="slides/slide14.xml"/><Relationship Id="rId67" Type="http://schemas.openxmlformats.org/officeDocument/2006/relationships/slide" Target="slides/slide22.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9.xml"/><Relationship Id="rId62" Type="http://schemas.openxmlformats.org/officeDocument/2006/relationships/slide" Target="slides/slide17.xml"/><Relationship Id="rId70" Type="http://schemas.openxmlformats.org/officeDocument/2006/relationships/slide" Target="slides/slide25.xml"/><Relationship Id="rId75" Type="http://schemas.openxmlformats.org/officeDocument/2006/relationships/slide" Target="slides/slide30.xml"/><Relationship Id="rId83" Type="http://schemas.openxmlformats.org/officeDocument/2006/relationships/slide" Target="slides/slide38.xml"/><Relationship Id="rId88" Type="http://schemas.openxmlformats.org/officeDocument/2006/relationships/slide" Target="slides/slide43.xml"/><Relationship Id="rId91" Type="http://schemas.openxmlformats.org/officeDocument/2006/relationships/slide" Target="slides/slide46.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4.xml"/><Relationship Id="rId57" Type="http://schemas.openxmlformats.org/officeDocument/2006/relationships/slide" Target="slides/slide12.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7.xml"/><Relationship Id="rId60" Type="http://schemas.openxmlformats.org/officeDocument/2006/relationships/slide" Target="slides/slide15.xml"/><Relationship Id="rId65" Type="http://schemas.openxmlformats.org/officeDocument/2006/relationships/slide" Target="slides/slide20.xml"/><Relationship Id="rId73" Type="http://schemas.openxmlformats.org/officeDocument/2006/relationships/slide" Target="slides/slide28.xml"/><Relationship Id="rId78" Type="http://schemas.openxmlformats.org/officeDocument/2006/relationships/slide" Target="slides/slide33.xml"/><Relationship Id="rId81" Type="http://schemas.openxmlformats.org/officeDocument/2006/relationships/slide" Target="slides/slide36.xml"/><Relationship Id="rId86" Type="http://schemas.openxmlformats.org/officeDocument/2006/relationships/slide" Target="slides/slide41.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95BB17-3AB4-4943-9684-3CC141C2C066}" type="datetimeFigureOut">
              <a:rPr lang="zh-CN" altLang="en-US" smtClean="0"/>
              <a:t>2018/10/26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BAE92A-E4BF-4F08-A5A5-DFDA345029A9}"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smtClean="0"/>
              <a:t>Title</a:t>
            </a:r>
            <a:endParaRPr lang="en-US"/>
          </a:p>
        </p:txBody>
      </p:sp>
      <p:sp>
        <p:nvSpPr>
          <p:cNvPr id="3" name="Text 2"/>
          <p:cNvSpPr>
            <a:spLocks noGrp="1"/>
          </p:cNvSpPr>
          <p:nvPr>
            <p:ph type="body" idx="1"/>
          </p:nvPr>
        </p:nvSpPr>
        <p:spPr/>
        <p:txBody>
          <a:bodyPr/>
          <a:lstStyle/>
          <a:p>
            <a:pPr lvl="0"/>
            <a:r>
              <a:rPr lang="en-US" smtClean="0"/>
              <a:t>Text</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pPr/>
              <a:t>10/26/2018</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3.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4.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25.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26.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27.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28.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30.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1.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2.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33.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34.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35.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36.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37.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38.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40.xml"/></Relationships>
</file>

<file path=ppt/slideMasters/_rels/slideMaster41.xml.rels><?xml version="1.0" encoding="UTF-8" standalone="yes"?>
<Relationships xmlns="http://schemas.openxmlformats.org/package/2006/relationships"><Relationship Id="rId2" Type="http://schemas.openxmlformats.org/officeDocument/2006/relationships/theme" Target="../theme/theme41.xml"/><Relationship Id="rId1" Type="http://schemas.openxmlformats.org/officeDocument/2006/relationships/slideLayout" Target="../slideLayouts/slideLayout41.xml"/></Relationships>
</file>

<file path=ppt/slideMasters/_rels/slideMaster42.xml.rels><?xml version="1.0" encoding="UTF-8" standalone="yes"?>
<Relationships xmlns="http://schemas.openxmlformats.org/package/2006/relationships"><Relationship Id="rId2" Type="http://schemas.openxmlformats.org/officeDocument/2006/relationships/theme" Target="../theme/theme42.xml"/><Relationship Id="rId1" Type="http://schemas.openxmlformats.org/officeDocument/2006/relationships/slideLayout" Target="../slideLayouts/slideLayout42.xml"/></Relationships>
</file>

<file path=ppt/slideMasters/_rels/slideMaster43.xml.rels><?xml version="1.0" encoding="UTF-8" standalone="yes"?>
<Relationships xmlns="http://schemas.openxmlformats.org/package/2006/relationships"><Relationship Id="rId2" Type="http://schemas.openxmlformats.org/officeDocument/2006/relationships/theme" Target="../theme/theme43.xml"/><Relationship Id="rId1" Type="http://schemas.openxmlformats.org/officeDocument/2006/relationships/slideLayout" Target="../slideLayouts/slideLayout43.xml"/></Relationships>
</file>

<file path=ppt/slideMasters/_rels/slideMaster44.xml.rels><?xml version="1.0" encoding="UTF-8" standalone="yes"?>
<Relationships xmlns="http://schemas.openxmlformats.org/package/2006/relationships"><Relationship Id="rId2" Type="http://schemas.openxmlformats.org/officeDocument/2006/relationships/theme" Target="../theme/theme44.xml"/><Relationship Id="rId1" Type="http://schemas.openxmlformats.org/officeDocument/2006/relationships/slideLayout" Target="../slideLayouts/slideLayout44.xml"/></Relationships>
</file>

<file path=ppt/slideMasters/_rels/slideMaster45.xml.rels><?xml version="1.0" encoding="UTF-8" standalone="yes"?>
<Relationships xmlns="http://schemas.openxmlformats.org/package/2006/relationships"><Relationship Id="rId2" Type="http://schemas.openxmlformats.org/officeDocument/2006/relationships/theme" Target="../theme/theme45.xml"/><Relationship Id="rId1"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1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1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2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2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2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2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2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3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3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3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0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3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3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4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4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4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4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4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5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5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5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0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5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5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6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6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6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6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6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7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7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7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0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7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7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8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8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8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8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06"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08"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10"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12"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666" y="427735"/>
            <a:ext cx="6797992" cy="17109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7666" y="2459482"/>
            <a:ext cx="6797992"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68130" y="9944862"/>
            <a:ext cx="2419480" cy="274594"/>
          </a:xfrm>
          <a:prstGeom prst="rect">
            <a:avLst/>
          </a:prstGeom>
        </p:spPr>
        <p:txBody>
          <a:bodyPr wrap="square" lIns="0" tIns="0" rIns="0" bIns="0">
            <a:spAutoFit/>
          </a:bodyPr>
          <a:lstStyle>
            <a:lvl1pPr marL="0" algn="ct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5" name="Holder 5"/>
          <p:cNvSpPr>
            <a:spLocks noGrp="1"/>
          </p:cNvSpPr>
          <p:nvPr>
            <p:ph type="dt" sz="half" idx="6"/>
          </p:nvPr>
        </p:nvSpPr>
        <p:spPr>
          <a:xfrm>
            <a:off x="377666" y="9944862"/>
            <a:ext cx="1739001" cy="274594"/>
          </a:xfrm>
          <a:prstGeom prst="rect">
            <a:avLst/>
          </a:prstGeom>
        </p:spPr>
        <p:txBody>
          <a:bodyPr wrap="square" lIns="0" tIns="0" rIns="0" bIns="0">
            <a:spAutoFit/>
          </a:bodyPr>
          <a:lstStyle>
            <a:lvl1pPr marL="0" algn="l"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1D8BD707-D9CF-40AE-B4C6-C98DA3205C09}" type="datetimeFigureOut">
              <a:rPr lang="en-US"/>
              <a:pPr/>
              <a:t>10/26/2018</a:t>
            </a:fld>
            <a:endParaRPr lang="en-US"/>
          </a:p>
        </p:txBody>
      </p:sp>
      <p:sp>
        <p:nvSpPr>
          <p:cNvPr id="6" name="Holder 6"/>
          <p:cNvSpPr>
            <a:spLocks noGrp="1"/>
          </p:cNvSpPr>
          <p:nvPr>
            <p:ph type="sldNum" sz="quarter" idx="7"/>
          </p:nvPr>
        </p:nvSpPr>
        <p:spPr>
          <a:xfrm>
            <a:off x="5438394" y="9944862"/>
            <a:ext cx="1739001" cy="274594"/>
          </a:xfrm>
          <a:prstGeom prst="rect">
            <a:avLst/>
          </a:prstGeom>
        </p:spPr>
        <p:txBody>
          <a:bodyPr wrap="square" lIns="0" tIns="0" rIns="0" bIns="0">
            <a:spAutoFit/>
          </a:bodyPr>
          <a:lstStyle>
            <a:lvl1pPr marL="0" algn="r" defTabSz="914400" rtl="0" eaLnBrk="0" latinLnBrk="0" hangingPunct="0">
              <a:defRPr sz="1800" kern="1200">
                <a:solidFill>
                  <a:schemeClr val="tx1">
                    <a:tint val="75000"/>
                  </a:scheme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714" r:id="rId1"/>
  </p:sldLayoutIdLst>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jpeg"/><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44.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3779265" y="1434964"/>
            <a:ext cx="2090928" cy="1207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3804"/>
              </a:lnSpc>
              <a:spcBef>
                <a:spcPct val="0"/>
              </a:spcBef>
              <a:spcAft>
                <a:spcPct val="0"/>
              </a:spcAft>
            </a:pPr>
            <a:r>
              <a:rPr sz="3800">
                <a:solidFill>
                  <a:srgbClr val="FF0000"/>
                </a:solidFill>
                <a:latin typeface="WBRIAG+Á¥Êé"/>
                <a:cs typeface="WBRIAG+Á¥Êé"/>
              </a:rPr>
              <a:t>目</a:t>
            </a:r>
            <a:r>
              <a:rPr sz="3800" spc="2210">
                <a:solidFill>
                  <a:srgbClr val="FF0000"/>
                </a:solidFill>
                <a:latin typeface="Times New Roman"/>
                <a:cs typeface="Times New Roman"/>
              </a:rPr>
              <a:t> </a:t>
            </a:r>
            <a:r>
              <a:rPr sz="3800">
                <a:solidFill>
                  <a:srgbClr val="FF0000"/>
                </a:solidFill>
                <a:latin typeface="WBRIAG+Á¥Êé"/>
                <a:cs typeface="WBRIAG+Á¥Êé"/>
              </a:rPr>
              <a:t>录</a:t>
            </a:r>
          </a:p>
        </p:txBody>
      </p:sp>
      <p:sp>
        <p:nvSpPr>
          <p:cNvPr id="4" name="object 4"/>
          <p:cNvSpPr txBox="1"/>
          <p:nvPr/>
        </p:nvSpPr>
        <p:spPr>
          <a:xfrm>
            <a:off x="2720594" y="2435542"/>
            <a:ext cx="5995030" cy="17568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ts val="1345"/>
              </a:spcBef>
              <a:spcAft>
                <a:spcPct val="0"/>
              </a:spcAft>
            </a:pPr>
            <a:r>
              <a:rPr lang="zh-CN" altLang="en-US" sz="2400" spc="14" dirty="0" smtClean="0">
                <a:solidFill>
                  <a:srgbClr val="FF0000"/>
                </a:solidFill>
                <a:latin typeface="ERIMUB+ËÎÌå"/>
                <a:cs typeface="ERIMUB+ËÎÌå"/>
              </a:rPr>
              <a:t>一</a:t>
            </a:r>
            <a:r>
              <a:rPr sz="2400" spc="14" dirty="0" smtClean="0">
                <a:solidFill>
                  <a:srgbClr val="FF0000"/>
                </a:solidFill>
                <a:latin typeface="ERIMUB+ËÎÌå"/>
                <a:cs typeface="ERIMUB+ËÎÌå"/>
              </a:rPr>
              <a:t>、</a:t>
            </a:r>
            <a:r>
              <a:rPr sz="2400" spc="14" dirty="0" err="1">
                <a:solidFill>
                  <a:srgbClr val="FF0000"/>
                </a:solidFill>
                <a:latin typeface="ERIMUB+ËÎÌå"/>
                <a:cs typeface="ERIMUB+ËÎÌå"/>
              </a:rPr>
              <a:t>高新技术企业认定背景</a:t>
            </a:r>
            <a:endParaRPr sz="2400" spc="14" dirty="0">
              <a:solidFill>
                <a:srgbClr val="FF0000"/>
              </a:solidFill>
              <a:latin typeface="ERIMUB+ËÎÌå"/>
              <a:cs typeface="ERIMUB+ËÎÌå"/>
            </a:endParaRPr>
          </a:p>
          <a:p>
            <a:pPr marL="0" marR="0">
              <a:lnSpc>
                <a:spcPts val="2400"/>
              </a:lnSpc>
              <a:spcBef>
                <a:spcPts val="1394"/>
              </a:spcBef>
              <a:spcAft>
                <a:spcPct val="0"/>
              </a:spcAft>
            </a:pPr>
            <a:r>
              <a:rPr lang="zh-CN" altLang="en-US" sz="2400" spc="14" dirty="0" smtClean="0">
                <a:solidFill>
                  <a:srgbClr val="FF0000"/>
                </a:solidFill>
                <a:latin typeface="ERIMUB+ËÎÌå"/>
                <a:cs typeface="ERIMUB+ËÎÌå"/>
              </a:rPr>
              <a:t>二</a:t>
            </a:r>
            <a:r>
              <a:rPr sz="2400" spc="14" dirty="0" smtClean="0">
                <a:solidFill>
                  <a:srgbClr val="FF0000"/>
                </a:solidFill>
                <a:latin typeface="ERIMUB+ËÎÌå"/>
                <a:cs typeface="ERIMUB+ËÎÌå"/>
              </a:rPr>
              <a:t>、</a:t>
            </a:r>
            <a:r>
              <a:rPr sz="2400" spc="14" dirty="0" err="1">
                <a:solidFill>
                  <a:srgbClr val="FF0000"/>
                </a:solidFill>
                <a:latin typeface="ERIMUB+ËÎÌå"/>
                <a:cs typeface="ERIMUB+ËÎÌå"/>
              </a:rPr>
              <a:t>高新技术企业认定政策规定</a:t>
            </a:r>
            <a:endParaRPr sz="2400" spc="14" dirty="0">
              <a:solidFill>
                <a:srgbClr val="FF0000"/>
              </a:solidFill>
              <a:latin typeface="ERIMUB+ËÎÌå"/>
              <a:cs typeface="ERIMUB+ËÎÌå"/>
            </a:endParaRPr>
          </a:p>
          <a:p>
            <a:pPr marL="0" marR="0">
              <a:lnSpc>
                <a:spcPts val="2400"/>
              </a:lnSpc>
              <a:spcBef>
                <a:spcPts val="1347"/>
              </a:spcBef>
              <a:spcAft>
                <a:spcPct val="0"/>
              </a:spcAft>
            </a:pPr>
            <a:r>
              <a:rPr lang="zh-CN" altLang="en-US" sz="2400" spc="14" dirty="0" smtClean="0">
                <a:solidFill>
                  <a:srgbClr val="FF0000"/>
                </a:solidFill>
                <a:latin typeface="ERIMUB+ËÎÌå"/>
                <a:cs typeface="ERIMUB+ËÎÌå"/>
              </a:rPr>
              <a:t>三</a:t>
            </a:r>
            <a:r>
              <a:rPr sz="2400" spc="14" dirty="0" smtClean="0">
                <a:solidFill>
                  <a:srgbClr val="FF0000"/>
                </a:solidFill>
                <a:latin typeface="ERIMUB+ËÎÌå"/>
                <a:cs typeface="ERIMUB+ËÎÌå"/>
              </a:rPr>
              <a:t>、</a:t>
            </a:r>
            <a:r>
              <a:rPr sz="2400" spc="14" dirty="0" err="1">
                <a:solidFill>
                  <a:srgbClr val="FF0000"/>
                </a:solidFill>
                <a:latin typeface="ERIMUB+ËÎÌå"/>
                <a:cs typeface="ERIMUB+ËÎÌå"/>
              </a:rPr>
              <a:t>申报关键点、难点和申报技巧</a:t>
            </a:r>
            <a:endParaRPr sz="2400" spc="14" dirty="0">
              <a:solidFill>
                <a:srgbClr val="FF0000"/>
              </a:solidFill>
              <a:latin typeface="ERIMUB+ËÎÌå"/>
              <a:cs typeface="ERIMUB+ËÎÌå"/>
            </a:endParaRPr>
          </a:p>
          <a:p>
            <a:pPr marL="0" marR="0">
              <a:lnSpc>
                <a:spcPts val="2400"/>
              </a:lnSpc>
              <a:spcBef>
                <a:spcPts val="1394"/>
              </a:spcBef>
              <a:spcAft>
                <a:spcPct val="0"/>
              </a:spcAft>
            </a:pPr>
            <a:r>
              <a:rPr lang="zh-CN" altLang="en-US" sz="2400" spc="14" dirty="0" smtClean="0">
                <a:solidFill>
                  <a:srgbClr val="FF0000"/>
                </a:solidFill>
                <a:latin typeface="ERIMUB+ËÎÌå"/>
                <a:cs typeface="ERIMUB+ËÎÌå"/>
              </a:rPr>
              <a:t>四</a:t>
            </a:r>
            <a:r>
              <a:rPr sz="2400" spc="14" dirty="0" smtClean="0">
                <a:solidFill>
                  <a:srgbClr val="FF0000"/>
                </a:solidFill>
                <a:latin typeface="ERIMUB+ËÎÌå"/>
                <a:cs typeface="ERIMUB+ËÎÌå"/>
              </a:rPr>
              <a:t>、</a:t>
            </a:r>
            <a:r>
              <a:rPr sz="2400" spc="14" dirty="0" err="1">
                <a:solidFill>
                  <a:srgbClr val="FF0000"/>
                </a:solidFill>
                <a:latin typeface="ERIMUB+ËÎÌå"/>
                <a:cs typeface="ERIMUB+ËÎÌå"/>
              </a:rPr>
              <a:t>关于研发费用核算</a:t>
            </a:r>
            <a:endParaRPr sz="2400" spc="14" dirty="0">
              <a:solidFill>
                <a:srgbClr val="FF0000"/>
              </a:solidFill>
              <a:latin typeface="ERIMUB+ËÎÌå"/>
              <a:cs typeface="ERIMUB+ËÎÌå"/>
            </a:endParaRPr>
          </a:p>
        </p:txBody>
      </p:sp>
      <p:sp>
        <p:nvSpPr>
          <p:cNvPr id="5" name="object 5"/>
          <p:cNvSpPr txBox="1"/>
          <p:nvPr/>
        </p:nvSpPr>
        <p:spPr>
          <a:xfrm>
            <a:off x="2699792" y="4365104"/>
            <a:ext cx="2980409" cy="3077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lang="zh-CN" altLang="en-US" sz="2400" spc="14" dirty="0" smtClean="0">
                <a:solidFill>
                  <a:srgbClr val="FF0000"/>
                </a:solidFill>
                <a:latin typeface="ERIMUB+ËÎÌå"/>
                <a:cs typeface="ERIMUB+ËÎÌå"/>
              </a:rPr>
              <a:t>五</a:t>
            </a:r>
            <a:r>
              <a:rPr sz="2400" spc="14" dirty="0" smtClean="0">
                <a:solidFill>
                  <a:srgbClr val="FF0000"/>
                </a:solidFill>
                <a:latin typeface="ERIMUB+ËÎÌå"/>
                <a:cs typeface="ERIMUB+ËÎÌå"/>
              </a:rPr>
              <a:t>、</a:t>
            </a:r>
            <a:r>
              <a:rPr sz="2400" spc="14" dirty="0" err="1">
                <a:solidFill>
                  <a:srgbClr val="FF0000"/>
                </a:solidFill>
                <a:latin typeface="ERIMUB+ËÎÌå"/>
                <a:cs typeface="ERIMUB+ËÎÌå"/>
              </a:rPr>
              <a:t>企业管理建议</a:t>
            </a:r>
            <a:endParaRPr sz="2400" spc="14" dirty="0">
              <a:solidFill>
                <a:srgbClr val="FF0000"/>
              </a:solidFill>
              <a:latin typeface="ERIMUB+ËÎÌå"/>
              <a:cs typeface="ERIMUB+ËÎÌå"/>
            </a:endParaRPr>
          </a:p>
        </p:txBody>
      </p:sp>
      <p:pic>
        <p:nvPicPr>
          <p:cNvPr id="46082"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845819" y="1164780"/>
            <a:ext cx="1680971"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FF0000"/>
                </a:solidFill>
                <a:latin typeface="QMCSAT+ËÎÌå"/>
                <a:cs typeface="QMCSAT+ËÎÌå"/>
              </a:rPr>
              <a:t>条件解读</a:t>
            </a:r>
          </a:p>
        </p:txBody>
      </p:sp>
      <p:sp>
        <p:nvSpPr>
          <p:cNvPr id="4" name="object 4"/>
          <p:cNvSpPr txBox="1"/>
          <p:nvPr/>
        </p:nvSpPr>
        <p:spPr>
          <a:xfrm>
            <a:off x="774496" y="1714670"/>
            <a:ext cx="4870475" cy="79771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81"/>
              </a:lnSpc>
              <a:spcBef>
                <a:spcPct val="0"/>
              </a:spcBef>
              <a:spcAft>
                <a:spcPct val="0"/>
              </a:spcAft>
            </a:pPr>
            <a:r>
              <a:rPr sz="2400" b="1">
                <a:solidFill>
                  <a:srgbClr val="000000"/>
                </a:solidFill>
                <a:latin typeface="Arial"/>
                <a:cs typeface="Arial"/>
              </a:rPr>
              <a:t>1.</a:t>
            </a:r>
            <a:r>
              <a:rPr sz="2400" spc="11">
                <a:solidFill>
                  <a:srgbClr val="000000"/>
                </a:solidFill>
                <a:latin typeface="QMCSAT+ËÎÌå"/>
                <a:cs typeface="QMCSAT+ËÎÌå"/>
              </a:rPr>
              <a:t>企业应拥有核心自主知识产权</a:t>
            </a:r>
          </a:p>
        </p:txBody>
      </p:sp>
      <p:sp>
        <p:nvSpPr>
          <p:cNvPr id="5" name="object 5"/>
          <p:cNvSpPr txBox="1"/>
          <p:nvPr/>
        </p:nvSpPr>
        <p:spPr>
          <a:xfrm>
            <a:off x="774496" y="2138568"/>
            <a:ext cx="6698437" cy="5722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QMCSAT+ËÎÌå"/>
                <a:cs typeface="QMCSAT+ËÎÌå"/>
              </a:rPr>
              <a:t>近三年是指申报当年以前的连续三年，不含申报当年。</a:t>
            </a:r>
          </a:p>
        </p:txBody>
      </p:sp>
      <p:sp>
        <p:nvSpPr>
          <p:cNvPr id="6" name="object 6"/>
          <p:cNvSpPr txBox="1"/>
          <p:nvPr/>
        </p:nvSpPr>
        <p:spPr>
          <a:xfrm>
            <a:off x="774496" y="2479944"/>
            <a:ext cx="8538667" cy="138197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QMCSAT+ËÎÌå"/>
                <a:cs typeface="QMCSAT+ËÎÌå"/>
              </a:rPr>
              <a:t>核心自主知识产权包括：发明、实用新型、以及非简单改变产品图案和</a:t>
            </a:r>
          </a:p>
          <a:p>
            <a:pPr marL="338327" marR="0">
              <a:lnSpc>
                <a:spcPts val="1800"/>
              </a:lnSpc>
              <a:spcBef>
                <a:spcPts val="360"/>
              </a:spcBef>
              <a:spcAft>
                <a:spcPct val="0"/>
              </a:spcAft>
            </a:pPr>
            <a:r>
              <a:rPr sz="1800">
                <a:solidFill>
                  <a:srgbClr val="000000"/>
                </a:solidFill>
                <a:latin typeface="QMCSAT+ËÎÌå"/>
                <a:cs typeface="QMCSAT+ËÎÌå"/>
              </a:rPr>
              <a:t>形状的外观设计（主要是指：运用科学和工程技术的方法，经过研究与</a:t>
            </a:r>
          </a:p>
          <a:p>
            <a:pPr marL="338327" marR="0">
              <a:lnSpc>
                <a:spcPts val="1800"/>
              </a:lnSpc>
              <a:spcBef>
                <a:spcPts val="313"/>
              </a:spcBef>
              <a:spcAft>
                <a:spcPct val="0"/>
              </a:spcAft>
            </a:pPr>
            <a:r>
              <a:rPr sz="1800">
                <a:solidFill>
                  <a:srgbClr val="000000"/>
                </a:solidFill>
                <a:latin typeface="QMCSAT+ËÎÌå"/>
                <a:cs typeface="QMCSAT+ËÎÌå"/>
              </a:rPr>
              <a:t>开发过程得到的外观设计）、软件著作权、集成电路布图设计专有权、</a:t>
            </a:r>
          </a:p>
          <a:p>
            <a:pPr marL="338327" marR="0">
              <a:lnSpc>
                <a:spcPts val="1800"/>
              </a:lnSpc>
              <a:spcBef>
                <a:spcPts val="263"/>
              </a:spcBef>
              <a:spcAft>
                <a:spcPct val="0"/>
              </a:spcAft>
            </a:pPr>
            <a:r>
              <a:rPr sz="1800">
                <a:solidFill>
                  <a:srgbClr val="000000"/>
                </a:solidFill>
                <a:latin typeface="QMCSAT+ËÎÌå"/>
                <a:cs typeface="QMCSAT+ËÎÌå"/>
              </a:rPr>
              <a:t>植物新品种。</a:t>
            </a:r>
          </a:p>
        </p:txBody>
      </p:sp>
      <p:sp>
        <p:nvSpPr>
          <p:cNvPr id="7" name="object 7"/>
          <p:cNvSpPr txBox="1"/>
          <p:nvPr/>
        </p:nvSpPr>
        <p:spPr>
          <a:xfrm>
            <a:off x="774496" y="3632469"/>
            <a:ext cx="8539017" cy="138185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QMCSAT+ËÎÌå"/>
                <a:cs typeface="QMCSAT+ËÎÌå"/>
              </a:rPr>
              <a:t>独占许可是指在全球范围内技术接受方对协议约定的知识产权（专利、</a:t>
            </a:r>
          </a:p>
          <a:p>
            <a:pPr marL="338327" marR="0">
              <a:lnSpc>
                <a:spcPts val="1800"/>
              </a:lnSpc>
              <a:spcBef>
                <a:spcPts val="360"/>
              </a:spcBef>
              <a:spcAft>
                <a:spcPct val="0"/>
              </a:spcAft>
            </a:pPr>
            <a:r>
              <a:rPr sz="1800">
                <a:solidFill>
                  <a:srgbClr val="000000"/>
                </a:solidFill>
                <a:latin typeface="QMCSAT+ËÎÌå"/>
                <a:cs typeface="QMCSAT+ËÎÌå"/>
              </a:rPr>
              <a:t>软件著作权、集成电路布图设计专有权、植物新品种等）享有五年以上</a:t>
            </a:r>
          </a:p>
          <a:p>
            <a:pPr marL="338327" marR="0">
              <a:lnSpc>
                <a:spcPts val="1802"/>
              </a:lnSpc>
              <a:spcBef>
                <a:spcPts val="309"/>
              </a:spcBef>
              <a:spcAft>
                <a:spcPct val="0"/>
              </a:spcAft>
            </a:pPr>
            <a:r>
              <a:rPr sz="1800">
                <a:solidFill>
                  <a:srgbClr val="000000"/>
                </a:solidFill>
                <a:latin typeface="QMCSAT+ËÎÌå"/>
                <a:cs typeface="QMCSAT+ËÎÌå"/>
              </a:rPr>
              <a:t>排他的使用权，在此期间内技术供应方和任何第三方都不得使用该项技</a:t>
            </a:r>
          </a:p>
          <a:p>
            <a:pPr marL="338327" marR="0">
              <a:lnSpc>
                <a:spcPts val="1800"/>
              </a:lnSpc>
              <a:spcBef>
                <a:spcPts val="263"/>
              </a:spcBef>
              <a:spcAft>
                <a:spcPct val="0"/>
              </a:spcAft>
            </a:pPr>
            <a:r>
              <a:rPr sz="1800">
                <a:solidFill>
                  <a:srgbClr val="000000"/>
                </a:solidFill>
                <a:latin typeface="QMCSAT+ËÎÌå"/>
                <a:cs typeface="QMCSAT+ËÎÌå"/>
              </a:rPr>
              <a:t>术。</a:t>
            </a:r>
          </a:p>
        </p:txBody>
      </p:sp>
      <p:sp>
        <p:nvSpPr>
          <p:cNvPr id="8" name="object 8"/>
          <p:cNvSpPr txBox="1"/>
          <p:nvPr/>
        </p:nvSpPr>
        <p:spPr>
          <a:xfrm>
            <a:off x="774496" y="4784867"/>
            <a:ext cx="8538667" cy="110705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QMCSAT+ËÎÌå"/>
                <a:cs typeface="QMCSAT+ËÎÌå"/>
              </a:rPr>
              <a:t>高新技术企业认定所指的核心自主知识产权须在中国境内注册，或享有</a:t>
            </a:r>
          </a:p>
          <a:p>
            <a:pPr marL="338327" marR="0">
              <a:lnSpc>
                <a:spcPts val="1800"/>
              </a:lnSpc>
              <a:spcBef>
                <a:spcPts val="360"/>
              </a:spcBef>
              <a:spcAft>
                <a:spcPct val="0"/>
              </a:spcAft>
            </a:pPr>
            <a:r>
              <a:rPr sz="1800">
                <a:solidFill>
                  <a:srgbClr val="000000"/>
                </a:solidFill>
                <a:latin typeface="QMCSAT+ËÎÌå"/>
                <a:cs typeface="QMCSAT+ËÎÌå"/>
              </a:rPr>
              <a:t>五年以上的全球范围内独占许可权利（高新技术企业的有效期应在五年</a:t>
            </a:r>
          </a:p>
          <a:p>
            <a:pPr marL="338327" marR="0">
              <a:lnSpc>
                <a:spcPts val="1800"/>
              </a:lnSpc>
              <a:spcBef>
                <a:spcPts val="213"/>
              </a:spcBef>
              <a:spcAft>
                <a:spcPct val="0"/>
              </a:spcAft>
            </a:pPr>
            <a:r>
              <a:rPr sz="1800">
                <a:solidFill>
                  <a:srgbClr val="000000"/>
                </a:solidFill>
                <a:latin typeface="QMCSAT+ËÎÌå"/>
                <a:cs typeface="QMCSAT+ËÎÌå"/>
              </a:rPr>
              <a:t>以上的独占许可期内），并在中国法律的有效保护期内。</a:t>
            </a:r>
          </a:p>
        </p:txBody>
      </p:sp>
      <p:sp>
        <p:nvSpPr>
          <p:cNvPr id="9" name="object 9"/>
          <p:cNvSpPr txBox="1"/>
          <p:nvPr/>
        </p:nvSpPr>
        <p:spPr>
          <a:xfrm>
            <a:off x="774496" y="5650568"/>
            <a:ext cx="3544107" cy="56941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2"/>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QMCSAT+ËÎÌå"/>
                <a:cs typeface="QMCSAT+ËÎÌå"/>
              </a:rPr>
              <a:t>对“拥有”和“核心”理解</a:t>
            </a:r>
          </a:p>
        </p:txBody>
      </p:sp>
      <p:pic>
        <p:nvPicPr>
          <p:cNvPr id="37890"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74496" y="1844845"/>
            <a:ext cx="8746583" cy="11417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81"/>
              </a:lnSpc>
              <a:spcBef>
                <a:spcPct val="0"/>
              </a:spcBef>
              <a:spcAft>
                <a:spcPct val="0"/>
              </a:spcAft>
            </a:pPr>
            <a:r>
              <a:rPr sz="2400" b="1">
                <a:solidFill>
                  <a:srgbClr val="000000"/>
                </a:solidFill>
                <a:latin typeface="Arial"/>
                <a:cs typeface="Arial"/>
              </a:rPr>
              <a:t>2.</a:t>
            </a:r>
            <a:r>
              <a:rPr sz="2400" spc="11">
                <a:solidFill>
                  <a:srgbClr val="000000"/>
                </a:solidFill>
                <a:latin typeface="MOWCCF+ËÎÌå"/>
                <a:cs typeface="MOWCCF+ËÎÌå"/>
              </a:rPr>
              <a:t>产品（服务）应属于《国家重点支持的高新技术领域》</a:t>
            </a:r>
          </a:p>
          <a:p>
            <a:pPr marL="338327" marR="0">
              <a:lnSpc>
                <a:spcPts val="2400"/>
              </a:lnSpc>
              <a:spcBef>
                <a:spcPts val="480"/>
              </a:spcBef>
              <a:spcAft>
                <a:spcPct val="0"/>
              </a:spcAft>
            </a:pPr>
            <a:r>
              <a:rPr sz="2400" spc="11">
                <a:solidFill>
                  <a:srgbClr val="000000"/>
                </a:solidFill>
                <a:latin typeface="MOWCCF+ËÎÌå"/>
                <a:cs typeface="MOWCCF+ËÎÌå"/>
              </a:rPr>
              <a:t>规定的范围。</a:t>
            </a:r>
          </a:p>
        </p:txBody>
      </p:sp>
      <p:sp>
        <p:nvSpPr>
          <p:cNvPr id="4" name="object 4"/>
          <p:cNvSpPr txBox="1"/>
          <p:nvPr/>
        </p:nvSpPr>
        <p:spPr>
          <a:xfrm>
            <a:off x="774496" y="2656435"/>
            <a:ext cx="8862547" cy="153727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dirty="0">
                <a:solidFill>
                  <a:srgbClr val="00007D"/>
                </a:solidFill>
                <a:latin typeface="Wingdings"/>
                <a:cs typeface="Wingdings"/>
              </a:rPr>
              <a:t></a:t>
            </a:r>
            <a:r>
              <a:rPr sz="1500" spc="1168" dirty="0">
                <a:solidFill>
                  <a:srgbClr val="00007D"/>
                </a:solidFill>
                <a:latin typeface="Times New Roman"/>
                <a:cs typeface="Times New Roman"/>
              </a:rPr>
              <a:t> </a:t>
            </a:r>
            <a:r>
              <a:rPr sz="2000" dirty="0" err="1">
                <a:solidFill>
                  <a:srgbClr val="000000"/>
                </a:solidFill>
                <a:latin typeface="MOWCCF+ËÎÌå"/>
                <a:cs typeface="MOWCCF+ËÎÌå"/>
              </a:rPr>
              <a:t>高新技术企业必须从事符合国家重点支持的高新技术领域的研究</a:t>
            </a:r>
            <a:endParaRPr sz="2000" dirty="0">
              <a:solidFill>
                <a:srgbClr val="000000"/>
              </a:solidFill>
              <a:latin typeface="MOWCCF+ËÎÌå"/>
              <a:cs typeface="MOWCCF+ËÎÌå"/>
            </a:endParaRPr>
          </a:p>
          <a:p>
            <a:pPr marL="338327" marR="0">
              <a:lnSpc>
                <a:spcPts val="2004"/>
              </a:lnSpc>
              <a:spcBef>
                <a:spcPts val="398"/>
              </a:spcBef>
              <a:spcAft>
                <a:spcPct val="0"/>
              </a:spcAft>
            </a:pPr>
            <a:r>
              <a:rPr sz="2000" dirty="0" err="1">
                <a:solidFill>
                  <a:srgbClr val="000000"/>
                </a:solidFill>
                <a:latin typeface="MOWCCF+ËÎÌå"/>
                <a:cs typeface="MOWCCF+ËÎÌå"/>
              </a:rPr>
              <a:t>开发和生产经营活动，所形成的产品（服务）应属于《重点领域</a:t>
            </a:r>
            <a:r>
              <a:rPr sz="2000" dirty="0">
                <a:solidFill>
                  <a:srgbClr val="000000"/>
                </a:solidFill>
                <a:latin typeface="MOWCCF+ËÎÌå"/>
                <a:cs typeface="MOWCCF+ËÎÌå"/>
              </a:rPr>
              <a:t>》</a:t>
            </a:r>
          </a:p>
          <a:p>
            <a:pPr marL="338327" marR="0">
              <a:lnSpc>
                <a:spcPts val="2004"/>
              </a:lnSpc>
              <a:spcBef>
                <a:spcPts val="395"/>
              </a:spcBef>
              <a:spcAft>
                <a:spcPct val="0"/>
              </a:spcAft>
            </a:pPr>
            <a:r>
              <a:rPr sz="2000" dirty="0" err="1">
                <a:solidFill>
                  <a:srgbClr val="000000"/>
                </a:solidFill>
                <a:latin typeface="MOWCCF+ËÎÌå"/>
                <a:cs typeface="MOWCCF+ËÎÌå"/>
              </a:rPr>
              <a:t>规定的范围</a:t>
            </a:r>
            <a:r>
              <a:rPr sz="2000" dirty="0">
                <a:solidFill>
                  <a:srgbClr val="000000"/>
                </a:solidFill>
                <a:latin typeface="MOWCCF+ËÎÌå"/>
                <a:cs typeface="MOWCCF+ËÎÌå"/>
              </a:rPr>
              <a:t>。</a:t>
            </a:r>
            <a:r>
              <a:rPr sz="2000" dirty="0" err="1">
                <a:solidFill>
                  <a:srgbClr val="000000"/>
                </a:solidFill>
                <a:latin typeface="MOWCCF+ËÎÌå"/>
                <a:cs typeface="MOWCCF+ËÎÌå"/>
              </a:rPr>
              <a:t>脱离了这个范围，从事其它领域的研究开发和生产</a:t>
            </a:r>
            <a:endParaRPr sz="2000" dirty="0">
              <a:solidFill>
                <a:srgbClr val="000000"/>
              </a:solidFill>
              <a:latin typeface="MOWCCF+ËÎÌå"/>
              <a:cs typeface="MOWCCF+ËÎÌå"/>
            </a:endParaRPr>
          </a:p>
          <a:p>
            <a:pPr marL="338327" marR="0">
              <a:lnSpc>
                <a:spcPts val="2004"/>
              </a:lnSpc>
              <a:spcBef>
                <a:spcPts val="300"/>
              </a:spcBef>
              <a:spcAft>
                <a:spcPct val="0"/>
              </a:spcAft>
            </a:pPr>
            <a:r>
              <a:rPr sz="2000" dirty="0" err="1">
                <a:solidFill>
                  <a:srgbClr val="000000"/>
                </a:solidFill>
                <a:latin typeface="MOWCCF+ËÎÌå"/>
                <a:cs typeface="MOWCCF+ËÎÌå"/>
              </a:rPr>
              <a:t>经营活动的企业，不能被认定为高新技术企业</a:t>
            </a:r>
            <a:r>
              <a:rPr sz="2000" dirty="0">
                <a:solidFill>
                  <a:srgbClr val="000000"/>
                </a:solidFill>
                <a:latin typeface="MOWCCF+ËÎÌå"/>
                <a:cs typeface="MOWCCF+ËÎÌå"/>
              </a:rPr>
              <a:t>。</a:t>
            </a:r>
          </a:p>
        </p:txBody>
      </p:sp>
      <p:sp>
        <p:nvSpPr>
          <p:cNvPr id="5" name="object 5"/>
          <p:cNvSpPr txBox="1"/>
          <p:nvPr/>
        </p:nvSpPr>
        <p:spPr>
          <a:xfrm>
            <a:off x="774496" y="3936976"/>
            <a:ext cx="8622773" cy="124426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a:solidFill>
                  <a:srgbClr val="000000"/>
                </a:solidFill>
                <a:latin typeface="MOWCCF+ËÎÌå"/>
                <a:cs typeface="MOWCCF+ËÎÌå"/>
              </a:rPr>
              <a:t>《国家重点支持的高新技术领域》包括：</a:t>
            </a:r>
            <a:r>
              <a:rPr sz="2000" spc="10">
                <a:solidFill>
                  <a:srgbClr val="0000FF"/>
                </a:solidFill>
                <a:latin typeface="MOWCCF+ËÎÌå"/>
                <a:cs typeface="MOWCCF+ËÎÌå"/>
              </a:rPr>
              <a:t>电子信息技术、生物与</a:t>
            </a:r>
          </a:p>
          <a:p>
            <a:pPr marL="338327" marR="0">
              <a:lnSpc>
                <a:spcPts val="2004"/>
              </a:lnSpc>
              <a:spcBef>
                <a:spcPts val="397"/>
              </a:spcBef>
              <a:spcAft>
                <a:spcPct val="0"/>
              </a:spcAft>
            </a:pPr>
            <a:r>
              <a:rPr sz="2000" spc="14">
                <a:solidFill>
                  <a:srgbClr val="0000FF"/>
                </a:solidFill>
                <a:latin typeface="MOWCCF+ËÎÌå"/>
                <a:cs typeface="MOWCCF+ËÎÌå"/>
              </a:rPr>
              <a:t>新医药技术、航空航天技术、新材料技术、高技术服务业、新能</a:t>
            </a:r>
          </a:p>
          <a:p>
            <a:pPr marL="338327" marR="0">
              <a:lnSpc>
                <a:spcPts val="2004"/>
              </a:lnSpc>
              <a:spcBef>
                <a:spcPts val="395"/>
              </a:spcBef>
              <a:spcAft>
                <a:spcPct val="0"/>
              </a:spcAft>
            </a:pPr>
            <a:r>
              <a:rPr sz="2000" spc="14">
                <a:solidFill>
                  <a:srgbClr val="0000FF"/>
                </a:solidFill>
                <a:latin typeface="MOWCCF+ËÎÌå"/>
                <a:cs typeface="MOWCCF+ËÎÌå"/>
              </a:rPr>
              <a:t>源及节能技术、资源与环境技术、高新技术改造传统产业</a:t>
            </a:r>
            <a:r>
              <a:rPr sz="2000">
                <a:solidFill>
                  <a:srgbClr val="000000"/>
                </a:solidFill>
                <a:latin typeface="MOWCCF+ËÎÌå"/>
                <a:cs typeface="MOWCCF+ËÎÌå"/>
              </a:rPr>
              <a:t>。</a:t>
            </a:r>
          </a:p>
        </p:txBody>
      </p:sp>
      <p:sp>
        <p:nvSpPr>
          <p:cNvPr id="6" name="object 6"/>
          <p:cNvSpPr txBox="1"/>
          <p:nvPr/>
        </p:nvSpPr>
        <p:spPr>
          <a:xfrm>
            <a:off x="6330950" y="5329602"/>
            <a:ext cx="1528877" cy="50779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8"/>
              </a:lnSpc>
              <a:spcBef>
                <a:spcPct val="0"/>
              </a:spcBef>
              <a:spcAft>
                <a:spcPct val="0"/>
              </a:spcAft>
            </a:pPr>
            <a:r>
              <a:rPr sz="1600">
                <a:solidFill>
                  <a:srgbClr val="990000"/>
                </a:solidFill>
                <a:latin typeface="MOWCCF+ËÎÌå"/>
                <a:cs typeface="MOWCCF+ËÎÌå"/>
              </a:rPr>
              <a:t>其他领域！？</a:t>
            </a:r>
          </a:p>
        </p:txBody>
      </p:sp>
      <p:pic>
        <p:nvPicPr>
          <p:cNvPr id="36866"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76020" y="1714670"/>
            <a:ext cx="8480188" cy="11417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81"/>
              </a:lnSpc>
              <a:spcBef>
                <a:spcPct val="0"/>
              </a:spcBef>
              <a:spcAft>
                <a:spcPct val="0"/>
              </a:spcAft>
            </a:pPr>
            <a:r>
              <a:rPr sz="2400" b="1" dirty="0">
                <a:solidFill>
                  <a:srgbClr val="000000"/>
                </a:solidFill>
                <a:latin typeface="Arial"/>
                <a:cs typeface="Arial"/>
              </a:rPr>
              <a:t>3. </a:t>
            </a:r>
            <a:r>
              <a:rPr sz="2400" spc="11" dirty="0">
                <a:solidFill>
                  <a:srgbClr val="000000"/>
                </a:solidFill>
                <a:latin typeface="WLMWTB+ËÎÌå"/>
                <a:cs typeface="WLMWTB+ËÎÌå"/>
              </a:rPr>
              <a:t>科技人员和研发人员分别应达到</a:t>
            </a:r>
            <a:r>
              <a:rPr sz="2400" b="1" spc="-11" dirty="0">
                <a:solidFill>
                  <a:srgbClr val="000000"/>
                </a:solidFill>
                <a:latin typeface="Arial"/>
                <a:cs typeface="Arial"/>
              </a:rPr>
              <a:t>30%</a:t>
            </a:r>
            <a:r>
              <a:rPr sz="2400" spc="11" dirty="0">
                <a:solidFill>
                  <a:srgbClr val="000000"/>
                </a:solidFill>
                <a:latin typeface="WLMWTB+ËÎÌå"/>
                <a:cs typeface="WLMWTB+ËÎÌå"/>
              </a:rPr>
              <a:t>和</a:t>
            </a:r>
            <a:r>
              <a:rPr sz="2400" b="1" dirty="0">
                <a:solidFill>
                  <a:srgbClr val="000000"/>
                </a:solidFill>
                <a:latin typeface="Arial"/>
                <a:cs typeface="Arial"/>
              </a:rPr>
              <a:t>10%</a:t>
            </a:r>
            <a:r>
              <a:rPr sz="2400" spc="11" dirty="0">
                <a:solidFill>
                  <a:srgbClr val="000000"/>
                </a:solidFill>
                <a:latin typeface="WLMWTB+ËÎÌå"/>
                <a:cs typeface="WLMWTB+ËÎÌå"/>
              </a:rPr>
              <a:t>的比例要</a:t>
            </a:r>
          </a:p>
          <a:p>
            <a:pPr marL="338328" marR="0">
              <a:lnSpc>
                <a:spcPts val="2400"/>
              </a:lnSpc>
              <a:spcBef>
                <a:spcPts val="480"/>
              </a:spcBef>
              <a:spcAft>
                <a:spcPct val="0"/>
              </a:spcAft>
            </a:pPr>
            <a:r>
              <a:rPr sz="2400" spc="11" dirty="0">
                <a:solidFill>
                  <a:srgbClr val="000000"/>
                </a:solidFill>
                <a:latin typeface="WLMWTB+ËÎÌå"/>
                <a:cs typeface="WLMWTB+ËÎÌå"/>
              </a:rPr>
              <a:t>求。</a:t>
            </a:r>
          </a:p>
        </p:txBody>
      </p:sp>
      <p:sp>
        <p:nvSpPr>
          <p:cNvPr id="4" name="object 4"/>
          <p:cNvSpPr txBox="1"/>
          <p:nvPr/>
        </p:nvSpPr>
        <p:spPr>
          <a:xfrm>
            <a:off x="776020" y="2516520"/>
            <a:ext cx="8538667" cy="84448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WLMWTB+ËÎÌå"/>
                <a:cs typeface="WLMWTB+ËÎÌå"/>
              </a:rPr>
              <a:t>企业科技人员：是指在企业从事研发活动和其他技术活动的，累计实际</a:t>
            </a:r>
          </a:p>
          <a:p>
            <a:pPr marL="338328" marR="0">
              <a:lnSpc>
                <a:spcPts val="1800"/>
              </a:lnSpc>
              <a:spcBef>
                <a:spcPts val="360"/>
              </a:spcBef>
              <a:spcAft>
                <a:spcPct val="0"/>
              </a:spcAft>
            </a:pPr>
            <a:r>
              <a:rPr sz="1800">
                <a:solidFill>
                  <a:srgbClr val="000000"/>
                </a:solidFill>
                <a:latin typeface="WLMWTB+ËÎÌå"/>
                <a:cs typeface="WLMWTB+ËÎÌå"/>
              </a:rPr>
              <a:t>工作时间在</a:t>
            </a:r>
            <a:r>
              <a:rPr sz="1800">
                <a:solidFill>
                  <a:srgbClr val="000000"/>
                </a:solidFill>
                <a:latin typeface="RQIILD+Á¥Êé"/>
                <a:cs typeface="RQIILD+Á¥Êé"/>
              </a:rPr>
              <a:t>183</a:t>
            </a:r>
            <a:r>
              <a:rPr sz="1800">
                <a:solidFill>
                  <a:srgbClr val="000000"/>
                </a:solidFill>
                <a:latin typeface="WLMWTB+ËÎÌå"/>
                <a:cs typeface="WLMWTB+ËÎÌå"/>
              </a:rPr>
              <a:t>天以上的人员。包括：直接科技人员及科技辅助人员。</a:t>
            </a:r>
          </a:p>
        </p:txBody>
      </p:sp>
      <p:sp>
        <p:nvSpPr>
          <p:cNvPr id="5" name="object 5"/>
          <p:cNvSpPr txBox="1"/>
          <p:nvPr/>
        </p:nvSpPr>
        <p:spPr>
          <a:xfrm>
            <a:off x="776020" y="3120406"/>
            <a:ext cx="8538667" cy="139379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WLMWTB+ËÎÌå"/>
                <a:cs typeface="WLMWTB+ËÎÌå"/>
              </a:rPr>
              <a:t>企业研究开发人员：主要包括研究人员（主要从事研究开发项目的专业</a:t>
            </a:r>
          </a:p>
          <a:p>
            <a:pPr marL="338328" marR="0">
              <a:lnSpc>
                <a:spcPts val="1800"/>
              </a:lnSpc>
              <a:spcBef>
                <a:spcPts val="359"/>
              </a:spcBef>
              <a:spcAft>
                <a:spcPct val="0"/>
              </a:spcAft>
            </a:pPr>
            <a:r>
              <a:rPr sz="1800">
                <a:solidFill>
                  <a:srgbClr val="000000"/>
                </a:solidFill>
                <a:latin typeface="WLMWTB+ËÎÌå"/>
                <a:cs typeface="WLMWTB+ËÎÌå"/>
              </a:rPr>
              <a:t>人员）、技术人员（具有工程技术、自然科学和生命科学中一个或一个</a:t>
            </a:r>
          </a:p>
          <a:p>
            <a:pPr marL="338328" marR="0">
              <a:lnSpc>
                <a:spcPts val="1800"/>
              </a:lnSpc>
              <a:spcBef>
                <a:spcPts val="310"/>
              </a:spcBef>
              <a:spcAft>
                <a:spcPct val="0"/>
              </a:spcAft>
            </a:pPr>
            <a:r>
              <a:rPr sz="1800">
                <a:solidFill>
                  <a:srgbClr val="000000"/>
                </a:solidFill>
                <a:latin typeface="WLMWTB+ËÎÌå"/>
                <a:cs typeface="WLMWTB+ËÎÌå"/>
              </a:rPr>
              <a:t>以上领域的技术知识和经验，在研究人员指导下参与试验、测试等工作</a:t>
            </a:r>
          </a:p>
          <a:p>
            <a:pPr marL="338328" marR="0">
              <a:lnSpc>
                <a:spcPts val="1800"/>
              </a:lnSpc>
              <a:spcBef>
                <a:spcPts val="360"/>
              </a:spcBef>
              <a:spcAft>
                <a:spcPct val="0"/>
              </a:spcAft>
            </a:pPr>
            <a:r>
              <a:rPr sz="1800">
                <a:solidFill>
                  <a:srgbClr val="000000"/>
                </a:solidFill>
                <a:latin typeface="WLMWTB+ËÎÌå"/>
                <a:cs typeface="WLMWTB+ËÎÌå"/>
              </a:rPr>
              <a:t>的人员）和辅助人员（参与研究开发活动的熟练技工）三类。</a:t>
            </a:r>
          </a:p>
        </p:txBody>
      </p:sp>
      <p:sp>
        <p:nvSpPr>
          <p:cNvPr id="6" name="object 6"/>
          <p:cNvSpPr txBox="1"/>
          <p:nvPr/>
        </p:nvSpPr>
        <p:spPr>
          <a:xfrm>
            <a:off x="776020" y="4272541"/>
            <a:ext cx="8539017" cy="110731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2"/>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WLMWTB+ËÎÌå"/>
                <a:cs typeface="WLMWTB+ËÎÌå"/>
              </a:rPr>
              <a:t>研究开发人数的统计：主要统计企业的全时工作人员，可以通过企业是</a:t>
            </a:r>
          </a:p>
          <a:p>
            <a:pPr marL="338328" marR="0">
              <a:lnSpc>
                <a:spcPts val="1800"/>
              </a:lnSpc>
              <a:spcBef>
                <a:spcPts val="360"/>
              </a:spcBef>
              <a:spcAft>
                <a:spcPct val="0"/>
              </a:spcAft>
            </a:pPr>
            <a:r>
              <a:rPr sz="1800">
                <a:solidFill>
                  <a:srgbClr val="000000"/>
                </a:solidFill>
                <a:latin typeface="WLMWTB+ËÎÌå"/>
                <a:cs typeface="WLMWTB+ËÎÌå"/>
              </a:rPr>
              <a:t>否签订了劳动合同来鉴别。对于兼职或临时聘用人员，全年须在企业累</a:t>
            </a:r>
          </a:p>
          <a:p>
            <a:pPr marL="338328" marR="0">
              <a:lnSpc>
                <a:spcPts val="1800"/>
              </a:lnSpc>
              <a:spcBef>
                <a:spcPts val="213"/>
              </a:spcBef>
              <a:spcAft>
                <a:spcPct val="0"/>
              </a:spcAft>
            </a:pPr>
            <a:r>
              <a:rPr sz="1800">
                <a:solidFill>
                  <a:srgbClr val="000000"/>
                </a:solidFill>
                <a:latin typeface="WLMWTB+ËÎÌå"/>
                <a:cs typeface="WLMWTB+ËÎÌå"/>
              </a:rPr>
              <a:t>计工作</a:t>
            </a:r>
            <a:r>
              <a:rPr sz="1800">
                <a:solidFill>
                  <a:srgbClr val="000000"/>
                </a:solidFill>
                <a:latin typeface="RQIILD+Á¥Êé"/>
                <a:cs typeface="RQIILD+Á¥Êé"/>
              </a:rPr>
              <a:t>183</a:t>
            </a:r>
            <a:r>
              <a:rPr sz="1800">
                <a:solidFill>
                  <a:srgbClr val="000000"/>
                </a:solidFill>
                <a:latin typeface="WLMWTB+ËÎÌå"/>
                <a:cs typeface="WLMWTB+ËÎÌå"/>
              </a:rPr>
              <a:t>天以上。</a:t>
            </a:r>
          </a:p>
        </p:txBody>
      </p:sp>
      <p:pic>
        <p:nvPicPr>
          <p:cNvPr id="35842"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object 1"/>
          <p:cNvSpPr/>
          <p:nvPr/>
        </p:nvSpPr>
        <p:spPr>
          <a:xfrm>
            <a:off x="36512"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373989" y="1700446"/>
            <a:ext cx="6035603" cy="86157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00507" marR="0">
              <a:lnSpc>
                <a:spcPts val="2681"/>
              </a:lnSpc>
              <a:spcBef>
                <a:spcPct val="0"/>
              </a:spcBef>
              <a:spcAft>
                <a:spcPct val="0"/>
              </a:spcAft>
            </a:pPr>
            <a:r>
              <a:rPr sz="2400" b="1">
                <a:solidFill>
                  <a:srgbClr val="000000"/>
                </a:solidFill>
                <a:latin typeface="Arial"/>
                <a:cs typeface="Arial"/>
              </a:rPr>
              <a:t>4.</a:t>
            </a:r>
            <a:r>
              <a:rPr sz="2400" spc="11">
                <a:solidFill>
                  <a:srgbClr val="000000"/>
                </a:solidFill>
                <a:latin typeface="IGUDJB+ËÎÌå"/>
                <a:cs typeface="IGUDJB+ËÎÌå"/>
              </a:rPr>
              <a:t>企业应达到一定的研发投入强度。</a:t>
            </a:r>
          </a:p>
          <a:p>
            <a:pPr marL="0" marR="0">
              <a:lnSpc>
                <a:spcPts val="1386"/>
              </a:lnSpc>
              <a:spcBef>
                <a:spcPct val="0"/>
              </a:spcBef>
              <a:spcAft>
                <a:spcPct val="0"/>
              </a:spcAft>
            </a:pPr>
            <a:r>
              <a:rPr sz="1600">
                <a:solidFill>
                  <a:srgbClr val="990033"/>
                </a:solidFill>
                <a:latin typeface="IGUDJB+ËÎÌå"/>
                <a:cs typeface="IGUDJB+ËÎÌå"/>
              </a:rPr>
              <a:t>研发活动（项目）的立项及预算报</a:t>
            </a:r>
          </a:p>
        </p:txBody>
      </p:sp>
      <p:sp>
        <p:nvSpPr>
          <p:cNvPr id="4" name="object 4"/>
          <p:cNvSpPr txBox="1"/>
          <p:nvPr/>
        </p:nvSpPr>
        <p:spPr>
          <a:xfrm>
            <a:off x="3462829" y="2146276"/>
            <a:ext cx="891540"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000000"/>
                </a:solidFill>
                <a:latin typeface="IGUDJB+ËÎÌå"/>
                <a:cs typeface="IGUDJB+ËÎÌå"/>
              </a:rPr>
              <a:t>认：</a:t>
            </a:r>
          </a:p>
        </p:txBody>
      </p:sp>
      <p:sp>
        <p:nvSpPr>
          <p:cNvPr id="5" name="object 5"/>
          <p:cNvSpPr txBox="1"/>
          <p:nvPr/>
        </p:nvSpPr>
        <p:spPr>
          <a:xfrm>
            <a:off x="4418710" y="2202616"/>
            <a:ext cx="3831518" cy="122872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25908" marR="0">
              <a:lnSpc>
                <a:spcPts val="1596"/>
              </a:lnSpc>
              <a:spcBef>
                <a:spcPct val="0"/>
              </a:spcBef>
              <a:spcAft>
                <a:spcPct val="0"/>
              </a:spcAft>
            </a:pPr>
            <a:r>
              <a:rPr sz="1600" spc="15">
                <a:solidFill>
                  <a:srgbClr val="990000"/>
                </a:solidFill>
                <a:latin typeface="EEWILO+ÐÂËÎÌå"/>
                <a:cs typeface="EEWILO+ÐÂËÎÌå"/>
              </a:rPr>
              <a:t>国家有关部门、全国（世界）性行业</a:t>
            </a:r>
          </a:p>
          <a:p>
            <a:pPr marL="25908" marR="0">
              <a:lnSpc>
                <a:spcPts val="1596"/>
              </a:lnSpc>
              <a:spcBef>
                <a:spcPts val="324"/>
              </a:spcBef>
              <a:spcAft>
                <a:spcPct val="0"/>
              </a:spcAft>
            </a:pPr>
            <a:r>
              <a:rPr sz="1600" spc="15">
                <a:solidFill>
                  <a:srgbClr val="990000"/>
                </a:solidFill>
                <a:latin typeface="EEWILO+ÐÂËÎÌå"/>
                <a:cs typeface="EEWILO+ÐÂËÎÌå"/>
              </a:rPr>
              <a:t>协会等具备资质的机构提供技术参数</a:t>
            </a:r>
          </a:p>
          <a:p>
            <a:pPr marL="0" marR="0">
              <a:lnSpc>
                <a:spcPts val="1767"/>
              </a:lnSpc>
              <a:spcBef>
                <a:spcPts val="9"/>
              </a:spcBef>
              <a:spcAft>
                <a:spcPct val="0"/>
              </a:spcAft>
            </a:pPr>
            <a:r>
              <a:rPr sz="1600" spc="20">
                <a:solidFill>
                  <a:srgbClr val="990000"/>
                </a:solidFill>
                <a:latin typeface="EEWILO+ÐÂËÎÌå"/>
                <a:cs typeface="EEWILO+ÐÂËÎÌå"/>
              </a:rPr>
              <a:t>（标准）</a:t>
            </a:r>
            <a:r>
              <a:rPr sz="1600" b="1">
                <a:solidFill>
                  <a:srgbClr val="990000"/>
                </a:solidFill>
                <a:latin typeface="Times New Roman"/>
                <a:cs typeface="Times New Roman"/>
              </a:rPr>
              <a:t>,</a:t>
            </a:r>
            <a:r>
              <a:rPr sz="1600" spc="15">
                <a:solidFill>
                  <a:srgbClr val="990000"/>
                </a:solidFill>
                <a:latin typeface="EEWILO+ÐÂËÎÌå"/>
                <a:cs typeface="EEWILO+ÐÂËÎÌå"/>
              </a:rPr>
              <a:t>则优先按此参数（标准）来</a:t>
            </a:r>
          </a:p>
          <a:p>
            <a:pPr marL="434594" marR="0">
              <a:lnSpc>
                <a:spcPts val="1596"/>
              </a:lnSpc>
              <a:spcBef>
                <a:spcPts val="386"/>
              </a:spcBef>
              <a:spcAft>
                <a:spcPct val="0"/>
              </a:spcAft>
            </a:pPr>
            <a:r>
              <a:rPr sz="1600" spc="17">
                <a:solidFill>
                  <a:srgbClr val="990000"/>
                </a:solidFill>
                <a:latin typeface="EEWILO+ÐÂËÎÌå"/>
                <a:cs typeface="EEWILO+ÐÂËÎÌå"/>
              </a:rPr>
              <a:t>判断是否为研究开发活动。</a:t>
            </a:r>
          </a:p>
        </p:txBody>
      </p:sp>
      <p:sp>
        <p:nvSpPr>
          <p:cNvPr id="6" name="object 6"/>
          <p:cNvSpPr txBox="1"/>
          <p:nvPr/>
        </p:nvSpPr>
        <p:spPr>
          <a:xfrm>
            <a:off x="373989" y="2222174"/>
            <a:ext cx="3522605" cy="98450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990033"/>
                </a:solidFill>
                <a:latin typeface="IGUDJB+ËÎÌå"/>
                <a:cs typeface="IGUDJB+ËÎÌå"/>
              </a:rPr>
              <a:t>告、目的（创新性）、计划投入资</a:t>
            </a:r>
          </a:p>
          <a:p>
            <a:pPr marL="0" marR="0">
              <a:lnSpc>
                <a:spcPts val="1596"/>
              </a:lnSpc>
              <a:spcBef>
                <a:spcPts val="324"/>
              </a:spcBef>
              <a:spcAft>
                <a:spcPct val="0"/>
              </a:spcAft>
            </a:pPr>
            <a:r>
              <a:rPr sz="1600">
                <a:solidFill>
                  <a:srgbClr val="990033"/>
                </a:solidFill>
                <a:latin typeface="IGUDJB+ËÎÌå"/>
                <a:cs typeface="IGUDJB+ËÎÌå"/>
              </a:rPr>
              <a:t>源（预算）；是否形成了最终成果</a:t>
            </a:r>
          </a:p>
          <a:p>
            <a:pPr marL="920775" marR="0">
              <a:lnSpc>
                <a:spcPts val="1596"/>
              </a:lnSpc>
              <a:spcBef>
                <a:spcPts val="289"/>
              </a:spcBef>
              <a:spcAft>
                <a:spcPct val="0"/>
              </a:spcAft>
            </a:pPr>
            <a:r>
              <a:rPr sz="1600">
                <a:solidFill>
                  <a:srgbClr val="990033"/>
                </a:solidFill>
                <a:latin typeface="IGUDJB+ËÎÌå"/>
                <a:cs typeface="IGUDJB+ËÎÌå"/>
              </a:rPr>
              <a:t>或中间性成果</a:t>
            </a:r>
          </a:p>
        </p:txBody>
      </p:sp>
      <p:sp>
        <p:nvSpPr>
          <p:cNvPr id="7" name="object 7"/>
          <p:cNvSpPr txBox="1"/>
          <p:nvPr/>
        </p:nvSpPr>
        <p:spPr>
          <a:xfrm>
            <a:off x="2941624" y="2502296"/>
            <a:ext cx="1714804" cy="112039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685800" marR="0">
              <a:lnSpc>
                <a:spcPts val="1800"/>
              </a:lnSpc>
              <a:spcBef>
                <a:spcPct val="0"/>
              </a:spcBef>
              <a:spcAft>
                <a:spcPct val="0"/>
              </a:spcAft>
            </a:pPr>
            <a:r>
              <a:rPr sz="1800">
                <a:solidFill>
                  <a:srgbClr val="000000"/>
                </a:solidFill>
                <a:latin typeface="IGUDJB+ËÎÌå"/>
                <a:cs typeface="IGUDJB+ËÎÌå"/>
              </a:rPr>
              <a:t>获得科</a:t>
            </a:r>
          </a:p>
          <a:p>
            <a:pPr marL="228600" marR="0">
              <a:lnSpc>
                <a:spcPts val="1802"/>
              </a:lnSpc>
              <a:spcBef>
                <a:spcPts val="359"/>
              </a:spcBef>
              <a:spcAft>
                <a:spcPct val="0"/>
              </a:spcAft>
            </a:pPr>
            <a:r>
              <a:rPr sz="1800">
                <a:solidFill>
                  <a:srgbClr val="000000"/>
                </a:solidFill>
                <a:latin typeface="IGUDJB+ËÎÌå"/>
                <a:cs typeface="IGUDJB+ËÎÌå"/>
              </a:rPr>
              <a:t>学技术新知</a:t>
            </a:r>
          </a:p>
          <a:p>
            <a:pPr marL="0" marR="0">
              <a:lnSpc>
                <a:spcPts val="1800"/>
              </a:lnSpc>
              <a:spcBef>
                <a:spcPts val="310"/>
              </a:spcBef>
              <a:spcAft>
                <a:spcPct val="0"/>
              </a:spcAft>
            </a:pPr>
            <a:r>
              <a:rPr sz="1800">
                <a:solidFill>
                  <a:srgbClr val="000000"/>
                </a:solidFill>
                <a:latin typeface="IGUDJB+ËÎÌå"/>
                <a:cs typeface="IGUDJB+ËÎÌå"/>
              </a:rPr>
              <a:t>明确目标的活</a:t>
            </a:r>
          </a:p>
        </p:txBody>
      </p:sp>
      <p:sp>
        <p:nvSpPr>
          <p:cNvPr id="8" name="object 8"/>
          <p:cNvSpPr txBox="1"/>
          <p:nvPr/>
        </p:nvSpPr>
        <p:spPr>
          <a:xfrm>
            <a:off x="7970825" y="2502296"/>
            <a:ext cx="571804" cy="112039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IGUDJB+ËÎÌå"/>
                <a:cs typeface="IGUDJB+ËÎÌå"/>
              </a:rPr>
              <a:t>新</a:t>
            </a:r>
          </a:p>
          <a:p>
            <a:pPr marL="0" marR="0">
              <a:lnSpc>
                <a:spcPts val="1802"/>
              </a:lnSpc>
              <a:spcBef>
                <a:spcPts val="359"/>
              </a:spcBef>
              <a:spcAft>
                <a:spcPct val="0"/>
              </a:spcAft>
            </a:pPr>
            <a:r>
              <a:rPr sz="1800">
                <a:solidFill>
                  <a:srgbClr val="000000"/>
                </a:solidFill>
                <a:latin typeface="IGUDJB+ËÎÌå"/>
                <a:cs typeface="IGUDJB+ËÎÌå"/>
              </a:rPr>
              <a:t>）</a:t>
            </a:r>
          </a:p>
          <a:p>
            <a:pPr marL="0" marR="0">
              <a:lnSpc>
                <a:spcPts val="1800"/>
              </a:lnSpc>
              <a:spcBef>
                <a:spcPts val="310"/>
              </a:spcBef>
              <a:spcAft>
                <a:spcPct val="0"/>
              </a:spcAft>
            </a:pPr>
            <a:r>
              <a:rPr sz="1800">
                <a:solidFill>
                  <a:srgbClr val="000000"/>
                </a:solidFill>
                <a:latin typeface="IGUDJB+ËÎÌå"/>
                <a:cs typeface="IGUDJB+ËÎÌå"/>
              </a:rPr>
              <a:t>”</a:t>
            </a:r>
          </a:p>
        </p:txBody>
      </p:sp>
      <p:sp>
        <p:nvSpPr>
          <p:cNvPr id="9" name="object 9"/>
          <p:cNvSpPr txBox="1"/>
          <p:nvPr/>
        </p:nvSpPr>
        <p:spPr>
          <a:xfrm>
            <a:off x="1112824" y="2776608"/>
            <a:ext cx="1487424" cy="112040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2"/>
              </a:lnSpc>
              <a:spcBef>
                <a:spcPct val="0"/>
              </a:spcBef>
              <a:spcAft>
                <a:spcPct val="0"/>
              </a:spcAft>
            </a:pPr>
            <a:r>
              <a:rPr sz="1800">
                <a:solidFill>
                  <a:srgbClr val="000000"/>
                </a:solidFill>
                <a:latin typeface="IGUDJB+ËÎÌå"/>
                <a:cs typeface="IGUDJB+ËÎÌå"/>
              </a:rPr>
              <a:t>知识，创造</a:t>
            </a:r>
          </a:p>
          <a:p>
            <a:pPr marL="0" marR="0">
              <a:lnSpc>
                <a:spcPts val="1800"/>
              </a:lnSpc>
              <a:spcBef>
                <a:spcPts val="360"/>
              </a:spcBef>
              <a:spcAft>
                <a:spcPct val="0"/>
              </a:spcAft>
            </a:pPr>
            <a:r>
              <a:rPr sz="1800">
                <a:solidFill>
                  <a:srgbClr val="000000"/>
                </a:solidFill>
                <a:latin typeface="IGUDJB+ËÎÌå"/>
                <a:cs typeface="IGUDJB+ËÎÌå"/>
              </a:rPr>
              <a:t>而持续进行</a:t>
            </a:r>
          </a:p>
          <a:p>
            <a:pPr marL="0" marR="0">
              <a:lnSpc>
                <a:spcPts val="1800"/>
              </a:lnSpc>
              <a:spcBef>
                <a:spcPts val="310"/>
              </a:spcBef>
              <a:spcAft>
                <a:spcPct val="0"/>
              </a:spcAft>
            </a:pPr>
            <a:r>
              <a:rPr sz="1800">
                <a:solidFill>
                  <a:srgbClr val="000000"/>
                </a:solidFill>
                <a:latin typeface="IGUDJB+ËÎÌå"/>
                <a:cs typeface="IGUDJB+ËÎÌå"/>
              </a:rPr>
              <a:t>的理解）</a:t>
            </a:r>
          </a:p>
        </p:txBody>
      </p:sp>
      <p:sp>
        <p:nvSpPr>
          <p:cNvPr id="10" name="object 10"/>
          <p:cNvSpPr txBox="1"/>
          <p:nvPr/>
        </p:nvSpPr>
        <p:spPr>
          <a:xfrm>
            <a:off x="774496" y="3654694"/>
            <a:ext cx="8825012" cy="84452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IGUDJB+ËÎÌå"/>
                <a:cs typeface="IGUDJB+ËÎÌå"/>
              </a:rPr>
              <a:t>企业申报的研发活动（项目）判断方法：</a:t>
            </a:r>
            <a:r>
              <a:rPr sz="1800" spc="11">
                <a:solidFill>
                  <a:srgbClr val="0000FF"/>
                </a:solidFill>
                <a:latin typeface="IGUDJB+ËÎÌå"/>
                <a:cs typeface="IGUDJB+ËÎÌå"/>
              </a:rPr>
              <a:t>行业标准判断法、专家判断法、</a:t>
            </a:r>
          </a:p>
          <a:p>
            <a:pPr marL="338327" marR="0">
              <a:lnSpc>
                <a:spcPts val="1800"/>
              </a:lnSpc>
              <a:spcBef>
                <a:spcPts val="360"/>
              </a:spcBef>
              <a:spcAft>
                <a:spcPct val="0"/>
              </a:spcAft>
            </a:pPr>
            <a:r>
              <a:rPr sz="1800" spc="11">
                <a:solidFill>
                  <a:srgbClr val="0000FF"/>
                </a:solidFill>
                <a:latin typeface="IGUDJB+ËÎÌå"/>
                <a:cs typeface="IGUDJB+ËÎÌå"/>
              </a:rPr>
              <a:t>目标或结果判定法</a:t>
            </a:r>
            <a:r>
              <a:rPr sz="1800">
                <a:solidFill>
                  <a:srgbClr val="000000"/>
                </a:solidFill>
                <a:latin typeface="IGUDJB+ËÎÌå"/>
                <a:cs typeface="IGUDJB+ËÎÌå"/>
              </a:rPr>
              <a:t>（辅助标准）。</a:t>
            </a:r>
          </a:p>
        </p:txBody>
      </p:sp>
      <p:sp>
        <p:nvSpPr>
          <p:cNvPr id="11" name="object 11"/>
          <p:cNvSpPr txBox="1"/>
          <p:nvPr/>
        </p:nvSpPr>
        <p:spPr>
          <a:xfrm>
            <a:off x="774496" y="4258452"/>
            <a:ext cx="8538667" cy="111921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dirty="0">
                <a:solidFill>
                  <a:srgbClr val="00007D"/>
                </a:solidFill>
                <a:latin typeface="Wingdings"/>
                <a:cs typeface="Wingdings"/>
              </a:rPr>
              <a:t></a:t>
            </a:r>
            <a:r>
              <a:rPr sz="1350" spc="1318" dirty="0">
                <a:solidFill>
                  <a:srgbClr val="00007D"/>
                </a:solidFill>
                <a:latin typeface="Times New Roman"/>
                <a:cs typeface="Times New Roman"/>
              </a:rPr>
              <a:t> </a:t>
            </a:r>
            <a:r>
              <a:rPr sz="1800" dirty="0" err="1">
                <a:solidFill>
                  <a:srgbClr val="000000"/>
                </a:solidFill>
                <a:latin typeface="IGUDJB+ËÎÌå"/>
                <a:cs typeface="IGUDJB+ËÎÌå"/>
              </a:rPr>
              <a:t>研究开发项目的确定：研究开发项目是指“不重复的，具有独</a:t>
            </a:r>
            <a:r>
              <a:rPr sz="1800" spc="1350" dirty="0">
                <a:solidFill>
                  <a:srgbClr val="000000"/>
                </a:solidFill>
                <a:latin typeface="Times New Roman"/>
                <a:cs typeface="Times New Roman"/>
              </a:rPr>
              <a:t> </a:t>
            </a:r>
            <a:r>
              <a:rPr sz="1800" dirty="0" err="1">
                <a:solidFill>
                  <a:srgbClr val="000000"/>
                </a:solidFill>
                <a:latin typeface="IGUDJB+ËÎÌå"/>
                <a:cs typeface="IGUDJB+ËÎÌå"/>
              </a:rPr>
              <a:t>时间</a:t>
            </a:r>
            <a:r>
              <a:rPr sz="1800" dirty="0">
                <a:solidFill>
                  <a:srgbClr val="000000"/>
                </a:solidFill>
                <a:latin typeface="IGUDJB+ËÎÌå"/>
                <a:cs typeface="IGUDJB+ËÎÌå"/>
              </a:rPr>
              <a:t>、</a:t>
            </a:r>
          </a:p>
          <a:p>
            <a:pPr marL="338327" marR="0">
              <a:lnSpc>
                <a:spcPts val="1800"/>
              </a:lnSpc>
              <a:spcBef>
                <a:spcPts val="360"/>
              </a:spcBef>
              <a:spcAft>
                <a:spcPct val="0"/>
              </a:spcAft>
            </a:pPr>
            <a:r>
              <a:rPr sz="1800" dirty="0" err="1">
                <a:solidFill>
                  <a:srgbClr val="000000"/>
                </a:solidFill>
                <a:latin typeface="IGUDJB+ËÎÌå"/>
                <a:cs typeface="IGUDJB+ËÎÌå"/>
              </a:rPr>
              <a:t>财务安排和人员配置的研究开发活动</a:t>
            </a:r>
            <a:r>
              <a:rPr sz="1800" dirty="0">
                <a:solidFill>
                  <a:srgbClr val="000000"/>
                </a:solidFill>
                <a:latin typeface="IGUDJB+ËÎÌå"/>
                <a:cs typeface="IGUDJB+ËÎÌå"/>
              </a:rPr>
              <a:t>”。</a:t>
            </a:r>
            <a:r>
              <a:rPr sz="1800" dirty="0" err="1">
                <a:solidFill>
                  <a:srgbClr val="000000"/>
                </a:solidFill>
                <a:latin typeface="IGUDJB+ËÎÌå"/>
                <a:cs typeface="IGUDJB+ËÎÌå"/>
              </a:rPr>
              <a:t>企业的研究开发费用</a:t>
            </a:r>
            <a:r>
              <a:rPr sz="1800" spc="1350" dirty="0">
                <a:solidFill>
                  <a:srgbClr val="000000"/>
                </a:solidFill>
                <a:latin typeface="Times New Roman"/>
                <a:cs typeface="Times New Roman"/>
              </a:rPr>
              <a:t> </a:t>
            </a:r>
            <a:r>
              <a:rPr sz="1800" dirty="0" err="1">
                <a:solidFill>
                  <a:srgbClr val="000000"/>
                </a:solidFill>
                <a:latin typeface="IGUDJB+ËÎÌå"/>
                <a:cs typeface="IGUDJB+ËÎÌå"/>
              </a:rPr>
              <a:t>以各个</a:t>
            </a:r>
            <a:endParaRPr sz="1800" dirty="0">
              <a:solidFill>
                <a:srgbClr val="000000"/>
              </a:solidFill>
              <a:latin typeface="IGUDJB+ËÎÌå"/>
              <a:cs typeface="IGUDJB+ËÎÌå"/>
            </a:endParaRPr>
          </a:p>
          <a:p>
            <a:pPr marL="338327" marR="0">
              <a:lnSpc>
                <a:spcPts val="1800"/>
              </a:lnSpc>
              <a:spcBef>
                <a:spcPts val="309"/>
              </a:spcBef>
              <a:spcAft>
                <a:spcPct val="0"/>
              </a:spcAft>
            </a:pPr>
            <a:r>
              <a:rPr sz="1800" dirty="0" err="1">
                <a:solidFill>
                  <a:srgbClr val="000000"/>
                </a:solidFill>
                <a:latin typeface="IGUDJB+ËÎÌå"/>
                <a:cs typeface="IGUDJB+ËÎÌå"/>
              </a:rPr>
              <a:t>研发项目为基本单位分别进行测度并加总计算的</a:t>
            </a:r>
            <a:r>
              <a:rPr sz="1800" dirty="0">
                <a:solidFill>
                  <a:srgbClr val="000000"/>
                </a:solidFill>
                <a:latin typeface="IGUDJB+ËÎÌå"/>
                <a:cs typeface="IGUDJB+ËÎÌå"/>
              </a:rPr>
              <a:t>。</a:t>
            </a:r>
          </a:p>
        </p:txBody>
      </p:sp>
      <p:sp>
        <p:nvSpPr>
          <p:cNvPr id="12" name="object 12"/>
          <p:cNvSpPr txBox="1"/>
          <p:nvPr/>
        </p:nvSpPr>
        <p:spPr>
          <a:xfrm>
            <a:off x="5470905" y="5022135"/>
            <a:ext cx="2816779" cy="50779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8"/>
              </a:lnSpc>
              <a:spcBef>
                <a:spcPct val="0"/>
              </a:spcBef>
              <a:spcAft>
                <a:spcPct val="0"/>
              </a:spcAft>
            </a:pPr>
            <a:r>
              <a:rPr sz="1600">
                <a:solidFill>
                  <a:srgbClr val="990033"/>
                </a:solidFill>
                <a:latin typeface="IGUDJB+ËÎÌå"/>
                <a:cs typeface="IGUDJB+ËÎÌå"/>
              </a:rPr>
              <a:t>获得新知识、创造性运用新</a:t>
            </a:r>
          </a:p>
        </p:txBody>
      </p:sp>
      <p:sp>
        <p:nvSpPr>
          <p:cNvPr id="13" name="object 13"/>
          <p:cNvSpPr txBox="1"/>
          <p:nvPr/>
        </p:nvSpPr>
        <p:spPr>
          <a:xfrm>
            <a:off x="5470905" y="5266237"/>
            <a:ext cx="2816429" cy="99512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990033"/>
                </a:solidFill>
                <a:latin typeface="IGUDJB+ËÎÌå"/>
                <a:cs typeface="IGUDJB+ËÎÌå"/>
              </a:rPr>
              <a:t>知识以及技术的实质改进应</a:t>
            </a:r>
          </a:p>
          <a:p>
            <a:pPr marL="0" marR="0">
              <a:lnSpc>
                <a:spcPts val="1596"/>
              </a:lnSpc>
              <a:spcBef>
                <a:spcPts val="323"/>
              </a:spcBef>
              <a:spcAft>
                <a:spcPct val="0"/>
              </a:spcAft>
            </a:pPr>
            <a:r>
              <a:rPr sz="1600">
                <a:solidFill>
                  <a:srgbClr val="990033"/>
                </a:solidFill>
                <a:latin typeface="IGUDJB+ËÎÌå"/>
                <a:cs typeface="IGUDJB+ËÎÌå"/>
              </a:rPr>
              <a:t>当是企业所在技术（行业）</a:t>
            </a:r>
          </a:p>
          <a:p>
            <a:pPr marL="0" marR="0">
              <a:lnSpc>
                <a:spcPts val="1596"/>
              </a:lnSpc>
              <a:spcBef>
                <a:spcPts val="324"/>
              </a:spcBef>
              <a:spcAft>
                <a:spcPct val="0"/>
              </a:spcAft>
            </a:pPr>
            <a:r>
              <a:rPr sz="1600">
                <a:solidFill>
                  <a:srgbClr val="990033"/>
                </a:solidFill>
                <a:latin typeface="IGUDJB+ËÎÌå"/>
                <a:cs typeface="IGUDJB+ËÎÌå"/>
              </a:rPr>
              <a:t>领域内可被同行业专家公认</a:t>
            </a:r>
          </a:p>
        </p:txBody>
      </p:sp>
      <p:sp>
        <p:nvSpPr>
          <p:cNvPr id="14" name="object 14"/>
          <p:cNvSpPr txBox="1"/>
          <p:nvPr/>
        </p:nvSpPr>
        <p:spPr>
          <a:xfrm>
            <a:off x="5879338" y="5987038"/>
            <a:ext cx="1937004" cy="5074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990033"/>
                </a:solidFill>
                <a:latin typeface="IGUDJB+ËÎÌå"/>
                <a:cs typeface="IGUDJB+ËÎÌå"/>
              </a:rPr>
              <a:t>的、有价值的进步</a:t>
            </a:r>
          </a:p>
        </p:txBody>
      </p:sp>
      <p:pic>
        <p:nvPicPr>
          <p:cNvPr id="34818" name="Picture 2"/>
          <p:cNvPicPr>
            <a:picLocks noChangeAspect="1" noChangeArrowheads="1"/>
          </p:cNvPicPr>
          <p:nvPr/>
        </p:nvPicPr>
        <p:blipFill>
          <a:blip r:embed="rId3" cstate="print"/>
          <a:srcRect/>
          <a:stretch>
            <a:fillRect/>
          </a:stretch>
        </p:blipFill>
        <p:spPr bwMode="auto">
          <a:xfrm>
            <a:off x="467544" y="188640"/>
            <a:ext cx="847725" cy="781050"/>
          </a:xfrm>
          <a:prstGeom prst="rect">
            <a:avLst/>
          </a:prstGeom>
          <a:noFill/>
          <a:ln w="9525">
            <a:noFill/>
            <a:miter lim="800000"/>
            <a:headEnd/>
            <a:tailEnd/>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01344" y="1432028"/>
            <a:ext cx="4854695"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0000FF"/>
                </a:solidFill>
                <a:latin typeface="CPAWAH+ËÎÌå"/>
                <a:cs typeface="CPAWAH+ËÎÌå"/>
              </a:rPr>
              <a:t>（</a:t>
            </a:r>
            <a:r>
              <a:rPr sz="2000" spc="20">
                <a:solidFill>
                  <a:srgbClr val="0000FF"/>
                </a:solidFill>
                <a:latin typeface="PHGUVP+Á¥Êé"/>
                <a:cs typeface="PHGUVP+Á¥Êé"/>
              </a:rPr>
              <a:t>2</a:t>
            </a:r>
            <a:r>
              <a:rPr sz="2000" spc="14">
                <a:solidFill>
                  <a:srgbClr val="0000FF"/>
                </a:solidFill>
                <a:latin typeface="CPAWAH+ËÎÌå"/>
                <a:cs typeface="CPAWAH+ËÎÌå"/>
              </a:rPr>
              <a:t>）各项研究开发费用的归集范围：</a:t>
            </a:r>
          </a:p>
        </p:txBody>
      </p:sp>
      <p:sp>
        <p:nvSpPr>
          <p:cNvPr id="4" name="object 4"/>
          <p:cNvSpPr txBox="1"/>
          <p:nvPr/>
        </p:nvSpPr>
        <p:spPr>
          <a:xfrm>
            <a:off x="701344" y="1924613"/>
            <a:ext cx="9029938" cy="75032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a:solidFill>
                  <a:srgbClr val="00007D"/>
                </a:solidFill>
                <a:latin typeface="Wingdings"/>
                <a:cs typeface="Wingdings"/>
              </a:rPr>
              <a:t></a:t>
            </a:r>
            <a:r>
              <a:rPr sz="1200" spc="1468">
                <a:solidFill>
                  <a:srgbClr val="00007D"/>
                </a:solidFill>
                <a:latin typeface="Times New Roman"/>
                <a:cs typeface="Times New Roman"/>
              </a:rPr>
              <a:t> </a:t>
            </a:r>
            <a:r>
              <a:rPr sz="1600">
                <a:solidFill>
                  <a:srgbClr val="000000"/>
                </a:solidFill>
                <a:latin typeface="CPAWAH+ËÎÌå"/>
                <a:cs typeface="CPAWAH+ËÎÌå"/>
              </a:rPr>
              <a:t>人员人工：从事研究开发活动人员（也称研发人员）全年工资薪金，包括基本工资、</a:t>
            </a:r>
          </a:p>
          <a:p>
            <a:pPr marL="338327" marR="0">
              <a:lnSpc>
                <a:spcPts val="1596"/>
              </a:lnSpc>
              <a:spcBef>
                <a:spcPts val="323"/>
              </a:spcBef>
              <a:spcAft>
                <a:spcPct val="0"/>
              </a:spcAft>
            </a:pPr>
            <a:r>
              <a:rPr sz="1600">
                <a:solidFill>
                  <a:srgbClr val="000000"/>
                </a:solidFill>
                <a:latin typeface="CPAWAH+ËÎÌå"/>
                <a:cs typeface="CPAWAH+ËÎÌå"/>
              </a:rPr>
              <a:t>奖金、津贴、补贴、年终加薪、加班工资以及与其任职或者受雇有关的其他支出。</a:t>
            </a:r>
          </a:p>
        </p:txBody>
      </p:sp>
      <p:sp>
        <p:nvSpPr>
          <p:cNvPr id="5" name="object 5"/>
          <p:cNvSpPr txBox="1"/>
          <p:nvPr/>
        </p:nvSpPr>
        <p:spPr>
          <a:xfrm>
            <a:off x="701344" y="2461180"/>
            <a:ext cx="9029938" cy="123874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8"/>
              </a:lnSpc>
              <a:spcBef>
                <a:spcPct val="0"/>
              </a:spcBef>
              <a:spcAft>
                <a:spcPct val="0"/>
              </a:spcAft>
            </a:pPr>
            <a:r>
              <a:rPr sz="1200" dirty="0">
                <a:solidFill>
                  <a:srgbClr val="00007D"/>
                </a:solidFill>
                <a:latin typeface="Wingdings"/>
                <a:cs typeface="Wingdings"/>
              </a:rPr>
              <a:t></a:t>
            </a:r>
            <a:r>
              <a:rPr sz="1200" spc="1468" dirty="0">
                <a:solidFill>
                  <a:srgbClr val="00007D"/>
                </a:solidFill>
                <a:latin typeface="Times New Roman"/>
                <a:cs typeface="Times New Roman"/>
              </a:rPr>
              <a:t> </a:t>
            </a:r>
            <a:r>
              <a:rPr sz="1600" dirty="0" err="1">
                <a:solidFill>
                  <a:srgbClr val="000000"/>
                </a:solidFill>
                <a:latin typeface="CPAWAH+ËÎÌå"/>
                <a:cs typeface="CPAWAH+ËÎÌå"/>
              </a:rPr>
              <a:t>直接投入：企业为实施研究开发项目而购买的原材料等相关支出</a:t>
            </a:r>
            <a:r>
              <a:rPr sz="1600" dirty="0">
                <a:solidFill>
                  <a:srgbClr val="000000"/>
                </a:solidFill>
                <a:latin typeface="CPAWAH+ËÎÌå"/>
                <a:cs typeface="CPAWAH+ËÎÌå"/>
              </a:rPr>
              <a:t>。</a:t>
            </a:r>
            <a:r>
              <a:rPr sz="1600" dirty="0" err="1">
                <a:solidFill>
                  <a:srgbClr val="000000"/>
                </a:solidFill>
                <a:latin typeface="CPAWAH+ËÎÌå"/>
                <a:cs typeface="CPAWAH+ËÎÌå"/>
              </a:rPr>
              <a:t>如：水和燃料</a:t>
            </a:r>
            <a:endParaRPr sz="1600" dirty="0">
              <a:solidFill>
                <a:srgbClr val="000000"/>
              </a:solidFill>
              <a:latin typeface="CPAWAH+ËÎÌå"/>
              <a:cs typeface="CPAWAH+ËÎÌå"/>
            </a:endParaRPr>
          </a:p>
          <a:p>
            <a:pPr marL="338327" marR="0">
              <a:lnSpc>
                <a:spcPts val="1596"/>
              </a:lnSpc>
              <a:spcBef>
                <a:spcPts val="324"/>
              </a:spcBef>
              <a:spcAft>
                <a:spcPct val="0"/>
              </a:spcAft>
            </a:pPr>
            <a:r>
              <a:rPr sz="1600" dirty="0">
                <a:solidFill>
                  <a:srgbClr val="000000"/>
                </a:solidFill>
                <a:latin typeface="CPAWAH+ËÎÌå"/>
                <a:cs typeface="CPAWAH+ËÎÌå"/>
              </a:rPr>
              <a:t>（</a:t>
            </a:r>
            <a:r>
              <a:rPr sz="1600" dirty="0" err="1">
                <a:solidFill>
                  <a:srgbClr val="000000"/>
                </a:solidFill>
                <a:latin typeface="CPAWAH+ËÎÌå"/>
                <a:cs typeface="CPAWAH+ËÎÌå"/>
              </a:rPr>
              <a:t>包括煤气和电）使用费等；用于中间试验和产品试制达不到固定资产标准的模具</a:t>
            </a:r>
            <a:r>
              <a:rPr sz="1600" dirty="0">
                <a:solidFill>
                  <a:srgbClr val="000000"/>
                </a:solidFill>
                <a:latin typeface="CPAWAH+ËÎÌå"/>
                <a:cs typeface="CPAWAH+ËÎÌå"/>
              </a:rPr>
              <a:t>、</a:t>
            </a:r>
          </a:p>
          <a:p>
            <a:pPr marL="338327" marR="0">
              <a:lnSpc>
                <a:spcPts val="1596"/>
              </a:lnSpc>
              <a:spcBef>
                <a:spcPts val="323"/>
              </a:spcBef>
              <a:spcAft>
                <a:spcPct val="0"/>
              </a:spcAft>
            </a:pPr>
            <a:r>
              <a:rPr sz="1600" dirty="0" err="1">
                <a:solidFill>
                  <a:srgbClr val="000000"/>
                </a:solidFill>
                <a:latin typeface="CPAWAH+ËÎÌå"/>
                <a:cs typeface="CPAWAH+ËÎÌå"/>
              </a:rPr>
              <a:t>样品、样机及一般测试手段购置费、试制产品的检验费等；用于研究开发活动的仪</a:t>
            </a:r>
            <a:endParaRPr sz="1600" dirty="0">
              <a:solidFill>
                <a:srgbClr val="000000"/>
              </a:solidFill>
              <a:latin typeface="CPAWAH+ËÎÌå"/>
              <a:cs typeface="CPAWAH+ËÎÌå"/>
            </a:endParaRPr>
          </a:p>
          <a:p>
            <a:pPr marL="338327" marR="0">
              <a:lnSpc>
                <a:spcPts val="1596"/>
              </a:lnSpc>
              <a:spcBef>
                <a:spcPts val="374"/>
              </a:spcBef>
              <a:spcAft>
                <a:spcPct val="0"/>
              </a:spcAft>
            </a:pPr>
            <a:r>
              <a:rPr sz="1600" dirty="0" err="1">
                <a:solidFill>
                  <a:srgbClr val="000000"/>
                </a:solidFill>
                <a:latin typeface="CPAWAH+ËÎÌå"/>
                <a:cs typeface="CPAWAH+ËÎÌå"/>
              </a:rPr>
              <a:t>器设备的简单维护费；以经营租赁方式租入的固定资产发生的租赁费等</a:t>
            </a:r>
            <a:r>
              <a:rPr sz="1600" dirty="0">
                <a:solidFill>
                  <a:srgbClr val="000000"/>
                </a:solidFill>
                <a:latin typeface="CPAWAH+ËÎÌå"/>
                <a:cs typeface="CPAWAH+ËÎÌå"/>
              </a:rPr>
              <a:t>。</a:t>
            </a:r>
          </a:p>
        </p:txBody>
      </p:sp>
      <p:sp>
        <p:nvSpPr>
          <p:cNvPr id="6" name="object 6"/>
          <p:cNvSpPr txBox="1"/>
          <p:nvPr/>
        </p:nvSpPr>
        <p:spPr>
          <a:xfrm>
            <a:off x="701344" y="3485570"/>
            <a:ext cx="8792315" cy="99473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a:solidFill>
                  <a:srgbClr val="00007D"/>
                </a:solidFill>
                <a:latin typeface="Wingdings"/>
                <a:cs typeface="Wingdings"/>
              </a:rPr>
              <a:t></a:t>
            </a:r>
            <a:r>
              <a:rPr sz="1200" spc="1468">
                <a:solidFill>
                  <a:srgbClr val="00007D"/>
                </a:solidFill>
                <a:latin typeface="Times New Roman"/>
                <a:cs typeface="Times New Roman"/>
              </a:rPr>
              <a:t> </a:t>
            </a:r>
            <a:r>
              <a:rPr sz="1600">
                <a:solidFill>
                  <a:srgbClr val="000000"/>
                </a:solidFill>
                <a:latin typeface="CPAWAH+ËÎÌå"/>
                <a:cs typeface="CPAWAH+ËÎÌå"/>
              </a:rPr>
              <a:t>折旧费用与长期待摊费用：包括为执行研究开发活动而购置的仪器和设备以及研究</a:t>
            </a:r>
          </a:p>
          <a:p>
            <a:pPr marL="338327" marR="0">
              <a:lnSpc>
                <a:spcPts val="1598"/>
              </a:lnSpc>
              <a:spcBef>
                <a:spcPts val="323"/>
              </a:spcBef>
              <a:spcAft>
                <a:spcPct val="0"/>
              </a:spcAft>
            </a:pPr>
            <a:r>
              <a:rPr sz="1600">
                <a:solidFill>
                  <a:srgbClr val="000000"/>
                </a:solidFill>
                <a:latin typeface="CPAWAH+ËÎÌå"/>
                <a:cs typeface="CPAWAH+ËÎÌå"/>
              </a:rPr>
              <a:t>开发项目在用建筑物的折旧费用，包括研发设施改建、改装、装修和修理过程中发</a:t>
            </a:r>
          </a:p>
          <a:p>
            <a:pPr marL="338327" marR="0">
              <a:lnSpc>
                <a:spcPts val="1596"/>
              </a:lnSpc>
              <a:spcBef>
                <a:spcPts val="323"/>
              </a:spcBef>
              <a:spcAft>
                <a:spcPct val="0"/>
              </a:spcAft>
            </a:pPr>
            <a:r>
              <a:rPr sz="1600">
                <a:solidFill>
                  <a:srgbClr val="000000"/>
                </a:solidFill>
                <a:latin typeface="CPAWAH+ËÎÌå"/>
                <a:cs typeface="CPAWAH+ËÎÌå"/>
              </a:rPr>
              <a:t>生的长期待摊费用。</a:t>
            </a:r>
          </a:p>
        </p:txBody>
      </p:sp>
      <p:sp>
        <p:nvSpPr>
          <p:cNvPr id="7" name="object 7"/>
          <p:cNvSpPr txBox="1"/>
          <p:nvPr/>
        </p:nvSpPr>
        <p:spPr>
          <a:xfrm>
            <a:off x="701344" y="4266112"/>
            <a:ext cx="8791947" cy="75030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a:solidFill>
                  <a:srgbClr val="00007D"/>
                </a:solidFill>
                <a:latin typeface="Wingdings"/>
                <a:cs typeface="Wingdings"/>
              </a:rPr>
              <a:t></a:t>
            </a:r>
            <a:r>
              <a:rPr sz="1200" spc="1468">
                <a:solidFill>
                  <a:srgbClr val="00007D"/>
                </a:solidFill>
                <a:latin typeface="Times New Roman"/>
                <a:cs typeface="Times New Roman"/>
              </a:rPr>
              <a:t> </a:t>
            </a:r>
            <a:r>
              <a:rPr sz="1600">
                <a:solidFill>
                  <a:srgbClr val="000000"/>
                </a:solidFill>
                <a:latin typeface="CPAWAH+ËÎÌå"/>
                <a:cs typeface="CPAWAH+ËÎÌå"/>
              </a:rPr>
              <a:t>设计费用：为新产品和新工艺的构思、开发和制造，进行工序、技术规范、操作特</a:t>
            </a:r>
          </a:p>
          <a:p>
            <a:pPr marL="338327" marR="0">
              <a:lnSpc>
                <a:spcPts val="1596"/>
              </a:lnSpc>
              <a:spcBef>
                <a:spcPts val="324"/>
              </a:spcBef>
              <a:spcAft>
                <a:spcPct val="0"/>
              </a:spcAft>
            </a:pPr>
            <a:r>
              <a:rPr sz="1600">
                <a:solidFill>
                  <a:srgbClr val="000000"/>
                </a:solidFill>
                <a:latin typeface="CPAWAH+ËÎÌå"/>
                <a:cs typeface="CPAWAH+ËÎÌå"/>
              </a:rPr>
              <a:t>性方面的设计等发生的费用。</a:t>
            </a:r>
          </a:p>
        </p:txBody>
      </p:sp>
      <p:sp>
        <p:nvSpPr>
          <p:cNvPr id="8" name="object 8"/>
          <p:cNvSpPr txBox="1"/>
          <p:nvPr/>
        </p:nvSpPr>
        <p:spPr>
          <a:xfrm>
            <a:off x="701344" y="4802560"/>
            <a:ext cx="8792315" cy="99486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a:solidFill>
                  <a:srgbClr val="00007D"/>
                </a:solidFill>
                <a:latin typeface="Wingdings"/>
                <a:cs typeface="Wingdings"/>
              </a:rPr>
              <a:t></a:t>
            </a:r>
            <a:r>
              <a:rPr sz="1200" spc="1468">
                <a:solidFill>
                  <a:srgbClr val="00007D"/>
                </a:solidFill>
                <a:latin typeface="Times New Roman"/>
                <a:cs typeface="Times New Roman"/>
              </a:rPr>
              <a:t> </a:t>
            </a:r>
            <a:r>
              <a:rPr sz="1600">
                <a:solidFill>
                  <a:srgbClr val="000000"/>
                </a:solidFill>
                <a:latin typeface="CPAWAH+ËÎÌå"/>
                <a:cs typeface="CPAWAH+ËÎÌå"/>
              </a:rPr>
              <a:t>装备调试费：主要包括工装准备过程中研究开发活动所发生的费用（如研制生产机</a:t>
            </a:r>
          </a:p>
          <a:p>
            <a:pPr marL="338327" marR="0">
              <a:lnSpc>
                <a:spcPts val="1598"/>
              </a:lnSpc>
              <a:spcBef>
                <a:spcPts val="324"/>
              </a:spcBef>
              <a:spcAft>
                <a:spcPct val="0"/>
              </a:spcAft>
            </a:pPr>
            <a:r>
              <a:rPr sz="1600">
                <a:solidFill>
                  <a:srgbClr val="000000"/>
                </a:solidFill>
                <a:latin typeface="CPAWAH+ËÎÌå"/>
                <a:cs typeface="CPAWAH+ËÎÌå"/>
              </a:rPr>
              <a:t>器、模具和工具，改变生产和质量控制程序，或制定新方法及标准等）。为大规模</a:t>
            </a:r>
          </a:p>
          <a:p>
            <a:pPr marL="338327" marR="0">
              <a:lnSpc>
                <a:spcPts val="1596"/>
              </a:lnSpc>
              <a:spcBef>
                <a:spcPts val="323"/>
              </a:spcBef>
              <a:spcAft>
                <a:spcPct val="0"/>
              </a:spcAft>
            </a:pPr>
            <a:r>
              <a:rPr sz="1600">
                <a:solidFill>
                  <a:srgbClr val="000000"/>
                </a:solidFill>
                <a:latin typeface="CPAWAH+ËÎÌå"/>
                <a:cs typeface="CPAWAH+ËÎÌå"/>
              </a:rPr>
              <a:t>批量化和商业化生产所进行的常规性工装准备和工业工程发生的费用不能计入</a:t>
            </a:r>
          </a:p>
        </p:txBody>
      </p:sp>
      <p:pic>
        <p:nvPicPr>
          <p:cNvPr id="33794"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845819" y="1427876"/>
            <a:ext cx="8538667" cy="84448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UKRFBH+ËÎÌå"/>
                <a:cs typeface="UKRFBH+ËÎÌå"/>
              </a:rPr>
              <a:t>无形资产摊销：因研究开发活动需要购入的专有技术（包括专利、非专</a:t>
            </a:r>
          </a:p>
          <a:p>
            <a:pPr marL="338327" marR="0">
              <a:lnSpc>
                <a:spcPts val="1800"/>
              </a:lnSpc>
              <a:spcBef>
                <a:spcPts val="360"/>
              </a:spcBef>
              <a:spcAft>
                <a:spcPct val="0"/>
              </a:spcAft>
            </a:pPr>
            <a:r>
              <a:rPr sz="1800">
                <a:solidFill>
                  <a:srgbClr val="000000"/>
                </a:solidFill>
                <a:latin typeface="UKRFBH+ËÎÌå"/>
                <a:cs typeface="UKRFBH+ËÎÌå"/>
              </a:rPr>
              <a:t>利发明、许可证、专有技术、设计和计算方法等）所发生的费用摊销。</a:t>
            </a:r>
          </a:p>
        </p:txBody>
      </p:sp>
      <p:sp>
        <p:nvSpPr>
          <p:cNvPr id="4" name="object 4"/>
          <p:cNvSpPr txBox="1"/>
          <p:nvPr/>
        </p:nvSpPr>
        <p:spPr>
          <a:xfrm>
            <a:off x="845819" y="2031381"/>
            <a:ext cx="8539017" cy="166849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dirty="0">
                <a:solidFill>
                  <a:srgbClr val="00007D"/>
                </a:solidFill>
                <a:latin typeface="Wingdings"/>
                <a:cs typeface="Wingdings"/>
              </a:rPr>
              <a:t></a:t>
            </a:r>
            <a:r>
              <a:rPr sz="1350" spc="1318" dirty="0">
                <a:solidFill>
                  <a:srgbClr val="00007D"/>
                </a:solidFill>
                <a:latin typeface="Times New Roman"/>
                <a:cs typeface="Times New Roman"/>
              </a:rPr>
              <a:t> </a:t>
            </a:r>
            <a:r>
              <a:rPr sz="1800" dirty="0" err="1">
                <a:solidFill>
                  <a:srgbClr val="000000"/>
                </a:solidFill>
                <a:latin typeface="UKRFBH+ËÎÌå"/>
                <a:cs typeface="UKRFBH+ËÎÌå"/>
              </a:rPr>
              <a:t>委托外部研究开发费用：企业委托境内其他企业、大学、研究机构、转</a:t>
            </a:r>
            <a:endParaRPr sz="1800" dirty="0">
              <a:solidFill>
                <a:srgbClr val="000000"/>
              </a:solidFill>
              <a:latin typeface="UKRFBH+ËÎÌå"/>
              <a:cs typeface="UKRFBH+ËÎÌå"/>
            </a:endParaRPr>
          </a:p>
          <a:p>
            <a:pPr marL="338327" marR="0">
              <a:lnSpc>
                <a:spcPts val="1800"/>
              </a:lnSpc>
              <a:spcBef>
                <a:spcPts val="359"/>
              </a:spcBef>
              <a:spcAft>
                <a:spcPct val="0"/>
              </a:spcAft>
            </a:pPr>
            <a:r>
              <a:rPr sz="1800" dirty="0" err="1">
                <a:solidFill>
                  <a:srgbClr val="000000"/>
                </a:solidFill>
                <a:latin typeface="UKRFBH+ËÎÌå"/>
                <a:cs typeface="UKRFBH+ËÎÌå"/>
              </a:rPr>
              <a:t>制院所、技术专业服务机构和境外机构进行研究开发活动所发生的费用</a:t>
            </a:r>
            <a:endParaRPr sz="1800" dirty="0">
              <a:solidFill>
                <a:srgbClr val="000000"/>
              </a:solidFill>
              <a:latin typeface="UKRFBH+ËÎÌå"/>
              <a:cs typeface="UKRFBH+ËÎÌå"/>
            </a:endParaRPr>
          </a:p>
          <a:p>
            <a:pPr marL="338327" marR="0">
              <a:lnSpc>
                <a:spcPts val="1800"/>
              </a:lnSpc>
              <a:spcBef>
                <a:spcPts val="310"/>
              </a:spcBef>
              <a:spcAft>
                <a:spcPct val="0"/>
              </a:spcAft>
            </a:pPr>
            <a:r>
              <a:rPr sz="1800" dirty="0">
                <a:solidFill>
                  <a:srgbClr val="000000"/>
                </a:solidFill>
                <a:latin typeface="UKRFBH+ËÎÌå"/>
                <a:cs typeface="UKRFBH+ËÎÌå"/>
              </a:rPr>
              <a:t>（</a:t>
            </a:r>
            <a:r>
              <a:rPr sz="1800" dirty="0" err="1">
                <a:solidFill>
                  <a:srgbClr val="000000"/>
                </a:solidFill>
                <a:latin typeface="UKRFBH+ËÎÌå"/>
                <a:cs typeface="UKRFBH+ËÎÌå"/>
              </a:rPr>
              <a:t>项目成果为企业拥有，且与企业的主要经营业务紧密相关</a:t>
            </a:r>
            <a:r>
              <a:rPr sz="1800" dirty="0">
                <a:solidFill>
                  <a:srgbClr val="000000"/>
                </a:solidFill>
                <a:latin typeface="UKRFBH+ËÎÌå"/>
                <a:cs typeface="UKRFBH+ËÎÌå"/>
              </a:rPr>
              <a:t>）。</a:t>
            </a:r>
            <a:r>
              <a:rPr sz="1800" dirty="0" err="1">
                <a:solidFill>
                  <a:srgbClr val="000000"/>
                </a:solidFill>
                <a:latin typeface="UKRFBH+ËÎÌå"/>
                <a:cs typeface="UKRFBH+ËÎÌå"/>
              </a:rPr>
              <a:t>委托外</a:t>
            </a:r>
            <a:endParaRPr sz="1800" dirty="0">
              <a:solidFill>
                <a:srgbClr val="000000"/>
              </a:solidFill>
              <a:latin typeface="UKRFBH+ËÎÌå"/>
              <a:cs typeface="UKRFBH+ËÎÌå"/>
            </a:endParaRPr>
          </a:p>
          <a:p>
            <a:pPr marL="338327" marR="0">
              <a:lnSpc>
                <a:spcPts val="1802"/>
              </a:lnSpc>
              <a:spcBef>
                <a:spcPts val="359"/>
              </a:spcBef>
              <a:spcAft>
                <a:spcPct val="0"/>
              </a:spcAft>
            </a:pPr>
            <a:r>
              <a:rPr sz="1800" dirty="0" err="1">
                <a:solidFill>
                  <a:srgbClr val="000000"/>
                </a:solidFill>
                <a:latin typeface="UKRFBH+ËÎÌå"/>
                <a:cs typeface="UKRFBH+ËÎÌå"/>
              </a:rPr>
              <a:t>部研究开发费用的发生金额应按照独立交易原则确定</a:t>
            </a:r>
            <a:r>
              <a:rPr sz="1800" dirty="0">
                <a:solidFill>
                  <a:srgbClr val="000000"/>
                </a:solidFill>
                <a:latin typeface="UKRFBH+ËÎÌå"/>
                <a:cs typeface="UKRFBH+ËÎÌå"/>
              </a:rPr>
              <a:t>。</a:t>
            </a:r>
            <a:r>
              <a:rPr sz="1800" dirty="0" err="1">
                <a:solidFill>
                  <a:srgbClr val="000000"/>
                </a:solidFill>
                <a:latin typeface="UKRFBH+ËÎÌå"/>
                <a:cs typeface="UKRFBH+ËÎÌå"/>
              </a:rPr>
              <a:t>认定过程中，按</a:t>
            </a:r>
            <a:endParaRPr sz="1800" dirty="0">
              <a:solidFill>
                <a:srgbClr val="000000"/>
              </a:solidFill>
              <a:latin typeface="UKRFBH+ËÎÌå"/>
              <a:cs typeface="UKRFBH+ËÎÌå"/>
            </a:endParaRPr>
          </a:p>
          <a:p>
            <a:pPr marL="338327" marR="0">
              <a:lnSpc>
                <a:spcPts val="1800"/>
              </a:lnSpc>
              <a:spcBef>
                <a:spcPts val="310"/>
              </a:spcBef>
              <a:spcAft>
                <a:spcPct val="0"/>
              </a:spcAft>
            </a:pPr>
            <a:r>
              <a:rPr sz="1800" dirty="0">
                <a:solidFill>
                  <a:srgbClr val="000000"/>
                </a:solidFill>
                <a:latin typeface="UKRFBH+ËÎÌå"/>
                <a:cs typeface="UKRFBH+ËÎÌå"/>
              </a:rPr>
              <a:t>照委托外部研究开发费用发生额的</a:t>
            </a:r>
            <a:r>
              <a:rPr sz="1800" dirty="0">
                <a:solidFill>
                  <a:srgbClr val="000000"/>
                </a:solidFill>
                <a:latin typeface="KPURQM+Á¥Êé"/>
                <a:cs typeface="KPURQM+Á¥Êé"/>
              </a:rPr>
              <a:t>80</a:t>
            </a:r>
            <a:r>
              <a:rPr sz="1800" dirty="0">
                <a:solidFill>
                  <a:srgbClr val="000000"/>
                </a:solidFill>
                <a:latin typeface="UKRFBH+ËÎÌå"/>
                <a:cs typeface="UKRFBH+ËÎÌå"/>
              </a:rPr>
              <a:t>％计入研发费用总额。</a:t>
            </a:r>
          </a:p>
        </p:txBody>
      </p:sp>
      <p:sp>
        <p:nvSpPr>
          <p:cNvPr id="5" name="object 5"/>
          <p:cNvSpPr txBox="1"/>
          <p:nvPr/>
        </p:nvSpPr>
        <p:spPr>
          <a:xfrm>
            <a:off x="845819" y="3458098"/>
            <a:ext cx="6799357" cy="55492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spc="11">
                <a:solidFill>
                  <a:srgbClr val="0000FF"/>
                </a:solidFill>
                <a:latin typeface="UKRFBH+ËÎÌå"/>
                <a:cs typeface="UKRFBH+ËÎÌå"/>
              </a:rPr>
              <a:t>研究开发费用企业可以据实申报</a:t>
            </a:r>
            <a:r>
              <a:rPr sz="1600">
                <a:solidFill>
                  <a:srgbClr val="0000FF"/>
                </a:solidFill>
                <a:latin typeface="UKRFBH+ËÎÌå"/>
                <a:cs typeface="UKRFBH+ËÎÌå"/>
              </a:rPr>
              <a:t>，专家评审时按</a:t>
            </a:r>
            <a:r>
              <a:rPr sz="1600" spc="15">
                <a:solidFill>
                  <a:srgbClr val="0000FF"/>
                </a:solidFill>
                <a:latin typeface="KPURQM+Á¥Êé"/>
                <a:cs typeface="KPURQM+Á¥Êé"/>
              </a:rPr>
              <a:t>80%</a:t>
            </a:r>
            <a:r>
              <a:rPr sz="1600">
                <a:solidFill>
                  <a:srgbClr val="0000FF"/>
                </a:solidFill>
                <a:latin typeface="UKRFBH+ËÎÌå"/>
                <a:cs typeface="UKRFBH+ËÎÌå"/>
              </a:rPr>
              <a:t>计入</a:t>
            </a:r>
            <a:r>
              <a:rPr sz="1600">
                <a:solidFill>
                  <a:srgbClr val="000000"/>
                </a:solidFill>
                <a:latin typeface="UKRFBH+ËÎÌå"/>
                <a:cs typeface="UKRFBH+ËÎÌå"/>
              </a:rPr>
              <a:t>。</a:t>
            </a:r>
          </a:p>
        </p:txBody>
      </p:sp>
      <p:sp>
        <p:nvSpPr>
          <p:cNvPr id="6" name="object 6"/>
          <p:cNvSpPr txBox="1"/>
          <p:nvPr/>
        </p:nvSpPr>
        <p:spPr>
          <a:xfrm>
            <a:off x="845819" y="3787282"/>
            <a:ext cx="8539017" cy="111950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UKRFBH+ËÎÌå"/>
                <a:cs typeface="UKRFBH+ËÎÌå"/>
              </a:rPr>
              <a:t>其他费用：为研究开发活动所发生的其他费用，如办公费、通讯费、专</a:t>
            </a:r>
          </a:p>
          <a:p>
            <a:pPr marL="338327" marR="0">
              <a:lnSpc>
                <a:spcPts val="1802"/>
              </a:lnSpc>
              <a:spcBef>
                <a:spcPts val="359"/>
              </a:spcBef>
              <a:spcAft>
                <a:spcPct val="0"/>
              </a:spcAft>
            </a:pPr>
            <a:r>
              <a:rPr sz="1800">
                <a:solidFill>
                  <a:srgbClr val="000000"/>
                </a:solidFill>
                <a:latin typeface="UKRFBH+ËÎÌå"/>
                <a:cs typeface="UKRFBH+ËÎÌå"/>
              </a:rPr>
              <a:t>利申请维护费、高新科技研发保险费等。此项费用一般不得超过研究开</a:t>
            </a:r>
          </a:p>
          <a:p>
            <a:pPr marL="338327" marR="0">
              <a:lnSpc>
                <a:spcPts val="1800"/>
              </a:lnSpc>
              <a:spcBef>
                <a:spcPts val="310"/>
              </a:spcBef>
              <a:spcAft>
                <a:spcPct val="0"/>
              </a:spcAft>
            </a:pPr>
            <a:r>
              <a:rPr sz="1800">
                <a:solidFill>
                  <a:srgbClr val="000000"/>
                </a:solidFill>
                <a:latin typeface="UKRFBH+ËÎÌå"/>
                <a:cs typeface="UKRFBH+ËÎÌå"/>
              </a:rPr>
              <a:t>发总费用的</a:t>
            </a:r>
            <a:r>
              <a:rPr sz="1800" spc="11">
                <a:solidFill>
                  <a:srgbClr val="0000FF"/>
                </a:solidFill>
                <a:latin typeface="KPURQM+Á¥Êé"/>
                <a:cs typeface="KPURQM+Á¥Êé"/>
              </a:rPr>
              <a:t>10</a:t>
            </a:r>
            <a:r>
              <a:rPr sz="1800" spc="11">
                <a:solidFill>
                  <a:srgbClr val="0000FF"/>
                </a:solidFill>
                <a:latin typeface="UKRFBH+ËÎÌå"/>
                <a:cs typeface="UKRFBH+ËÎÌå"/>
              </a:rPr>
              <a:t>％，</a:t>
            </a:r>
            <a:r>
              <a:rPr sz="1800">
                <a:solidFill>
                  <a:srgbClr val="000000"/>
                </a:solidFill>
                <a:latin typeface="UKRFBH+ËÎÌå"/>
                <a:cs typeface="UKRFBH+ËÎÌå"/>
              </a:rPr>
              <a:t>另有规定的除外。</a:t>
            </a:r>
          </a:p>
        </p:txBody>
      </p:sp>
      <p:sp>
        <p:nvSpPr>
          <p:cNvPr id="7" name="object 7"/>
          <p:cNvSpPr txBox="1"/>
          <p:nvPr/>
        </p:nvSpPr>
        <p:spPr>
          <a:xfrm>
            <a:off x="845819" y="4665360"/>
            <a:ext cx="8538667" cy="138195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a:solidFill>
                  <a:srgbClr val="000000"/>
                </a:solidFill>
                <a:latin typeface="UKRFBH+ËÎÌå"/>
                <a:cs typeface="UKRFBH+ËÎÌå"/>
              </a:rPr>
              <a:t>企业在中国境内发生的研究开发费用：是指企业内部研究开发活动实际</a:t>
            </a:r>
          </a:p>
          <a:p>
            <a:pPr marL="338327" marR="0">
              <a:lnSpc>
                <a:spcPts val="1800"/>
              </a:lnSpc>
              <a:spcBef>
                <a:spcPts val="359"/>
              </a:spcBef>
              <a:spcAft>
                <a:spcPct val="0"/>
              </a:spcAft>
            </a:pPr>
            <a:r>
              <a:rPr sz="1800">
                <a:solidFill>
                  <a:srgbClr val="000000"/>
                </a:solidFill>
                <a:latin typeface="UKRFBH+ËÎÌå"/>
                <a:cs typeface="UKRFBH+ËÎÌå"/>
              </a:rPr>
              <a:t>支出的全部费用与委托境内的企业、大学、转制院所、研究机构、技术</a:t>
            </a:r>
          </a:p>
          <a:p>
            <a:pPr marL="338327" marR="0">
              <a:lnSpc>
                <a:spcPts val="1800"/>
              </a:lnSpc>
              <a:spcBef>
                <a:spcPts val="310"/>
              </a:spcBef>
              <a:spcAft>
                <a:spcPct val="0"/>
              </a:spcAft>
            </a:pPr>
            <a:r>
              <a:rPr sz="1800">
                <a:solidFill>
                  <a:srgbClr val="000000"/>
                </a:solidFill>
                <a:latin typeface="UKRFBH+ËÎÌå"/>
                <a:cs typeface="UKRFBH+ËÎÌå"/>
              </a:rPr>
              <a:t>专业服务机构等进行的研究开发活动所支出的费用之和，不包括委托境</a:t>
            </a:r>
          </a:p>
          <a:p>
            <a:pPr marL="338327" marR="0">
              <a:lnSpc>
                <a:spcPts val="1800"/>
              </a:lnSpc>
              <a:spcBef>
                <a:spcPts val="266"/>
              </a:spcBef>
              <a:spcAft>
                <a:spcPct val="0"/>
              </a:spcAft>
            </a:pPr>
            <a:r>
              <a:rPr sz="1800">
                <a:solidFill>
                  <a:srgbClr val="000000"/>
                </a:solidFill>
                <a:latin typeface="UKRFBH+ËÎÌå"/>
                <a:cs typeface="UKRFBH+ËÎÌå"/>
              </a:rPr>
              <a:t>外机构完成的研究开发活动所发生的费用。</a:t>
            </a:r>
          </a:p>
        </p:txBody>
      </p:sp>
      <p:pic>
        <p:nvPicPr>
          <p:cNvPr id="32770"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854073" y="536003"/>
            <a:ext cx="1680972"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FF0000"/>
                </a:solidFill>
                <a:latin typeface="CSQVCD+ËÎÌå"/>
                <a:cs typeface="CSQVCD+ËÎÌå"/>
              </a:rPr>
              <a:t>条件解读</a:t>
            </a:r>
          </a:p>
        </p:txBody>
      </p:sp>
      <p:sp>
        <p:nvSpPr>
          <p:cNvPr id="4" name="object 4"/>
          <p:cNvSpPr txBox="1"/>
          <p:nvPr/>
        </p:nvSpPr>
        <p:spPr>
          <a:xfrm>
            <a:off x="1136294" y="2276772"/>
            <a:ext cx="7688626" cy="116347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81"/>
              </a:lnSpc>
              <a:spcBef>
                <a:spcPct val="0"/>
              </a:spcBef>
              <a:spcAft>
                <a:spcPct val="0"/>
              </a:spcAft>
            </a:pPr>
            <a:r>
              <a:rPr sz="2400" b="1">
                <a:solidFill>
                  <a:srgbClr val="000000"/>
                </a:solidFill>
                <a:latin typeface="Arial"/>
                <a:cs typeface="Arial"/>
              </a:rPr>
              <a:t>5.</a:t>
            </a:r>
            <a:r>
              <a:rPr sz="2400" spc="11">
                <a:solidFill>
                  <a:srgbClr val="000000"/>
                </a:solidFill>
                <a:latin typeface="CSQVCD+ËÎÌå"/>
                <a:cs typeface="CSQVCD+ËÎÌå"/>
              </a:rPr>
              <a:t>高新技术产品（服务）收入占企业当年总收入的</a:t>
            </a:r>
          </a:p>
          <a:p>
            <a:pPr marL="338302" marR="0">
              <a:lnSpc>
                <a:spcPts val="2681"/>
              </a:lnSpc>
              <a:spcBef>
                <a:spcPts val="198"/>
              </a:spcBef>
              <a:spcAft>
                <a:spcPct val="0"/>
              </a:spcAft>
            </a:pPr>
            <a:r>
              <a:rPr sz="2400" b="1" spc="-15">
                <a:solidFill>
                  <a:srgbClr val="000000"/>
                </a:solidFill>
                <a:latin typeface="Arial"/>
                <a:cs typeface="Arial"/>
              </a:rPr>
              <a:t>60%</a:t>
            </a:r>
            <a:r>
              <a:rPr sz="2400" spc="11">
                <a:solidFill>
                  <a:srgbClr val="000000"/>
                </a:solidFill>
                <a:latin typeface="CSQVCD+ËÎÌå"/>
                <a:cs typeface="CSQVCD+ËÎÌå"/>
              </a:rPr>
              <a:t>以上。</a:t>
            </a:r>
          </a:p>
        </p:txBody>
      </p:sp>
      <p:sp>
        <p:nvSpPr>
          <p:cNvPr id="5" name="object 5"/>
          <p:cNvSpPr txBox="1"/>
          <p:nvPr/>
        </p:nvSpPr>
        <p:spPr>
          <a:xfrm>
            <a:off x="1136294" y="3088362"/>
            <a:ext cx="7990791" cy="124418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a:solidFill>
                  <a:srgbClr val="000000"/>
                </a:solidFill>
                <a:latin typeface="CSQVCD+ËÎÌå"/>
                <a:cs typeface="CSQVCD+ËÎÌå"/>
              </a:rPr>
              <a:t>高新技术产品（服务）收入：企业通过技术创新、开展研发</a:t>
            </a:r>
          </a:p>
          <a:p>
            <a:pPr marL="338302" marR="0">
              <a:lnSpc>
                <a:spcPts val="2004"/>
              </a:lnSpc>
              <a:spcBef>
                <a:spcPts val="397"/>
              </a:spcBef>
              <a:spcAft>
                <a:spcPct val="0"/>
              </a:spcAft>
            </a:pPr>
            <a:r>
              <a:rPr sz="2000">
                <a:solidFill>
                  <a:srgbClr val="000000"/>
                </a:solidFill>
                <a:latin typeface="CSQVCD+ËÎÌå"/>
                <a:cs typeface="CSQVCD+ËÎÌå"/>
              </a:rPr>
              <a:t>活动，形成符合《重点领域》要求的产品（服务）收入与技</a:t>
            </a:r>
          </a:p>
          <a:p>
            <a:pPr marL="338302" marR="0">
              <a:lnSpc>
                <a:spcPts val="2004"/>
              </a:lnSpc>
              <a:spcBef>
                <a:spcPts val="395"/>
              </a:spcBef>
              <a:spcAft>
                <a:spcPct val="0"/>
              </a:spcAft>
            </a:pPr>
            <a:r>
              <a:rPr sz="2000">
                <a:solidFill>
                  <a:srgbClr val="000000"/>
                </a:solidFill>
                <a:latin typeface="CSQVCD+ËÎÌå"/>
                <a:cs typeface="CSQVCD+ËÎÌå"/>
              </a:rPr>
              <a:t>术性收入的总和。</a:t>
            </a:r>
          </a:p>
        </p:txBody>
      </p:sp>
      <p:sp>
        <p:nvSpPr>
          <p:cNvPr id="6" name="object 6"/>
          <p:cNvSpPr txBox="1"/>
          <p:nvPr/>
        </p:nvSpPr>
        <p:spPr>
          <a:xfrm>
            <a:off x="1136294" y="4063976"/>
            <a:ext cx="7990056" cy="636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a:solidFill>
                  <a:srgbClr val="000000"/>
                </a:solidFill>
                <a:latin typeface="CSQVCD+ËÎÌå"/>
                <a:cs typeface="CSQVCD+ËÎÌå"/>
              </a:rPr>
              <a:t>技术性收入主要包括以下几个部分：技术转让收入、技术承</a:t>
            </a:r>
          </a:p>
        </p:txBody>
      </p:sp>
      <p:sp>
        <p:nvSpPr>
          <p:cNvPr id="7" name="object 7"/>
          <p:cNvSpPr txBox="1"/>
          <p:nvPr/>
        </p:nvSpPr>
        <p:spPr>
          <a:xfrm>
            <a:off x="1474597" y="4368776"/>
            <a:ext cx="5853685"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a:solidFill>
                  <a:srgbClr val="000000"/>
                </a:solidFill>
                <a:latin typeface="CSQVCD+ËÎÌå"/>
                <a:cs typeface="CSQVCD+ËÎÌå"/>
              </a:rPr>
              <a:t>包收入、技术服务收入、接受委托科研收入。</a:t>
            </a:r>
          </a:p>
        </p:txBody>
      </p:sp>
      <p:pic>
        <p:nvPicPr>
          <p:cNvPr id="31746"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854073" y="536003"/>
            <a:ext cx="1680972"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FF0000"/>
                </a:solidFill>
                <a:latin typeface="DORJGN+ËÎÌå"/>
                <a:cs typeface="DORJGN+ËÎÌå"/>
              </a:rPr>
              <a:t>条件解读</a:t>
            </a:r>
          </a:p>
        </p:txBody>
      </p:sp>
      <p:sp>
        <p:nvSpPr>
          <p:cNvPr id="4" name="object 4"/>
          <p:cNvSpPr txBox="1"/>
          <p:nvPr/>
        </p:nvSpPr>
        <p:spPr>
          <a:xfrm>
            <a:off x="776020" y="1773217"/>
            <a:ext cx="5575020" cy="79771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81"/>
              </a:lnSpc>
              <a:spcBef>
                <a:spcPct val="0"/>
              </a:spcBef>
              <a:spcAft>
                <a:spcPct val="0"/>
              </a:spcAft>
            </a:pPr>
            <a:r>
              <a:rPr sz="2400" b="1">
                <a:solidFill>
                  <a:srgbClr val="000000"/>
                </a:solidFill>
                <a:latin typeface="Arial"/>
                <a:cs typeface="Arial"/>
              </a:rPr>
              <a:t>6.</a:t>
            </a:r>
            <a:r>
              <a:rPr sz="2400" spc="11">
                <a:solidFill>
                  <a:srgbClr val="000000"/>
                </a:solidFill>
                <a:latin typeface="DORJGN+ËÎÌå"/>
                <a:cs typeface="DORJGN+ËÎÌå"/>
              </a:rPr>
              <a:t>企业应具有较强的技术创新能力。</a:t>
            </a:r>
          </a:p>
        </p:txBody>
      </p:sp>
      <p:sp>
        <p:nvSpPr>
          <p:cNvPr id="5" name="object 5"/>
          <p:cNvSpPr txBox="1"/>
          <p:nvPr/>
        </p:nvSpPr>
        <p:spPr>
          <a:xfrm>
            <a:off x="776020" y="2219428"/>
            <a:ext cx="8574828" cy="124408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a:solidFill>
                  <a:srgbClr val="000000"/>
                </a:solidFill>
                <a:latin typeface="DORJGN+ËÎÌå"/>
                <a:cs typeface="DORJGN+ËÎÌå"/>
              </a:rPr>
              <a:t>自主知识产权数量（</a:t>
            </a:r>
            <a:r>
              <a:rPr sz="2000">
                <a:solidFill>
                  <a:srgbClr val="000000"/>
                </a:solidFill>
                <a:latin typeface="HQQFQA+Á¥Êé"/>
                <a:cs typeface="HQQFQA+Á¥Êé"/>
              </a:rPr>
              <a:t>30</a:t>
            </a:r>
            <a:r>
              <a:rPr sz="2000">
                <a:solidFill>
                  <a:srgbClr val="000000"/>
                </a:solidFill>
                <a:latin typeface="DORJGN+ËÎÌå"/>
                <a:cs typeface="DORJGN+ËÎÌå"/>
              </a:rPr>
              <a:t>分）、科技成果转化能力（</a:t>
            </a:r>
            <a:r>
              <a:rPr sz="2000">
                <a:solidFill>
                  <a:srgbClr val="000000"/>
                </a:solidFill>
                <a:latin typeface="HQQFQA+Á¥Êé"/>
                <a:cs typeface="HQQFQA+Á¥Êé"/>
              </a:rPr>
              <a:t>30</a:t>
            </a:r>
            <a:r>
              <a:rPr sz="2000">
                <a:solidFill>
                  <a:srgbClr val="000000"/>
                </a:solidFill>
                <a:latin typeface="DORJGN+ËÎÌå"/>
                <a:cs typeface="DORJGN+ËÎÌå"/>
              </a:rPr>
              <a:t>分）、企业</a:t>
            </a:r>
          </a:p>
          <a:p>
            <a:pPr marL="338328" marR="0">
              <a:lnSpc>
                <a:spcPts val="2004"/>
              </a:lnSpc>
              <a:spcBef>
                <a:spcPts val="395"/>
              </a:spcBef>
              <a:spcAft>
                <a:spcPct val="0"/>
              </a:spcAft>
            </a:pPr>
            <a:r>
              <a:rPr sz="2000">
                <a:solidFill>
                  <a:srgbClr val="000000"/>
                </a:solidFill>
                <a:latin typeface="DORJGN+ËÎÌå"/>
                <a:cs typeface="DORJGN+ËÎÌå"/>
              </a:rPr>
              <a:t>研究开发组织管理水平（</a:t>
            </a:r>
            <a:r>
              <a:rPr sz="2000">
                <a:solidFill>
                  <a:srgbClr val="000000"/>
                </a:solidFill>
                <a:latin typeface="HQQFQA+Á¥Êé"/>
                <a:cs typeface="HQQFQA+Á¥Êé"/>
              </a:rPr>
              <a:t>20</a:t>
            </a:r>
            <a:r>
              <a:rPr sz="2000">
                <a:solidFill>
                  <a:srgbClr val="000000"/>
                </a:solidFill>
                <a:latin typeface="DORJGN+ËÎÌå"/>
                <a:cs typeface="DORJGN+ËÎÌå"/>
              </a:rPr>
              <a:t>分）、销售与总资产成长性（</a:t>
            </a:r>
            <a:r>
              <a:rPr sz="2000">
                <a:solidFill>
                  <a:srgbClr val="000000"/>
                </a:solidFill>
                <a:latin typeface="HQQFQA+Á¥Êé"/>
                <a:cs typeface="HQQFQA+Á¥Êé"/>
              </a:rPr>
              <a:t>20</a:t>
            </a:r>
            <a:r>
              <a:rPr sz="2000">
                <a:solidFill>
                  <a:srgbClr val="000000"/>
                </a:solidFill>
                <a:latin typeface="DORJGN+ËÎÌå"/>
                <a:cs typeface="DORJGN+ËÎÌå"/>
              </a:rPr>
              <a:t>分）</a:t>
            </a:r>
          </a:p>
          <a:p>
            <a:pPr marL="338328" marR="0">
              <a:lnSpc>
                <a:spcPts val="2004"/>
              </a:lnSpc>
              <a:spcBef>
                <a:spcPts val="395"/>
              </a:spcBef>
              <a:spcAft>
                <a:spcPct val="0"/>
              </a:spcAft>
            </a:pPr>
            <a:r>
              <a:rPr sz="2000">
                <a:solidFill>
                  <a:srgbClr val="000000"/>
                </a:solidFill>
                <a:latin typeface="DORJGN+ËÎÌå"/>
                <a:cs typeface="DORJGN+ËÎÌå"/>
              </a:rPr>
              <a:t>四项指标采取加权记分方式，满分</a:t>
            </a:r>
            <a:r>
              <a:rPr sz="2000">
                <a:solidFill>
                  <a:srgbClr val="000000"/>
                </a:solidFill>
                <a:latin typeface="HQQFQA+Á¥Êé"/>
                <a:cs typeface="HQQFQA+Á¥Êé"/>
              </a:rPr>
              <a:t>100</a:t>
            </a:r>
            <a:r>
              <a:rPr sz="2000">
                <a:solidFill>
                  <a:srgbClr val="000000"/>
                </a:solidFill>
                <a:latin typeface="DORJGN+ËÎÌå"/>
                <a:cs typeface="DORJGN+ËÎÌå"/>
              </a:rPr>
              <a:t>分，得分须在</a:t>
            </a:r>
            <a:r>
              <a:rPr sz="2000">
                <a:solidFill>
                  <a:srgbClr val="000000"/>
                </a:solidFill>
                <a:latin typeface="HQQFQA+Á¥Êé"/>
                <a:cs typeface="HQQFQA+Á¥Êé"/>
              </a:rPr>
              <a:t>70</a:t>
            </a:r>
            <a:r>
              <a:rPr sz="2000">
                <a:solidFill>
                  <a:srgbClr val="000000"/>
                </a:solidFill>
                <a:latin typeface="DORJGN+ËÎÌå"/>
                <a:cs typeface="DORJGN+ËÎÌå"/>
              </a:rPr>
              <a:t>分以上。</a:t>
            </a:r>
          </a:p>
        </p:txBody>
      </p:sp>
      <p:sp>
        <p:nvSpPr>
          <p:cNvPr id="6" name="object 6"/>
          <p:cNvSpPr txBox="1"/>
          <p:nvPr/>
        </p:nvSpPr>
        <p:spPr>
          <a:xfrm>
            <a:off x="776020" y="3194788"/>
            <a:ext cx="8574244" cy="9393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a:solidFill>
                  <a:srgbClr val="000000"/>
                </a:solidFill>
                <a:latin typeface="DORJGN+ËÎÌå"/>
                <a:cs typeface="DORJGN+ËÎÌå"/>
              </a:rPr>
              <a:t>每项指标分数比例分为六个档次</a:t>
            </a:r>
            <a:r>
              <a:rPr sz="2000">
                <a:solidFill>
                  <a:srgbClr val="000000"/>
                </a:solidFill>
                <a:latin typeface="HQQFQA+Á¥Êé"/>
                <a:cs typeface="HQQFQA+Á¥Êé"/>
              </a:rPr>
              <a:t>(A,B,C,D,E,F)</a:t>
            </a:r>
            <a:r>
              <a:rPr sz="2000">
                <a:solidFill>
                  <a:srgbClr val="000000"/>
                </a:solidFill>
                <a:latin typeface="DORJGN+ËÎÌå"/>
                <a:cs typeface="DORJGN+ËÎÌå"/>
              </a:rPr>
              <a:t>，分别是：</a:t>
            </a:r>
            <a:r>
              <a:rPr sz="2000">
                <a:solidFill>
                  <a:srgbClr val="000000"/>
                </a:solidFill>
                <a:latin typeface="HQQFQA+Á¥Êé"/>
                <a:cs typeface="HQQFQA+Á¥Êé"/>
              </a:rPr>
              <a:t>0.80-</a:t>
            </a:r>
          </a:p>
          <a:p>
            <a:pPr marL="338328" marR="0">
              <a:lnSpc>
                <a:spcPts val="2004"/>
              </a:lnSpc>
              <a:spcBef>
                <a:spcPts val="397"/>
              </a:spcBef>
              <a:spcAft>
                <a:spcPct val="0"/>
              </a:spcAft>
            </a:pPr>
            <a:r>
              <a:rPr sz="2000">
                <a:solidFill>
                  <a:srgbClr val="000000"/>
                </a:solidFill>
                <a:latin typeface="HQQFQA+Á¥Êé"/>
                <a:cs typeface="HQQFQA+Á¥Êé"/>
              </a:rPr>
              <a:t>1.0</a:t>
            </a:r>
            <a:r>
              <a:rPr sz="2000">
                <a:solidFill>
                  <a:srgbClr val="000000"/>
                </a:solidFill>
                <a:latin typeface="DORJGN+ËÎÌå"/>
                <a:cs typeface="DORJGN+ËÎÌå"/>
              </a:rPr>
              <a:t>、</a:t>
            </a:r>
            <a:r>
              <a:rPr sz="2000">
                <a:solidFill>
                  <a:srgbClr val="000000"/>
                </a:solidFill>
                <a:latin typeface="HQQFQA+Á¥Êé"/>
                <a:cs typeface="HQQFQA+Á¥Êé"/>
              </a:rPr>
              <a:t>0.60-0.79</a:t>
            </a:r>
            <a:r>
              <a:rPr sz="2000">
                <a:solidFill>
                  <a:srgbClr val="000000"/>
                </a:solidFill>
                <a:latin typeface="DORJGN+ËÎÌå"/>
                <a:cs typeface="DORJGN+ËÎÌå"/>
              </a:rPr>
              <a:t>、</a:t>
            </a:r>
            <a:r>
              <a:rPr sz="2000">
                <a:solidFill>
                  <a:srgbClr val="000000"/>
                </a:solidFill>
                <a:latin typeface="HQQFQA+Á¥Êé"/>
                <a:cs typeface="HQQFQA+Á¥Êé"/>
              </a:rPr>
              <a:t>0.40-0.59</a:t>
            </a:r>
            <a:r>
              <a:rPr sz="2000">
                <a:solidFill>
                  <a:srgbClr val="000000"/>
                </a:solidFill>
                <a:latin typeface="DORJGN+ËÎÌå"/>
                <a:cs typeface="DORJGN+ËÎÌå"/>
              </a:rPr>
              <a:t>、</a:t>
            </a:r>
            <a:r>
              <a:rPr sz="2000">
                <a:solidFill>
                  <a:srgbClr val="000000"/>
                </a:solidFill>
                <a:latin typeface="HQQFQA+Á¥Êé"/>
                <a:cs typeface="HQQFQA+Á¥Êé"/>
              </a:rPr>
              <a:t>0.20-0.39</a:t>
            </a:r>
            <a:r>
              <a:rPr sz="2000">
                <a:solidFill>
                  <a:srgbClr val="000000"/>
                </a:solidFill>
                <a:latin typeface="DORJGN+ËÎÌå"/>
                <a:cs typeface="DORJGN+ËÎÌå"/>
              </a:rPr>
              <a:t>、</a:t>
            </a:r>
            <a:r>
              <a:rPr sz="2000">
                <a:solidFill>
                  <a:srgbClr val="000000"/>
                </a:solidFill>
                <a:latin typeface="HQQFQA+Á¥Êé"/>
                <a:cs typeface="HQQFQA+Á¥Êé"/>
              </a:rPr>
              <a:t>0.01-0.19</a:t>
            </a:r>
            <a:r>
              <a:rPr sz="2000">
                <a:solidFill>
                  <a:srgbClr val="000000"/>
                </a:solidFill>
                <a:latin typeface="DORJGN+ËÎÌå"/>
                <a:cs typeface="DORJGN+ËÎÌå"/>
              </a:rPr>
              <a:t>、</a:t>
            </a:r>
            <a:r>
              <a:rPr sz="2000">
                <a:solidFill>
                  <a:srgbClr val="000000"/>
                </a:solidFill>
                <a:latin typeface="HQQFQA+Á¥Êé"/>
                <a:cs typeface="HQQFQA+Á¥Êé"/>
              </a:rPr>
              <a:t>0</a:t>
            </a:r>
          </a:p>
        </p:txBody>
      </p:sp>
      <p:sp>
        <p:nvSpPr>
          <p:cNvPr id="7" name="object 7"/>
          <p:cNvSpPr txBox="1"/>
          <p:nvPr/>
        </p:nvSpPr>
        <p:spPr>
          <a:xfrm>
            <a:off x="776020" y="3865602"/>
            <a:ext cx="5945487" cy="63513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a:solidFill>
                  <a:srgbClr val="000000"/>
                </a:solidFill>
                <a:latin typeface="DORJGN+ËÎÌå"/>
                <a:cs typeface="DORJGN+ËÎÌå"/>
              </a:rPr>
              <a:t>各项指标实际得分＝本指标赋值×分数比例</a:t>
            </a:r>
          </a:p>
        </p:txBody>
      </p:sp>
      <p:sp>
        <p:nvSpPr>
          <p:cNvPr id="8" name="object 8"/>
          <p:cNvSpPr txBox="1"/>
          <p:nvPr/>
        </p:nvSpPr>
        <p:spPr>
          <a:xfrm>
            <a:off x="776020" y="4231362"/>
            <a:ext cx="8574244" cy="63672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a:solidFill>
                  <a:srgbClr val="000000"/>
                </a:solidFill>
                <a:latin typeface="DORJGN+ËÎÌå"/>
                <a:cs typeface="DORJGN+ËÎÌå"/>
              </a:rPr>
              <a:t>评价指标以申报之日前</a:t>
            </a:r>
            <a:r>
              <a:rPr sz="2000">
                <a:solidFill>
                  <a:srgbClr val="000000"/>
                </a:solidFill>
                <a:latin typeface="HQQFQA+Á¥Êé"/>
                <a:cs typeface="HQQFQA+Á¥Êé"/>
              </a:rPr>
              <a:t>3</a:t>
            </a:r>
            <a:r>
              <a:rPr sz="2000">
                <a:solidFill>
                  <a:srgbClr val="000000"/>
                </a:solidFill>
                <a:latin typeface="DORJGN+ËÎÌå"/>
                <a:cs typeface="DORJGN+ËÎÌå"/>
              </a:rPr>
              <a:t>个年度的数据为准。如企业创办期不足</a:t>
            </a:r>
            <a:r>
              <a:rPr sz="2000">
                <a:solidFill>
                  <a:srgbClr val="000000"/>
                </a:solidFill>
                <a:latin typeface="HQQFQA+Á¥Êé"/>
                <a:cs typeface="HQQFQA+Á¥Êé"/>
              </a:rPr>
              <a:t>3</a:t>
            </a:r>
          </a:p>
        </p:txBody>
      </p:sp>
      <p:sp>
        <p:nvSpPr>
          <p:cNvPr id="9" name="object 9"/>
          <p:cNvSpPr txBox="1"/>
          <p:nvPr/>
        </p:nvSpPr>
        <p:spPr>
          <a:xfrm>
            <a:off x="1114348" y="4536154"/>
            <a:ext cx="3516415" cy="63581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6"/>
              </a:lnSpc>
              <a:spcBef>
                <a:spcPct val="0"/>
              </a:spcBef>
              <a:spcAft>
                <a:spcPct val="0"/>
              </a:spcAft>
            </a:pPr>
            <a:r>
              <a:rPr sz="2000">
                <a:solidFill>
                  <a:srgbClr val="000000"/>
                </a:solidFill>
                <a:latin typeface="DORJGN+ËÎÌå"/>
                <a:cs typeface="DORJGN+ËÎÌå"/>
              </a:rPr>
              <a:t>年，以实际经营年限为准。</a:t>
            </a:r>
          </a:p>
        </p:txBody>
      </p:sp>
      <p:sp>
        <p:nvSpPr>
          <p:cNvPr id="10" name="object 10"/>
          <p:cNvSpPr txBox="1"/>
          <p:nvPr/>
        </p:nvSpPr>
        <p:spPr>
          <a:xfrm>
            <a:off x="2101850" y="5120187"/>
            <a:ext cx="4934958" cy="5074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spc="10">
                <a:solidFill>
                  <a:srgbClr val="FF0000"/>
                </a:solidFill>
                <a:latin typeface="DORJGN+ËÎÌå"/>
                <a:cs typeface="DORJGN+ËÎÌå"/>
              </a:rPr>
              <a:t>企业不拥有核心自主知识产权的四项总分值为零</a:t>
            </a:r>
          </a:p>
        </p:txBody>
      </p:sp>
      <p:pic>
        <p:nvPicPr>
          <p:cNvPr id="30722"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76020" y="1511998"/>
            <a:ext cx="8458338" cy="120120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dirty="0">
                <a:solidFill>
                  <a:srgbClr val="000000"/>
                </a:solidFill>
                <a:latin typeface="UPSSES+ËÎÌå"/>
                <a:cs typeface="UPSSES+ËÎÌå"/>
              </a:rPr>
              <a:t>（</a:t>
            </a:r>
            <a:r>
              <a:rPr sz="2400" spc="11" dirty="0">
                <a:solidFill>
                  <a:srgbClr val="000000"/>
                </a:solidFill>
                <a:latin typeface="MEHFRN+Á¥Êé"/>
                <a:cs typeface="MEHFRN+Á¥Êé"/>
              </a:rPr>
              <a:t>1</a:t>
            </a:r>
            <a:r>
              <a:rPr sz="2400" spc="11" dirty="0">
                <a:solidFill>
                  <a:srgbClr val="000000"/>
                </a:solidFill>
                <a:latin typeface="UPSSES+ËÎÌå"/>
                <a:cs typeface="UPSSES+ËÎÌå"/>
              </a:rPr>
              <a:t>）核心自主知识产权</a:t>
            </a:r>
          </a:p>
          <a:p>
            <a:pPr marL="923493" marR="0">
              <a:lnSpc>
                <a:spcPts val="2402"/>
              </a:lnSpc>
              <a:spcBef>
                <a:spcPts val="1055"/>
              </a:spcBef>
              <a:spcAft>
                <a:spcPct val="0"/>
              </a:spcAft>
            </a:pPr>
            <a:r>
              <a:rPr sz="2400" spc="11" dirty="0" err="1">
                <a:solidFill>
                  <a:srgbClr val="000000"/>
                </a:solidFill>
                <a:latin typeface="UPSSES+ËÎÌå"/>
                <a:cs typeface="UPSSES+ËÎÌå"/>
              </a:rPr>
              <a:t>企业拥有的专利、软件著作权、集成电路布图设</a:t>
            </a:r>
            <a:endParaRPr sz="2400" spc="11" dirty="0">
              <a:solidFill>
                <a:srgbClr val="000000"/>
              </a:solidFill>
              <a:latin typeface="UPSSES+ËÎÌå"/>
              <a:cs typeface="UPSSES+ËÎÌå"/>
            </a:endParaRPr>
          </a:p>
        </p:txBody>
      </p:sp>
      <p:sp>
        <p:nvSpPr>
          <p:cNvPr id="4" name="object 4"/>
          <p:cNvSpPr txBox="1"/>
          <p:nvPr/>
        </p:nvSpPr>
        <p:spPr>
          <a:xfrm>
            <a:off x="1114348" y="2316924"/>
            <a:ext cx="7748243" cy="112775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000000"/>
                </a:solidFill>
                <a:latin typeface="UPSSES+ËÎÌå"/>
                <a:cs typeface="UPSSES+ËÎÌå"/>
              </a:rPr>
              <a:t>计专有权、植物新品种等核心自主知识产权的数量</a:t>
            </a:r>
          </a:p>
          <a:p>
            <a:pPr marL="0" marR="0">
              <a:lnSpc>
                <a:spcPts val="2400"/>
              </a:lnSpc>
              <a:spcBef>
                <a:spcPts val="479"/>
              </a:spcBef>
              <a:spcAft>
                <a:spcPct val="0"/>
              </a:spcAft>
            </a:pPr>
            <a:r>
              <a:rPr sz="2400" spc="11">
                <a:solidFill>
                  <a:srgbClr val="FF0000"/>
                </a:solidFill>
                <a:latin typeface="UPSSES+ËÎÌå"/>
                <a:cs typeface="UPSSES+ËÎÌå"/>
              </a:rPr>
              <a:t>（不含商标）</a:t>
            </a:r>
            <a:r>
              <a:rPr sz="2400">
                <a:solidFill>
                  <a:srgbClr val="000000"/>
                </a:solidFill>
                <a:latin typeface="UPSSES+ËÎÌå"/>
                <a:cs typeface="UPSSES+ËÎÌå"/>
              </a:rPr>
              <a:t> 。</a:t>
            </a:r>
          </a:p>
        </p:txBody>
      </p:sp>
      <p:sp>
        <p:nvSpPr>
          <p:cNvPr id="5" name="object 5"/>
          <p:cNvSpPr txBox="1"/>
          <p:nvPr/>
        </p:nvSpPr>
        <p:spPr>
          <a:xfrm>
            <a:off x="776020" y="3091068"/>
            <a:ext cx="5030633" cy="57116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350">
                <a:solidFill>
                  <a:srgbClr val="00007D"/>
                </a:solidFill>
                <a:latin typeface="Wingdings"/>
                <a:cs typeface="Wingdings"/>
              </a:rPr>
              <a:t></a:t>
            </a:r>
            <a:r>
              <a:rPr sz="1350" spc="1318">
                <a:solidFill>
                  <a:srgbClr val="00007D"/>
                </a:solidFill>
                <a:latin typeface="Times New Roman"/>
                <a:cs typeface="Times New Roman"/>
              </a:rPr>
              <a:t> </a:t>
            </a:r>
            <a:r>
              <a:rPr sz="1800" spc="11">
                <a:solidFill>
                  <a:srgbClr val="000000"/>
                </a:solidFill>
                <a:latin typeface="UPSSES+ËÎÌå"/>
                <a:cs typeface="UPSSES+ËÎÌå"/>
              </a:rPr>
              <a:t>□</a:t>
            </a:r>
            <a:r>
              <a:rPr sz="1800" spc="11">
                <a:solidFill>
                  <a:srgbClr val="000000"/>
                </a:solidFill>
                <a:latin typeface="MEHFRN+Á¥Êé"/>
                <a:cs typeface="MEHFRN+Á¥Êé"/>
              </a:rPr>
              <a:t>A. 6</a:t>
            </a:r>
            <a:r>
              <a:rPr sz="1800" spc="11">
                <a:solidFill>
                  <a:srgbClr val="000000"/>
                </a:solidFill>
                <a:latin typeface="UPSSES+ËÎÌå"/>
                <a:cs typeface="UPSSES+ËÎÌå"/>
              </a:rPr>
              <a:t>项，或１项发明专利</a:t>
            </a:r>
            <a:r>
              <a:rPr sz="1800" spc="2303">
                <a:solidFill>
                  <a:srgbClr val="000000"/>
                </a:solidFill>
                <a:latin typeface="Times New Roman"/>
                <a:cs typeface="Times New Roman"/>
              </a:rPr>
              <a:t> </a:t>
            </a:r>
            <a:r>
              <a:rPr sz="1800" spc="11">
                <a:solidFill>
                  <a:srgbClr val="000000"/>
                </a:solidFill>
                <a:latin typeface="UPSSES+ËÎÌå"/>
                <a:cs typeface="UPSSES+ËÎÌå"/>
              </a:rPr>
              <a:t>□</a:t>
            </a:r>
            <a:r>
              <a:rPr sz="1800" spc="11">
                <a:solidFill>
                  <a:srgbClr val="000000"/>
                </a:solidFill>
                <a:latin typeface="MEHFRN+Á¥Êé"/>
                <a:cs typeface="MEHFRN+Á¥Êé"/>
              </a:rPr>
              <a:t>B. 5</a:t>
            </a:r>
            <a:r>
              <a:rPr sz="1800">
                <a:solidFill>
                  <a:srgbClr val="000000"/>
                </a:solidFill>
                <a:latin typeface="UPSSES+ËÎÌå"/>
                <a:cs typeface="UPSSES+ËÎÌå"/>
              </a:rPr>
              <a:t>项</a:t>
            </a:r>
          </a:p>
        </p:txBody>
      </p:sp>
      <p:sp>
        <p:nvSpPr>
          <p:cNvPr id="6" name="object 6"/>
          <p:cNvSpPr txBox="1"/>
          <p:nvPr/>
        </p:nvSpPr>
        <p:spPr>
          <a:xfrm>
            <a:off x="5962777" y="3091068"/>
            <a:ext cx="1265301"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5">
                <a:solidFill>
                  <a:srgbClr val="000000"/>
                </a:solidFill>
                <a:latin typeface="UPSSES+ËÎÌå"/>
                <a:cs typeface="UPSSES+ËÎÌå"/>
              </a:rPr>
              <a:t>□</a:t>
            </a:r>
            <a:r>
              <a:rPr sz="1800" spc="11">
                <a:solidFill>
                  <a:srgbClr val="000000"/>
                </a:solidFill>
                <a:latin typeface="MEHFRN+Á¥Êé"/>
                <a:cs typeface="MEHFRN+Á¥Êé"/>
              </a:rPr>
              <a:t>C. 4</a:t>
            </a:r>
            <a:r>
              <a:rPr sz="1800">
                <a:solidFill>
                  <a:srgbClr val="000000"/>
                </a:solidFill>
                <a:latin typeface="UPSSES+ËÎÌå"/>
                <a:cs typeface="UPSSES+ËÎÌå"/>
              </a:rPr>
              <a:t>项</a:t>
            </a:r>
          </a:p>
        </p:txBody>
      </p:sp>
      <p:sp>
        <p:nvSpPr>
          <p:cNvPr id="7" name="object 7"/>
          <p:cNvSpPr txBox="1"/>
          <p:nvPr/>
        </p:nvSpPr>
        <p:spPr>
          <a:xfrm>
            <a:off x="7583169" y="3091068"/>
            <a:ext cx="1034795"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000000"/>
                </a:solidFill>
                <a:latin typeface="UPSSES+ËÎÌå"/>
                <a:cs typeface="UPSSES+ËÎÌå"/>
              </a:rPr>
              <a:t>□</a:t>
            </a:r>
            <a:r>
              <a:rPr sz="1800" spc="11">
                <a:solidFill>
                  <a:srgbClr val="000000"/>
                </a:solidFill>
                <a:latin typeface="MEHFRN+Á¥Êé"/>
                <a:cs typeface="MEHFRN+Á¥Êé"/>
              </a:rPr>
              <a:t>D. </a:t>
            </a:r>
            <a:r>
              <a:rPr sz="1800">
                <a:solidFill>
                  <a:srgbClr val="000000"/>
                </a:solidFill>
                <a:latin typeface="MEHFRN+Á¥Êé"/>
                <a:cs typeface="MEHFRN+Á¥Êé"/>
              </a:rPr>
              <a:t>3</a:t>
            </a:r>
          </a:p>
        </p:txBody>
      </p:sp>
      <p:sp>
        <p:nvSpPr>
          <p:cNvPr id="8" name="object 8"/>
          <p:cNvSpPr txBox="1"/>
          <p:nvPr/>
        </p:nvSpPr>
        <p:spPr>
          <a:xfrm>
            <a:off x="1114348" y="3365769"/>
            <a:ext cx="571500"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UPSSES+ËÎÌå"/>
                <a:cs typeface="UPSSES+ËÎÌå"/>
              </a:rPr>
              <a:t>项</a:t>
            </a:r>
          </a:p>
        </p:txBody>
      </p:sp>
      <p:sp>
        <p:nvSpPr>
          <p:cNvPr id="9" name="object 9"/>
          <p:cNvSpPr txBox="1"/>
          <p:nvPr/>
        </p:nvSpPr>
        <p:spPr>
          <a:xfrm>
            <a:off x="1923542" y="3365769"/>
            <a:ext cx="1496948"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000000"/>
                </a:solidFill>
                <a:latin typeface="UPSSES+ËÎÌå"/>
                <a:cs typeface="UPSSES+ËÎÌå"/>
              </a:rPr>
              <a:t>□</a:t>
            </a:r>
            <a:r>
              <a:rPr sz="1800" spc="11">
                <a:solidFill>
                  <a:srgbClr val="000000"/>
                </a:solidFill>
                <a:latin typeface="MEHFRN+Á¥Êé"/>
                <a:cs typeface="MEHFRN+Á¥Êé"/>
              </a:rPr>
              <a:t>E. </a:t>
            </a:r>
            <a:r>
              <a:rPr sz="1800" spc="12">
                <a:solidFill>
                  <a:srgbClr val="000000"/>
                </a:solidFill>
                <a:latin typeface="MEHFRN+Á¥Êé"/>
                <a:cs typeface="MEHFRN+Á¥Êé"/>
              </a:rPr>
              <a:t>1-2</a:t>
            </a:r>
            <a:r>
              <a:rPr sz="1800">
                <a:solidFill>
                  <a:srgbClr val="000000"/>
                </a:solidFill>
                <a:latin typeface="UPSSES+ËÎÌå"/>
                <a:cs typeface="UPSSES+ËÎÌå"/>
              </a:rPr>
              <a:t>项</a:t>
            </a:r>
          </a:p>
        </p:txBody>
      </p:sp>
      <p:sp>
        <p:nvSpPr>
          <p:cNvPr id="10" name="object 10"/>
          <p:cNvSpPr txBox="1"/>
          <p:nvPr/>
        </p:nvSpPr>
        <p:spPr>
          <a:xfrm>
            <a:off x="3543934" y="3365769"/>
            <a:ext cx="1265174"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000000"/>
                </a:solidFill>
                <a:latin typeface="UPSSES+ËÎÌå"/>
                <a:cs typeface="UPSSES+ËÎÌå"/>
              </a:rPr>
              <a:t>□</a:t>
            </a:r>
            <a:r>
              <a:rPr sz="1800" spc="11">
                <a:solidFill>
                  <a:srgbClr val="000000"/>
                </a:solidFill>
                <a:latin typeface="MEHFRN+Á¥Êé"/>
                <a:cs typeface="MEHFRN+Á¥Êé"/>
              </a:rPr>
              <a:t>F. </a:t>
            </a:r>
            <a:r>
              <a:rPr sz="1800" spc="14">
                <a:solidFill>
                  <a:srgbClr val="000000"/>
                </a:solidFill>
                <a:latin typeface="MEHFRN+Á¥Êé"/>
                <a:cs typeface="MEHFRN+Á¥Êé"/>
              </a:rPr>
              <a:t>0</a:t>
            </a:r>
            <a:r>
              <a:rPr sz="1800">
                <a:solidFill>
                  <a:srgbClr val="000000"/>
                </a:solidFill>
                <a:latin typeface="UPSSES+ËÎÌå"/>
                <a:cs typeface="UPSSES+ËÎÌå"/>
              </a:rPr>
              <a:t>项</a:t>
            </a:r>
          </a:p>
        </p:txBody>
      </p:sp>
      <p:sp>
        <p:nvSpPr>
          <p:cNvPr id="11" name="object 11"/>
          <p:cNvSpPr txBox="1"/>
          <p:nvPr/>
        </p:nvSpPr>
        <p:spPr>
          <a:xfrm>
            <a:off x="776020" y="3704693"/>
            <a:ext cx="1462087" cy="61608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spc="15">
                <a:solidFill>
                  <a:srgbClr val="000000"/>
                </a:solidFill>
                <a:latin typeface="UPSSES+ËÎÌå"/>
                <a:cs typeface="UPSSES+ËÎÌå"/>
              </a:rPr>
              <a:t>说明：</a:t>
            </a:r>
          </a:p>
        </p:txBody>
      </p:sp>
      <p:sp>
        <p:nvSpPr>
          <p:cNvPr id="12" name="object 12"/>
          <p:cNvSpPr txBox="1"/>
          <p:nvPr/>
        </p:nvSpPr>
        <p:spPr>
          <a:xfrm>
            <a:off x="1690370" y="4070453"/>
            <a:ext cx="6722140" cy="6297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300">
                <a:solidFill>
                  <a:srgbClr val="00007D"/>
                </a:solidFill>
                <a:latin typeface="Wingdings"/>
                <a:cs typeface="Wingdings"/>
              </a:rPr>
              <a:t></a:t>
            </a:r>
            <a:r>
              <a:rPr sz="1300" spc="492">
                <a:solidFill>
                  <a:srgbClr val="00007D"/>
                </a:solidFill>
                <a:latin typeface="Times New Roman"/>
                <a:cs typeface="Times New Roman"/>
              </a:rPr>
              <a:t> </a:t>
            </a:r>
            <a:r>
              <a:rPr sz="2000" spc="10">
                <a:solidFill>
                  <a:srgbClr val="000000"/>
                </a:solidFill>
                <a:latin typeface="SOWSJU+Á¥Êé"/>
                <a:cs typeface="SOWSJU+Á¥Êé"/>
              </a:rPr>
              <a:t>同一知识产权在国内外的申请、登记只记为一项。</a:t>
            </a:r>
          </a:p>
        </p:txBody>
      </p:sp>
      <p:sp>
        <p:nvSpPr>
          <p:cNvPr id="13" name="object 13"/>
          <p:cNvSpPr txBox="1"/>
          <p:nvPr/>
        </p:nvSpPr>
        <p:spPr>
          <a:xfrm>
            <a:off x="1690370" y="4436205"/>
            <a:ext cx="7604002" cy="63068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6"/>
              </a:lnSpc>
              <a:spcBef>
                <a:spcPct val="0"/>
              </a:spcBef>
              <a:spcAft>
                <a:spcPct val="0"/>
              </a:spcAft>
            </a:pPr>
            <a:r>
              <a:rPr sz="1300">
                <a:solidFill>
                  <a:srgbClr val="00007D"/>
                </a:solidFill>
                <a:latin typeface="Wingdings"/>
                <a:cs typeface="Wingdings"/>
              </a:rPr>
              <a:t></a:t>
            </a:r>
            <a:r>
              <a:rPr sz="1300" spc="492">
                <a:solidFill>
                  <a:srgbClr val="00007D"/>
                </a:solidFill>
                <a:latin typeface="Times New Roman"/>
                <a:cs typeface="Times New Roman"/>
              </a:rPr>
              <a:t> </a:t>
            </a:r>
            <a:r>
              <a:rPr sz="2000" spc="10">
                <a:solidFill>
                  <a:srgbClr val="000000"/>
                </a:solidFill>
                <a:latin typeface="SOWSJU+Á¥Êé"/>
                <a:cs typeface="SOWSJU+Á¥Êé"/>
              </a:rPr>
              <a:t>若知识产权的创造人与知识产权权属人分离，在计算知识</a:t>
            </a:r>
          </a:p>
        </p:txBody>
      </p:sp>
      <p:sp>
        <p:nvSpPr>
          <p:cNvPr id="14" name="object 14"/>
          <p:cNvSpPr txBox="1"/>
          <p:nvPr/>
        </p:nvSpPr>
        <p:spPr>
          <a:xfrm>
            <a:off x="1917445" y="4741267"/>
            <a:ext cx="3231233"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1">
                <a:solidFill>
                  <a:srgbClr val="000000"/>
                </a:solidFill>
                <a:latin typeface="SOWSJU+Á¥Êé"/>
                <a:cs typeface="SOWSJU+Á¥Êé"/>
              </a:rPr>
              <a:t>产权数量时可分别计算。</a:t>
            </a:r>
          </a:p>
        </p:txBody>
      </p:sp>
      <p:sp>
        <p:nvSpPr>
          <p:cNvPr id="15" name="object 15"/>
          <p:cNvSpPr txBox="1"/>
          <p:nvPr/>
        </p:nvSpPr>
        <p:spPr>
          <a:xfrm>
            <a:off x="1690370" y="5094835"/>
            <a:ext cx="3785055" cy="6252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300">
                <a:solidFill>
                  <a:srgbClr val="00007D"/>
                </a:solidFill>
                <a:latin typeface="Wingdings"/>
                <a:cs typeface="Wingdings"/>
              </a:rPr>
              <a:t></a:t>
            </a:r>
            <a:r>
              <a:rPr sz="1300" spc="492">
                <a:solidFill>
                  <a:srgbClr val="00007D"/>
                </a:solidFill>
                <a:latin typeface="Times New Roman"/>
                <a:cs typeface="Times New Roman"/>
              </a:rPr>
              <a:t> </a:t>
            </a:r>
            <a:r>
              <a:rPr sz="2000" spc="10">
                <a:solidFill>
                  <a:srgbClr val="000000"/>
                </a:solidFill>
                <a:latin typeface="SOWSJU+Á¥Êé"/>
                <a:cs typeface="SOWSJU+Á¥Êé"/>
              </a:rPr>
              <a:t>专利以获得授权证书为准。</a:t>
            </a:r>
          </a:p>
        </p:txBody>
      </p:sp>
      <p:pic>
        <p:nvPicPr>
          <p:cNvPr id="29698"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76020" y="1296225"/>
            <a:ext cx="6874076" cy="120091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000000"/>
                </a:solidFill>
                <a:latin typeface="EAGQDG+ËÎÌå"/>
                <a:cs typeface="EAGQDG+ËÎÌå"/>
              </a:rPr>
              <a:t>（</a:t>
            </a:r>
            <a:r>
              <a:rPr sz="2400" spc="11">
                <a:solidFill>
                  <a:srgbClr val="000000"/>
                </a:solidFill>
                <a:latin typeface="VTKUUK+Á¥Êé"/>
                <a:cs typeface="VTKUUK+Á¥Êé"/>
              </a:rPr>
              <a:t>2</a:t>
            </a:r>
            <a:r>
              <a:rPr sz="2400" spc="11">
                <a:solidFill>
                  <a:srgbClr val="000000"/>
                </a:solidFill>
                <a:latin typeface="EAGQDG+ËÎÌå"/>
                <a:cs typeface="EAGQDG+ËÎÌå"/>
              </a:rPr>
              <a:t>）科技成果转化能力</a:t>
            </a:r>
          </a:p>
          <a:p>
            <a:pPr marL="923493" marR="0">
              <a:lnSpc>
                <a:spcPts val="2400"/>
              </a:lnSpc>
              <a:spcBef>
                <a:spcPts val="1055"/>
              </a:spcBef>
              <a:spcAft>
                <a:spcPct val="0"/>
              </a:spcAft>
            </a:pPr>
            <a:r>
              <a:rPr sz="2400" spc="12">
                <a:solidFill>
                  <a:srgbClr val="000000"/>
                </a:solidFill>
                <a:latin typeface="EAGQDG+ËÎÌå"/>
                <a:cs typeface="EAGQDG+ËÎÌå"/>
              </a:rPr>
              <a:t>最近</a:t>
            </a:r>
            <a:r>
              <a:rPr sz="2400" spc="11">
                <a:solidFill>
                  <a:srgbClr val="000000"/>
                </a:solidFill>
                <a:latin typeface="VTKUUK+Á¥Êé"/>
                <a:cs typeface="VTKUUK+Á¥Êé"/>
              </a:rPr>
              <a:t>3</a:t>
            </a:r>
            <a:r>
              <a:rPr sz="2400" spc="11">
                <a:solidFill>
                  <a:srgbClr val="000000"/>
                </a:solidFill>
                <a:latin typeface="EAGQDG+ËÎÌå"/>
                <a:cs typeface="EAGQDG+ËÎÌå"/>
              </a:rPr>
              <a:t>年内科技成果转化的年平均数。</a:t>
            </a:r>
          </a:p>
        </p:txBody>
      </p:sp>
      <p:sp>
        <p:nvSpPr>
          <p:cNvPr id="4" name="object 4"/>
          <p:cNvSpPr txBox="1"/>
          <p:nvPr/>
        </p:nvSpPr>
        <p:spPr>
          <a:xfrm>
            <a:off x="1123492" y="2143521"/>
            <a:ext cx="1725117"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000000"/>
                </a:solidFill>
                <a:latin typeface="EAGQDG+ËÎÌå"/>
                <a:cs typeface="EAGQDG+ËÎÌå"/>
              </a:rPr>
              <a:t>□</a:t>
            </a:r>
            <a:r>
              <a:rPr sz="1800" spc="11">
                <a:solidFill>
                  <a:srgbClr val="000000"/>
                </a:solidFill>
                <a:latin typeface="VTKUUK+Á¥Êé"/>
                <a:cs typeface="VTKUUK+Á¥Êé"/>
              </a:rPr>
              <a:t>A. 4</a:t>
            </a:r>
            <a:r>
              <a:rPr sz="1800" spc="11">
                <a:solidFill>
                  <a:srgbClr val="000000"/>
                </a:solidFill>
                <a:latin typeface="EAGQDG+ËÎÌå"/>
                <a:cs typeface="EAGQDG+ËÎÌå"/>
              </a:rPr>
              <a:t>项以上</a:t>
            </a:r>
          </a:p>
        </p:txBody>
      </p:sp>
      <p:sp>
        <p:nvSpPr>
          <p:cNvPr id="5" name="object 5"/>
          <p:cNvSpPr txBox="1"/>
          <p:nvPr/>
        </p:nvSpPr>
        <p:spPr>
          <a:xfrm>
            <a:off x="4126103" y="2143521"/>
            <a:ext cx="2789116" cy="123012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571" marR="0">
              <a:lnSpc>
                <a:spcPts val="1800"/>
              </a:lnSpc>
              <a:spcBef>
                <a:spcPct val="0"/>
              </a:spcBef>
              <a:spcAft>
                <a:spcPct val="0"/>
              </a:spcAft>
            </a:pPr>
            <a:r>
              <a:rPr sz="1800" spc="14">
                <a:solidFill>
                  <a:srgbClr val="000000"/>
                </a:solidFill>
                <a:latin typeface="EAGQDG+ËÎÌå"/>
                <a:cs typeface="EAGQDG+ËÎÌå"/>
              </a:rPr>
              <a:t>□</a:t>
            </a:r>
            <a:r>
              <a:rPr sz="1800" spc="11">
                <a:solidFill>
                  <a:srgbClr val="000000"/>
                </a:solidFill>
                <a:latin typeface="VTKUUK+Á¥Êé"/>
                <a:cs typeface="VTKUUK+Á¥Êé"/>
              </a:rPr>
              <a:t>B. 3-4</a:t>
            </a:r>
            <a:r>
              <a:rPr sz="1800" spc="11">
                <a:solidFill>
                  <a:srgbClr val="000000"/>
                </a:solidFill>
                <a:latin typeface="EAGQDG+ËÎÌå"/>
                <a:cs typeface="EAGQDG+ËÎÌå"/>
              </a:rPr>
              <a:t>项（不含</a:t>
            </a:r>
            <a:r>
              <a:rPr sz="1800" spc="15">
                <a:solidFill>
                  <a:srgbClr val="000000"/>
                </a:solidFill>
                <a:latin typeface="VTKUUK+Á¥Êé"/>
                <a:cs typeface="VTKUUK+Á¥Êé"/>
              </a:rPr>
              <a:t>3</a:t>
            </a:r>
            <a:r>
              <a:rPr sz="1800" spc="11">
                <a:solidFill>
                  <a:srgbClr val="000000"/>
                </a:solidFill>
                <a:latin typeface="EAGQDG+ËÎÌå"/>
                <a:cs typeface="EAGQDG+ËÎÌå"/>
              </a:rPr>
              <a:t>项）</a:t>
            </a:r>
          </a:p>
          <a:p>
            <a:pPr marL="0" marR="0">
              <a:lnSpc>
                <a:spcPts val="1802"/>
              </a:lnSpc>
              <a:spcBef>
                <a:spcPts val="791"/>
              </a:spcBef>
              <a:spcAft>
                <a:spcPct val="0"/>
              </a:spcAft>
            </a:pPr>
            <a:r>
              <a:rPr sz="1800" spc="14">
                <a:solidFill>
                  <a:srgbClr val="000000"/>
                </a:solidFill>
                <a:latin typeface="EAGQDG+ËÎÌå"/>
                <a:cs typeface="EAGQDG+ËÎÌå"/>
              </a:rPr>
              <a:t>□</a:t>
            </a:r>
            <a:r>
              <a:rPr sz="1800" spc="11">
                <a:solidFill>
                  <a:srgbClr val="000000"/>
                </a:solidFill>
                <a:latin typeface="VTKUUK+Á¥Êé"/>
                <a:cs typeface="VTKUUK+Á¥Êé"/>
              </a:rPr>
              <a:t>D. 1-2</a:t>
            </a:r>
            <a:r>
              <a:rPr sz="1800" spc="11">
                <a:solidFill>
                  <a:srgbClr val="000000"/>
                </a:solidFill>
                <a:latin typeface="EAGQDG+ËÎÌå"/>
                <a:cs typeface="EAGQDG+ËÎÌå"/>
              </a:rPr>
              <a:t>项（不含</a:t>
            </a:r>
            <a:r>
              <a:rPr sz="1800" spc="15">
                <a:solidFill>
                  <a:srgbClr val="000000"/>
                </a:solidFill>
                <a:latin typeface="VTKUUK+Á¥Êé"/>
                <a:cs typeface="VTKUUK+Á¥Êé"/>
              </a:rPr>
              <a:t>1</a:t>
            </a:r>
            <a:r>
              <a:rPr sz="1800" spc="11">
                <a:solidFill>
                  <a:srgbClr val="000000"/>
                </a:solidFill>
                <a:latin typeface="EAGQDG+ËÎÌå"/>
                <a:cs typeface="EAGQDG+ËÎÌå"/>
              </a:rPr>
              <a:t>项）</a:t>
            </a:r>
          </a:p>
          <a:p>
            <a:pPr marL="7619" marR="0">
              <a:lnSpc>
                <a:spcPts val="1800"/>
              </a:lnSpc>
              <a:spcBef>
                <a:spcPts val="791"/>
              </a:spcBef>
              <a:spcAft>
                <a:spcPct val="0"/>
              </a:spcAft>
            </a:pPr>
            <a:r>
              <a:rPr sz="1800" spc="14">
                <a:solidFill>
                  <a:srgbClr val="000000"/>
                </a:solidFill>
                <a:latin typeface="EAGQDG+ËÎÌå"/>
                <a:cs typeface="EAGQDG+ËÎÌå"/>
              </a:rPr>
              <a:t>□</a:t>
            </a:r>
            <a:r>
              <a:rPr sz="1800" spc="11">
                <a:solidFill>
                  <a:srgbClr val="000000"/>
                </a:solidFill>
                <a:latin typeface="VTKUUK+Á¥Êé"/>
                <a:cs typeface="VTKUUK+Á¥Êé"/>
              </a:rPr>
              <a:t>F. 0</a:t>
            </a:r>
            <a:r>
              <a:rPr sz="1800">
                <a:solidFill>
                  <a:srgbClr val="000000"/>
                </a:solidFill>
                <a:latin typeface="EAGQDG+ËÎÌå"/>
                <a:cs typeface="EAGQDG+ËÎÌå"/>
              </a:rPr>
              <a:t>项</a:t>
            </a:r>
          </a:p>
        </p:txBody>
      </p:sp>
      <p:sp>
        <p:nvSpPr>
          <p:cNvPr id="6" name="object 6"/>
          <p:cNvSpPr txBox="1"/>
          <p:nvPr/>
        </p:nvSpPr>
        <p:spPr>
          <a:xfrm>
            <a:off x="1123492" y="2472697"/>
            <a:ext cx="2783858" cy="90094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2"/>
              </a:lnSpc>
              <a:spcBef>
                <a:spcPct val="0"/>
              </a:spcBef>
              <a:spcAft>
                <a:spcPct val="0"/>
              </a:spcAft>
            </a:pPr>
            <a:r>
              <a:rPr sz="1800" spc="11">
                <a:solidFill>
                  <a:srgbClr val="000000"/>
                </a:solidFill>
                <a:latin typeface="EAGQDG+ËÎÌå"/>
                <a:cs typeface="EAGQDG+ËÎÌå"/>
              </a:rPr>
              <a:t>□</a:t>
            </a:r>
            <a:r>
              <a:rPr sz="1800" spc="11">
                <a:solidFill>
                  <a:srgbClr val="000000"/>
                </a:solidFill>
                <a:latin typeface="VTKUUK+Á¥Êé"/>
                <a:cs typeface="VTKUUK+Á¥Êé"/>
              </a:rPr>
              <a:t>C. 2-3</a:t>
            </a:r>
            <a:r>
              <a:rPr sz="1800" spc="12">
                <a:solidFill>
                  <a:srgbClr val="000000"/>
                </a:solidFill>
                <a:latin typeface="EAGQDG+ËÎÌå"/>
                <a:cs typeface="EAGQDG+ËÎÌå"/>
              </a:rPr>
              <a:t>项（不含</a:t>
            </a:r>
            <a:r>
              <a:rPr sz="1800" spc="11">
                <a:solidFill>
                  <a:srgbClr val="000000"/>
                </a:solidFill>
                <a:latin typeface="VTKUUK+Á¥Êé"/>
                <a:cs typeface="VTKUUK+Á¥Êé"/>
              </a:rPr>
              <a:t>2</a:t>
            </a:r>
            <a:r>
              <a:rPr sz="1800" spc="11">
                <a:solidFill>
                  <a:srgbClr val="000000"/>
                </a:solidFill>
                <a:latin typeface="EAGQDG+ËÎÌå"/>
                <a:cs typeface="EAGQDG+ËÎÌå"/>
              </a:rPr>
              <a:t>项）</a:t>
            </a:r>
          </a:p>
          <a:p>
            <a:pPr marL="0" marR="0">
              <a:lnSpc>
                <a:spcPts val="1800"/>
              </a:lnSpc>
              <a:spcBef>
                <a:spcPts val="791"/>
              </a:spcBef>
              <a:spcAft>
                <a:spcPct val="0"/>
              </a:spcAft>
            </a:pPr>
            <a:r>
              <a:rPr sz="1800" spc="11">
                <a:solidFill>
                  <a:srgbClr val="000000"/>
                </a:solidFill>
                <a:latin typeface="EAGQDG+ËÎÌå"/>
                <a:cs typeface="EAGQDG+ËÎÌå"/>
              </a:rPr>
              <a:t>□</a:t>
            </a:r>
            <a:r>
              <a:rPr sz="1800" spc="11">
                <a:solidFill>
                  <a:srgbClr val="000000"/>
                </a:solidFill>
                <a:latin typeface="VTKUUK+Á¥Êé"/>
                <a:cs typeface="VTKUUK+Á¥Êé"/>
              </a:rPr>
              <a:t>E. 1</a:t>
            </a:r>
            <a:r>
              <a:rPr sz="1800">
                <a:solidFill>
                  <a:srgbClr val="000000"/>
                </a:solidFill>
                <a:latin typeface="EAGQDG+ËÎÌå"/>
                <a:cs typeface="EAGQDG+ËÎÌå"/>
              </a:rPr>
              <a:t>项</a:t>
            </a:r>
          </a:p>
        </p:txBody>
      </p:sp>
      <p:sp>
        <p:nvSpPr>
          <p:cNvPr id="7" name="object 7"/>
          <p:cNvSpPr txBox="1"/>
          <p:nvPr/>
        </p:nvSpPr>
        <p:spPr>
          <a:xfrm>
            <a:off x="776020" y="3141066"/>
            <a:ext cx="1462087" cy="61608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a:solidFill>
                  <a:srgbClr val="00007D"/>
                </a:solidFill>
                <a:latin typeface="Wingdings"/>
                <a:cs typeface="Wingdings"/>
              </a:rPr>
              <a:t></a:t>
            </a:r>
            <a:r>
              <a:rPr sz="1500" spc="1168">
                <a:solidFill>
                  <a:srgbClr val="00007D"/>
                </a:solidFill>
                <a:latin typeface="Times New Roman"/>
                <a:cs typeface="Times New Roman"/>
              </a:rPr>
              <a:t> </a:t>
            </a:r>
            <a:r>
              <a:rPr sz="2000" spc="15">
                <a:solidFill>
                  <a:srgbClr val="000000"/>
                </a:solidFill>
                <a:latin typeface="EAGQDG+ËÎÌå"/>
                <a:cs typeface="EAGQDG+ËÎÌå"/>
              </a:rPr>
              <a:t>说明：</a:t>
            </a:r>
          </a:p>
        </p:txBody>
      </p:sp>
      <p:sp>
        <p:nvSpPr>
          <p:cNvPr id="8" name="object 8"/>
          <p:cNvSpPr txBox="1"/>
          <p:nvPr/>
        </p:nvSpPr>
        <p:spPr>
          <a:xfrm>
            <a:off x="6130416" y="3149401"/>
            <a:ext cx="1528572" cy="50749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990033"/>
                </a:solidFill>
                <a:latin typeface="EAGQDG+ËÎÌå"/>
                <a:cs typeface="EAGQDG+ËÎÌå"/>
              </a:rPr>
              <a:t>商业价值！！</a:t>
            </a:r>
          </a:p>
        </p:txBody>
      </p:sp>
      <p:sp>
        <p:nvSpPr>
          <p:cNvPr id="9" name="object 9"/>
          <p:cNvSpPr txBox="1"/>
          <p:nvPr/>
        </p:nvSpPr>
        <p:spPr>
          <a:xfrm>
            <a:off x="1690370" y="3506827"/>
            <a:ext cx="6133845" cy="99498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300">
                <a:solidFill>
                  <a:srgbClr val="00007D"/>
                </a:solidFill>
                <a:latin typeface="Wingdings"/>
                <a:cs typeface="Wingdings"/>
              </a:rPr>
              <a:t></a:t>
            </a:r>
            <a:r>
              <a:rPr sz="1300" spc="492">
                <a:solidFill>
                  <a:srgbClr val="00007D"/>
                </a:solidFill>
                <a:latin typeface="Times New Roman"/>
                <a:cs typeface="Times New Roman"/>
              </a:rPr>
              <a:t> </a:t>
            </a:r>
            <a:r>
              <a:rPr sz="2000" spc="11">
                <a:solidFill>
                  <a:srgbClr val="000000"/>
                </a:solidFill>
                <a:latin typeface="MOLTME+Á¥Êé"/>
                <a:cs typeface="MOLTME+Á¥Êé"/>
              </a:rPr>
              <a:t>同一科学技术成果在国内外的申请只记</a:t>
            </a:r>
            <a:r>
              <a:rPr sz="2000" spc="1496">
                <a:solidFill>
                  <a:srgbClr val="000000"/>
                </a:solidFill>
                <a:latin typeface="Times New Roman"/>
                <a:cs typeface="Times New Roman"/>
              </a:rPr>
              <a:t> </a:t>
            </a:r>
            <a:r>
              <a:rPr sz="2000" spc="14">
                <a:solidFill>
                  <a:srgbClr val="000000"/>
                </a:solidFill>
                <a:latin typeface="MOLTME+Á¥Êé"/>
                <a:cs typeface="MOLTME+Á¥Êé"/>
              </a:rPr>
              <a:t>一项</a:t>
            </a:r>
          </a:p>
          <a:p>
            <a:pPr marL="0" marR="0">
              <a:lnSpc>
                <a:spcPts val="2004"/>
              </a:lnSpc>
              <a:spcBef>
                <a:spcPts val="878"/>
              </a:spcBef>
              <a:spcAft>
                <a:spcPct val="0"/>
              </a:spcAft>
            </a:pPr>
            <a:r>
              <a:rPr sz="1300">
                <a:solidFill>
                  <a:srgbClr val="00007D"/>
                </a:solidFill>
                <a:latin typeface="Wingdings"/>
                <a:cs typeface="Wingdings"/>
              </a:rPr>
              <a:t></a:t>
            </a:r>
            <a:r>
              <a:rPr sz="1300" spc="492">
                <a:solidFill>
                  <a:srgbClr val="00007D"/>
                </a:solidFill>
                <a:latin typeface="Times New Roman"/>
                <a:cs typeface="Times New Roman"/>
              </a:rPr>
              <a:t> </a:t>
            </a:r>
            <a:r>
              <a:rPr sz="2000" spc="10">
                <a:solidFill>
                  <a:srgbClr val="000000"/>
                </a:solidFill>
                <a:latin typeface="MOLTME+Á¥Êé"/>
                <a:cs typeface="MOLTME+Á¥Êé"/>
              </a:rPr>
              <a:t>购入或出售技术成果以正式技术合同为准。</a:t>
            </a:r>
          </a:p>
        </p:txBody>
      </p:sp>
      <p:sp>
        <p:nvSpPr>
          <p:cNvPr id="10" name="object 10"/>
          <p:cNvSpPr txBox="1"/>
          <p:nvPr/>
        </p:nvSpPr>
        <p:spPr>
          <a:xfrm>
            <a:off x="1690370" y="4238728"/>
            <a:ext cx="7601656" cy="124369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300">
                <a:solidFill>
                  <a:srgbClr val="00007D"/>
                </a:solidFill>
                <a:latin typeface="Wingdings"/>
                <a:cs typeface="Wingdings"/>
              </a:rPr>
              <a:t></a:t>
            </a:r>
            <a:r>
              <a:rPr sz="1300" spc="492">
                <a:solidFill>
                  <a:srgbClr val="00007D"/>
                </a:solidFill>
                <a:latin typeface="Times New Roman"/>
                <a:cs typeface="Times New Roman"/>
              </a:rPr>
              <a:t> </a:t>
            </a:r>
            <a:r>
              <a:rPr sz="2000" spc="10">
                <a:solidFill>
                  <a:srgbClr val="000000"/>
                </a:solidFill>
                <a:latin typeface="MOLTME+Á¥Êé"/>
                <a:cs typeface="MOLTME+Á¥Êé"/>
              </a:rPr>
              <a:t>此项评价可计入技术诀窍，但价值较小的不算在内。从产</a:t>
            </a:r>
          </a:p>
          <a:p>
            <a:pPr marL="227075" marR="0">
              <a:lnSpc>
                <a:spcPts val="2004"/>
              </a:lnSpc>
              <a:spcBef>
                <a:spcPts val="395"/>
              </a:spcBef>
              <a:spcAft>
                <a:spcPct val="0"/>
              </a:spcAft>
            </a:pPr>
            <a:r>
              <a:rPr sz="2000" spc="10">
                <a:solidFill>
                  <a:srgbClr val="000000"/>
                </a:solidFill>
                <a:latin typeface="MOLTME+Á¥Êé"/>
                <a:cs typeface="MOLTME+Á¥Êé"/>
              </a:rPr>
              <a:t>品或工艺的改进表现来评价技术诀窍等的价值大小（企业</a:t>
            </a:r>
          </a:p>
          <a:p>
            <a:pPr marL="227075" marR="0">
              <a:lnSpc>
                <a:spcPts val="2006"/>
              </a:lnSpc>
              <a:spcBef>
                <a:spcPts val="395"/>
              </a:spcBef>
              <a:spcAft>
                <a:spcPct val="0"/>
              </a:spcAft>
            </a:pPr>
            <a:r>
              <a:rPr sz="2000" spc="11">
                <a:solidFill>
                  <a:srgbClr val="000000"/>
                </a:solidFill>
                <a:latin typeface="MOLTME+Á¥Êé"/>
                <a:cs typeface="MOLTME+Á¥Êé"/>
              </a:rPr>
              <a:t>可以不披露具体内容）。</a:t>
            </a:r>
          </a:p>
        </p:txBody>
      </p:sp>
      <p:sp>
        <p:nvSpPr>
          <p:cNvPr id="11" name="object 11"/>
          <p:cNvSpPr txBox="1"/>
          <p:nvPr/>
        </p:nvSpPr>
        <p:spPr>
          <a:xfrm>
            <a:off x="1690370" y="5214342"/>
            <a:ext cx="7601656" cy="63037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300">
                <a:solidFill>
                  <a:srgbClr val="00007D"/>
                </a:solidFill>
                <a:latin typeface="Wingdings"/>
                <a:cs typeface="Wingdings"/>
              </a:rPr>
              <a:t></a:t>
            </a:r>
            <a:r>
              <a:rPr sz="1300" spc="492">
                <a:solidFill>
                  <a:srgbClr val="00007D"/>
                </a:solidFill>
                <a:latin typeface="Times New Roman"/>
                <a:cs typeface="Times New Roman"/>
              </a:rPr>
              <a:t> </a:t>
            </a:r>
            <a:r>
              <a:rPr sz="2000" spc="10">
                <a:solidFill>
                  <a:srgbClr val="000000"/>
                </a:solidFill>
                <a:latin typeface="MOLTME+Á¥Êé"/>
                <a:cs typeface="MOLTME+Á¥Êé"/>
              </a:rPr>
              <a:t>技术成果转化的判断依据是：企业以技术成果形成产品、</a:t>
            </a:r>
          </a:p>
        </p:txBody>
      </p:sp>
      <p:sp>
        <p:nvSpPr>
          <p:cNvPr id="12" name="object 12"/>
          <p:cNvSpPr txBox="1"/>
          <p:nvPr/>
        </p:nvSpPr>
        <p:spPr>
          <a:xfrm>
            <a:off x="1917445" y="5519142"/>
            <a:ext cx="2679207"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1">
                <a:solidFill>
                  <a:srgbClr val="000000"/>
                </a:solidFill>
                <a:latin typeface="MOLTME+Á¥Êé"/>
                <a:cs typeface="MOLTME+Á¥Êé"/>
              </a:rPr>
              <a:t>服务、样品、样机等</a:t>
            </a:r>
          </a:p>
        </p:txBody>
      </p:sp>
      <p:pic>
        <p:nvPicPr>
          <p:cNvPr id="28674"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9592" y="2348880"/>
            <a:ext cx="6797992" cy="892552"/>
          </a:xfrm>
        </p:spPr>
        <p:txBody>
          <a:bodyPr/>
          <a:lstStyle/>
          <a:p>
            <a:r>
              <a:rPr lang="zh-CN" altLang="en-US" spc="14" dirty="0" smtClean="0">
                <a:solidFill>
                  <a:srgbClr val="FF0000"/>
                </a:solidFill>
                <a:latin typeface="ERIMUB+ËÎÌå"/>
                <a:cs typeface="ERIMUB+ËÎÌå"/>
              </a:rPr>
              <a:t> </a:t>
            </a:r>
            <a:r>
              <a:rPr lang="zh-CN" altLang="en-US" sz="4000" spc="14" dirty="0" smtClean="0">
                <a:solidFill>
                  <a:srgbClr val="FF0000"/>
                </a:solidFill>
                <a:latin typeface="ERIMUB+ËÎÌå"/>
                <a:cs typeface="ERIMUB+ËÎÌå"/>
              </a:rPr>
              <a:t> 一</a:t>
            </a:r>
            <a:r>
              <a:rPr lang="zh-CN" altLang="en-US" sz="4000" spc="14" dirty="0" smtClean="0">
                <a:solidFill>
                  <a:srgbClr val="FF0000"/>
                </a:solidFill>
                <a:latin typeface="ERIMUB+ËÎÌå"/>
                <a:cs typeface="ERIMUB+ËÎÌå"/>
              </a:rPr>
              <a:t>、高新技术企业认定背景</a:t>
            </a:r>
            <a:r>
              <a:rPr lang="zh-CN" altLang="en-US" spc="14" dirty="0" smtClean="0">
                <a:solidFill>
                  <a:srgbClr val="FF0000"/>
                </a:solidFill>
                <a:latin typeface="ERIMUB+ËÎÌå"/>
                <a:cs typeface="ERIMUB+ËÎÌå"/>
              </a:rPr>
              <a:t/>
            </a:r>
            <a:br>
              <a:rPr lang="zh-CN" altLang="en-US" spc="14" dirty="0" smtClean="0">
                <a:solidFill>
                  <a:srgbClr val="FF0000"/>
                </a:solidFill>
                <a:latin typeface="ERIMUB+ËÎÌå"/>
                <a:cs typeface="ERIMUB+ËÎÌå"/>
              </a:rPr>
            </a:br>
            <a:endParaRPr lang="zh-CN" altLang="en-US" dirty="0"/>
          </a:p>
        </p:txBody>
      </p:sp>
      <p:pic>
        <p:nvPicPr>
          <p:cNvPr id="47106" name="Picture 2"/>
          <p:cNvPicPr>
            <a:picLocks noChangeAspect="1" noChangeArrowheads="1"/>
          </p:cNvPicPr>
          <p:nvPr/>
        </p:nvPicPr>
        <p:blipFill>
          <a:blip r:embed="rId2" cstate="print"/>
          <a:srcRect/>
          <a:stretch>
            <a:fillRect/>
          </a:stretch>
        </p:blipFill>
        <p:spPr bwMode="auto">
          <a:xfrm>
            <a:off x="323528" y="260648"/>
            <a:ext cx="847725" cy="781050"/>
          </a:xfrm>
          <a:prstGeom prst="rect">
            <a:avLst/>
          </a:prstGeom>
          <a:noFill/>
          <a:ln w="9525">
            <a:noFill/>
            <a:miter lim="800000"/>
            <a:headEnd/>
            <a:tailEnd/>
          </a:ln>
        </p:spPr>
      </p:pic>
      <p:cxnSp>
        <p:nvCxnSpPr>
          <p:cNvPr id="6" name="直接连接符 5"/>
          <p:cNvCxnSpPr/>
          <p:nvPr/>
        </p:nvCxnSpPr>
        <p:spPr>
          <a:xfrm flipV="1">
            <a:off x="0" y="908720"/>
            <a:ext cx="914400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0" y="908720"/>
            <a:ext cx="914400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0" y="6165304"/>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0" y="6093296"/>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179512" y="908720"/>
            <a:ext cx="9144000" cy="7200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845819" y="1583626"/>
            <a:ext cx="4754803"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dirty="0">
                <a:solidFill>
                  <a:srgbClr val="000000"/>
                </a:solidFill>
                <a:latin typeface="NMGKLA+ËÎÌå"/>
                <a:cs typeface="NMGKLA+ËÎÌå"/>
              </a:rPr>
              <a:t>（</a:t>
            </a:r>
            <a:r>
              <a:rPr sz="2400" spc="11" dirty="0">
                <a:solidFill>
                  <a:srgbClr val="000000"/>
                </a:solidFill>
                <a:latin typeface="OBJARN+Á¥Êé"/>
                <a:cs typeface="OBJARN+Á¥Êé"/>
              </a:rPr>
              <a:t>3</a:t>
            </a:r>
            <a:r>
              <a:rPr sz="2400" spc="11" dirty="0">
                <a:solidFill>
                  <a:srgbClr val="000000"/>
                </a:solidFill>
                <a:latin typeface="NMGKLA+ËÎÌå"/>
                <a:cs typeface="NMGKLA+ËÎÌå"/>
              </a:rPr>
              <a:t>）研究开发的组织管理水平</a:t>
            </a:r>
          </a:p>
        </p:txBody>
      </p:sp>
      <p:sp>
        <p:nvSpPr>
          <p:cNvPr id="4" name="object 4"/>
          <p:cNvSpPr txBox="1"/>
          <p:nvPr/>
        </p:nvSpPr>
        <p:spPr>
          <a:xfrm>
            <a:off x="1184147" y="2022538"/>
            <a:ext cx="8278259" cy="185953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31291" marR="0">
              <a:lnSpc>
                <a:spcPts val="2400"/>
              </a:lnSpc>
              <a:spcBef>
                <a:spcPct val="0"/>
              </a:spcBef>
              <a:spcAft>
                <a:spcPct val="0"/>
              </a:spcAft>
            </a:pPr>
            <a:r>
              <a:rPr sz="2400" spc="11" dirty="0">
                <a:solidFill>
                  <a:srgbClr val="000000"/>
                </a:solidFill>
                <a:latin typeface="NMGKLA+ËÎÌå"/>
                <a:cs typeface="NMGKLA+ËÎÌå"/>
              </a:rPr>
              <a:t>（</a:t>
            </a:r>
            <a:r>
              <a:rPr sz="2400" spc="14" dirty="0">
                <a:solidFill>
                  <a:srgbClr val="000000"/>
                </a:solidFill>
                <a:latin typeface="OBJARN+Á¥Êé"/>
                <a:cs typeface="OBJARN+Á¥Êé"/>
              </a:rPr>
              <a:t>1</a:t>
            </a:r>
            <a:r>
              <a:rPr sz="2400" spc="11" dirty="0">
                <a:solidFill>
                  <a:srgbClr val="000000"/>
                </a:solidFill>
                <a:latin typeface="NMGKLA+ËÎÌå"/>
                <a:cs typeface="NMGKLA+ËÎÌå"/>
              </a:rPr>
              <a:t>）制定了研究开发项目立项报告</a:t>
            </a:r>
            <a:r>
              <a:rPr sz="2400" spc="11" dirty="0">
                <a:solidFill>
                  <a:srgbClr val="000000"/>
                </a:solidFill>
                <a:latin typeface="OBJARN+Á¥Êé"/>
                <a:cs typeface="OBJARN+Á¥Êé"/>
              </a:rPr>
              <a:t>;</a:t>
            </a:r>
            <a:r>
              <a:rPr sz="2400" spc="11" dirty="0">
                <a:solidFill>
                  <a:srgbClr val="000000"/>
                </a:solidFill>
                <a:latin typeface="NMGKLA+ËÎÌå"/>
                <a:cs typeface="NMGKLA+ËÎÌå"/>
              </a:rPr>
              <a:t>（</a:t>
            </a:r>
            <a:r>
              <a:rPr sz="2400" spc="11" dirty="0">
                <a:solidFill>
                  <a:srgbClr val="000000"/>
                </a:solidFill>
                <a:latin typeface="OBJARN+Á¥Êé"/>
                <a:cs typeface="OBJARN+Á¥Êé"/>
              </a:rPr>
              <a:t>2</a:t>
            </a:r>
            <a:r>
              <a:rPr sz="2400" spc="11" dirty="0">
                <a:solidFill>
                  <a:srgbClr val="000000"/>
                </a:solidFill>
                <a:latin typeface="NMGKLA+ËÎÌå"/>
                <a:cs typeface="NMGKLA+ËÎÌå"/>
              </a:rPr>
              <a:t>）建立了</a:t>
            </a:r>
          </a:p>
          <a:p>
            <a:pPr marL="0" marR="0">
              <a:lnSpc>
                <a:spcPts val="2400"/>
              </a:lnSpc>
              <a:spcBef>
                <a:spcPts val="479"/>
              </a:spcBef>
              <a:spcAft>
                <a:spcPct val="0"/>
              </a:spcAft>
            </a:pPr>
            <a:r>
              <a:rPr sz="2400" spc="11" dirty="0">
                <a:solidFill>
                  <a:srgbClr val="000000"/>
                </a:solidFill>
                <a:latin typeface="NMGKLA+ËÎÌå"/>
                <a:cs typeface="NMGKLA+ËÎÌå"/>
              </a:rPr>
              <a:t>研发投入核算体系；（</a:t>
            </a:r>
            <a:r>
              <a:rPr sz="2400" spc="11" dirty="0">
                <a:solidFill>
                  <a:srgbClr val="000000"/>
                </a:solidFill>
                <a:latin typeface="OBJARN+Á¥Êé"/>
                <a:cs typeface="OBJARN+Á¥Êé"/>
              </a:rPr>
              <a:t>3</a:t>
            </a:r>
            <a:r>
              <a:rPr sz="2400" spc="11" dirty="0">
                <a:solidFill>
                  <a:srgbClr val="000000"/>
                </a:solidFill>
                <a:latin typeface="NMGKLA+ËÎÌå"/>
                <a:cs typeface="NMGKLA+ËÎÌå"/>
              </a:rPr>
              <a:t>）开展了产学研合作的研发活</a:t>
            </a:r>
          </a:p>
          <a:p>
            <a:pPr marL="0" marR="0">
              <a:lnSpc>
                <a:spcPts val="2402"/>
              </a:lnSpc>
              <a:spcBef>
                <a:spcPts val="479"/>
              </a:spcBef>
              <a:spcAft>
                <a:spcPct val="0"/>
              </a:spcAft>
            </a:pPr>
            <a:r>
              <a:rPr sz="2400" spc="12" dirty="0">
                <a:solidFill>
                  <a:srgbClr val="000000"/>
                </a:solidFill>
                <a:latin typeface="NMGKLA+ËÎÌå"/>
                <a:cs typeface="NMGKLA+ËÎÌå"/>
              </a:rPr>
              <a:t>动；（</a:t>
            </a:r>
            <a:r>
              <a:rPr sz="2400" spc="11" dirty="0">
                <a:solidFill>
                  <a:srgbClr val="000000"/>
                </a:solidFill>
                <a:latin typeface="OBJARN+Á¥Êé"/>
                <a:cs typeface="OBJARN+Á¥Êé"/>
              </a:rPr>
              <a:t>4</a:t>
            </a:r>
            <a:r>
              <a:rPr sz="2400" spc="11" dirty="0">
                <a:solidFill>
                  <a:srgbClr val="000000"/>
                </a:solidFill>
                <a:latin typeface="NMGKLA+ËÎÌå"/>
                <a:cs typeface="NMGKLA+ËÎÌå"/>
              </a:rPr>
              <a:t>）设有研发机构并具备相应的设施和设备；</a:t>
            </a:r>
          </a:p>
          <a:p>
            <a:pPr marL="0" marR="0">
              <a:lnSpc>
                <a:spcPts val="2400"/>
              </a:lnSpc>
              <a:spcBef>
                <a:spcPts val="429"/>
              </a:spcBef>
              <a:spcAft>
                <a:spcPct val="0"/>
              </a:spcAft>
            </a:pPr>
            <a:r>
              <a:rPr sz="2400" spc="11" dirty="0">
                <a:solidFill>
                  <a:srgbClr val="000000"/>
                </a:solidFill>
                <a:latin typeface="NMGKLA+ËÎÌå"/>
                <a:cs typeface="NMGKLA+ËÎÌå"/>
              </a:rPr>
              <a:t>（</a:t>
            </a:r>
            <a:r>
              <a:rPr sz="2400" spc="11" dirty="0">
                <a:solidFill>
                  <a:srgbClr val="000000"/>
                </a:solidFill>
                <a:latin typeface="OBJARN+Á¥Êé"/>
                <a:cs typeface="OBJARN+Á¥Êé"/>
              </a:rPr>
              <a:t>5</a:t>
            </a:r>
            <a:r>
              <a:rPr sz="2400" spc="11" dirty="0">
                <a:solidFill>
                  <a:srgbClr val="000000"/>
                </a:solidFill>
                <a:latin typeface="NMGKLA+ËÎÌå"/>
                <a:cs typeface="NMGKLA+ËÎÌå"/>
              </a:rPr>
              <a:t>）建立了研发人员的绩效考核奖励制度。</a:t>
            </a:r>
          </a:p>
        </p:txBody>
      </p:sp>
      <p:sp>
        <p:nvSpPr>
          <p:cNvPr id="5" name="object 5"/>
          <p:cNvSpPr txBox="1"/>
          <p:nvPr/>
        </p:nvSpPr>
        <p:spPr>
          <a:xfrm>
            <a:off x="1184147" y="3528456"/>
            <a:ext cx="7437304" cy="84582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9144" marR="0">
              <a:lnSpc>
                <a:spcPts val="1800"/>
              </a:lnSpc>
              <a:spcBef>
                <a:spcPct val="0"/>
              </a:spcBef>
              <a:spcAft>
                <a:spcPct val="0"/>
              </a:spcAft>
            </a:pPr>
            <a:r>
              <a:rPr sz="1800" spc="11">
                <a:solidFill>
                  <a:srgbClr val="000000"/>
                </a:solidFill>
                <a:latin typeface="NMGKLA+ËÎÌå"/>
                <a:cs typeface="NMGKLA+ËÎÌå"/>
              </a:rPr>
              <a:t>□</a:t>
            </a:r>
            <a:r>
              <a:rPr sz="1800" spc="11">
                <a:solidFill>
                  <a:srgbClr val="000000"/>
                </a:solidFill>
                <a:latin typeface="OBJARN+Á¥Êé"/>
                <a:cs typeface="OBJARN+Á¥Êé"/>
              </a:rPr>
              <a:t>A. 5</a:t>
            </a:r>
            <a:r>
              <a:rPr sz="1800" spc="11">
                <a:solidFill>
                  <a:srgbClr val="000000"/>
                </a:solidFill>
                <a:latin typeface="NMGKLA+ËÎÌå"/>
                <a:cs typeface="NMGKLA+ËÎÌå"/>
              </a:rPr>
              <a:t>项都符合要求</a:t>
            </a:r>
            <a:r>
              <a:rPr sz="1800" spc="2300">
                <a:solidFill>
                  <a:srgbClr val="000000"/>
                </a:solidFill>
                <a:latin typeface="Times New Roman"/>
                <a:cs typeface="Times New Roman"/>
              </a:rPr>
              <a:t> </a:t>
            </a:r>
            <a:r>
              <a:rPr sz="1800" spc="11">
                <a:solidFill>
                  <a:srgbClr val="000000"/>
                </a:solidFill>
                <a:latin typeface="NMGKLA+ËÎÌå"/>
                <a:cs typeface="NMGKLA+ËÎÌå"/>
              </a:rPr>
              <a:t>□</a:t>
            </a:r>
            <a:r>
              <a:rPr sz="1800" spc="11">
                <a:solidFill>
                  <a:srgbClr val="000000"/>
                </a:solidFill>
                <a:latin typeface="OBJARN+Á¥Êé"/>
                <a:cs typeface="OBJARN+Á¥Êé"/>
              </a:rPr>
              <a:t>B. </a:t>
            </a:r>
            <a:r>
              <a:rPr sz="1800" spc="15">
                <a:solidFill>
                  <a:srgbClr val="000000"/>
                </a:solidFill>
                <a:latin typeface="OBJARN+Á¥Êé"/>
                <a:cs typeface="OBJARN+Á¥Êé"/>
              </a:rPr>
              <a:t>4</a:t>
            </a:r>
            <a:r>
              <a:rPr sz="1800" spc="11">
                <a:solidFill>
                  <a:srgbClr val="000000"/>
                </a:solidFill>
                <a:latin typeface="NMGKLA+ËÎÌå"/>
                <a:cs typeface="NMGKLA+ËÎÌå"/>
              </a:rPr>
              <a:t>项符合要求</a:t>
            </a:r>
            <a:r>
              <a:rPr sz="1800" spc="2287">
                <a:solidFill>
                  <a:srgbClr val="000000"/>
                </a:solidFill>
                <a:latin typeface="Times New Roman"/>
                <a:cs typeface="Times New Roman"/>
              </a:rPr>
              <a:t> </a:t>
            </a:r>
            <a:r>
              <a:rPr sz="1800" spc="11">
                <a:solidFill>
                  <a:srgbClr val="000000"/>
                </a:solidFill>
                <a:latin typeface="NMGKLA+ËÎÌå"/>
                <a:cs typeface="NMGKLA+ËÎÌå"/>
              </a:rPr>
              <a:t>□</a:t>
            </a:r>
            <a:r>
              <a:rPr sz="1800" spc="11">
                <a:solidFill>
                  <a:srgbClr val="000000"/>
                </a:solidFill>
                <a:latin typeface="OBJARN+Á¥Êé"/>
                <a:cs typeface="OBJARN+Á¥Êé"/>
              </a:rPr>
              <a:t>C. 3</a:t>
            </a:r>
            <a:r>
              <a:rPr sz="1800" spc="11">
                <a:solidFill>
                  <a:srgbClr val="000000"/>
                </a:solidFill>
                <a:latin typeface="NMGKLA+ËÎÌå"/>
                <a:cs typeface="NMGKLA+ËÎÌå"/>
              </a:rPr>
              <a:t>项符合要求</a:t>
            </a:r>
          </a:p>
          <a:p>
            <a:pPr marL="0" marR="0">
              <a:lnSpc>
                <a:spcPts val="1800"/>
              </a:lnSpc>
              <a:spcBef>
                <a:spcPts val="360"/>
              </a:spcBef>
              <a:spcAft>
                <a:spcPct val="0"/>
              </a:spcAft>
            </a:pPr>
            <a:r>
              <a:rPr sz="1800" spc="11">
                <a:solidFill>
                  <a:srgbClr val="000000"/>
                </a:solidFill>
                <a:latin typeface="NMGKLA+ËÎÌå"/>
                <a:cs typeface="NMGKLA+ËÎÌå"/>
              </a:rPr>
              <a:t>□</a:t>
            </a:r>
            <a:r>
              <a:rPr sz="1800" spc="11">
                <a:solidFill>
                  <a:srgbClr val="000000"/>
                </a:solidFill>
                <a:latin typeface="OBJARN+Á¥Êé"/>
                <a:cs typeface="OBJARN+Á¥Êé"/>
              </a:rPr>
              <a:t>D. 2</a:t>
            </a:r>
            <a:r>
              <a:rPr sz="1800" spc="11">
                <a:solidFill>
                  <a:srgbClr val="000000"/>
                </a:solidFill>
                <a:latin typeface="NMGKLA+ËÎÌå"/>
                <a:cs typeface="NMGKLA+ËÎÌå"/>
              </a:rPr>
              <a:t>项符合要求</a:t>
            </a:r>
            <a:r>
              <a:rPr sz="1800" spc="4124">
                <a:solidFill>
                  <a:srgbClr val="000000"/>
                </a:solidFill>
                <a:latin typeface="Times New Roman"/>
                <a:cs typeface="Times New Roman"/>
              </a:rPr>
              <a:t> </a:t>
            </a:r>
            <a:r>
              <a:rPr sz="1800" spc="11">
                <a:solidFill>
                  <a:srgbClr val="000000"/>
                </a:solidFill>
                <a:latin typeface="NMGKLA+ËÎÌå"/>
                <a:cs typeface="NMGKLA+ËÎÌå"/>
              </a:rPr>
              <a:t>□</a:t>
            </a:r>
            <a:r>
              <a:rPr sz="1800">
                <a:solidFill>
                  <a:srgbClr val="000000"/>
                </a:solidFill>
                <a:latin typeface="OBJARN+Á¥Êé"/>
                <a:cs typeface="OBJARN+Á¥Êé"/>
              </a:rPr>
              <a:t>E</a:t>
            </a:r>
            <a:r>
              <a:rPr sz="1800" spc="23">
                <a:solidFill>
                  <a:srgbClr val="000000"/>
                </a:solidFill>
                <a:latin typeface="OBJARN+Á¥Êé"/>
                <a:cs typeface="OBJARN+Á¥Êé"/>
              </a:rPr>
              <a:t> </a:t>
            </a:r>
            <a:r>
              <a:rPr sz="1800" spc="14">
                <a:solidFill>
                  <a:srgbClr val="000000"/>
                </a:solidFill>
                <a:latin typeface="OBJARN+Á¥Êé"/>
                <a:cs typeface="OBJARN+Á¥Êé"/>
              </a:rPr>
              <a:t>.1</a:t>
            </a:r>
            <a:r>
              <a:rPr sz="1800" spc="11">
                <a:solidFill>
                  <a:srgbClr val="000000"/>
                </a:solidFill>
                <a:latin typeface="NMGKLA+ËÎÌå"/>
                <a:cs typeface="NMGKLA+ËÎÌå"/>
              </a:rPr>
              <a:t>项符合要求</a:t>
            </a:r>
            <a:r>
              <a:rPr sz="1800" spc="2287">
                <a:solidFill>
                  <a:srgbClr val="000000"/>
                </a:solidFill>
                <a:latin typeface="Times New Roman"/>
                <a:cs typeface="Times New Roman"/>
              </a:rPr>
              <a:t> </a:t>
            </a:r>
            <a:r>
              <a:rPr sz="1800" spc="11">
                <a:solidFill>
                  <a:srgbClr val="000000"/>
                </a:solidFill>
                <a:latin typeface="NMGKLA+ËÎÌå"/>
                <a:cs typeface="NMGKLA+ËÎÌå"/>
              </a:rPr>
              <a:t>□</a:t>
            </a:r>
            <a:r>
              <a:rPr sz="1800" spc="11">
                <a:solidFill>
                  <a:srgbClr val="000000"/>
                </a:solidFill>
                <a:latin typeface="OBJARN+Á¥Êé"/>
                <a:cs typeface="OBJARN+Á¥Êé"/>
              </a:rPr>
              <a:t>F.</a:t>
            </a:r>
            <a:r>
              <a:rPr sz="1800" spc="11">
                <a:solidFill>
                  <a:srgbClr val="000000"/>
                </a:solidFill>
                <a:latin typeface="NMGKLA+ËÎÌå"/>
                <a:cs typeface="NMGKLA+ËÎÌå"/>
              </a:rPr>
              <a:t>均不符合要求</a:t>
            </a:r>
          </a:p>
        </p:txBody>
      </p:sp>
      <p:sp>
        <p:nvSpPr>
          <p:cNvPr id="6" name="object 6"/>
          <p:cNvSpPr txBox="1"/>
          <p:nvPr/>
        </p:nvSpPr>
        <p:spPr>
          <a:xfrm>
            <a:off x="4412234" y="4831897"/>
            <a:ext cx="1528571" cy="5074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0000"/>
                </a:solidFill>
                <a:latin typeface="NMGKLA+ËÎÌå"/>
                <a:cs typeface="NMGKLA+ËÎÌå"/>
              </a:rPr>
              <a:t>符合要求！！</a:t>
            </a:r>
          </a:p>
        </p:txBody>
      </p:sp>
      <p:pic>
        <p:nvPicPr>
          <p:cNvPr id="27650"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80592" y="2029642"/>
            <a:ext cx="5107776" cy="76230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2"/>
              </a:lnSpc>
              <a:spcBef>
                <a:spcPct val="0"/>
              </a:spcBef>
              <a:spcAft>
                <a:spcPct val="0"/>
              </a:spcAft>
            </a:pPr>
            <a:r>
              <a:rPr sz="2400" spc="11" dirty="0">
                <a:solidFill>
                  <a:srgbClr val="000000"/>
                </a:solidFill>
                <a:latin typeface="ARRPNE+ËÎÌå"/>
                <a:cs typeface="ARRPNE+ËÎÌå"/>
              </a:rPr>
              <a:t>（</a:t>
            </a:r>
            <a:r>
              <a:rPr sz="2400" spc="14" dirty="0">
                <a:solidFill>
                  <a:srgbClr val="000000"/>
                </a:solidFill>
                <a:latin typeface="FMLPOH+Á¥Êé"/>
                <a:cs typeface="FMLPOH+Á¥Êé"/>
              </a:rPr>
              <a:t>4</a:t>
            </a:r>
            <a:r>
              <a:rPr sz="2400" spc="11" dirty="0">
                <a:solidFill>
                  <a:srgbClr val="000000"/>
                </a:solidFill>
                <a:latin typeface="ARRPNE+ËÎÌå"/>
                <a:cs typeface="ARRPNE+ËÎÌå"/>
              </a:rPr>
              <a:t>）总资产和销售额成长性指标</a:t>
            </a:r>
          </a:p>
        </p:txBody>
      </p:sp>
      <p:sp>
        <p:nvSpPr>
          <p:cNvPr id="4" name="object 4"/>
          <p:cNvSpPr txBox="1"/>
          <p:nvPr/>
        </p:nvSpPr>
        <p:spPr>
          <a:xfrm>
            <a:off x="1118920" y="2468816"/>
            <a:ext cx="8103379" cy="149381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585546" marR="0">
              <a:lnSpc>
                <a:spcPts val="2400"/>
              </a:lnSpc>
              <a:spcBef>
                <a:spcPct val="0"/>
              </a:spcBef>
              <a:spcAft>
                <a:spcPct val="0"/>
              </a:spcAft>
            </a:pPr>
            <a:r>
              <a:rPr sz="2400" spc="11">
                <a:solidFill>
                  <a:srgbClr val="000000"/>
                </a:solidFill>
                <a:latin typeface="ARRPNE+ËÎÌå"/>
                <a:cs typeface="ARRPNE+ËÎÌå"/>
              </a:rPr>
              <a:t>此项指标是对反映企业经营绩效的总资产增长率</a:t>
            </a:r>
          </a:p>
          <a:p>
            <a:pPr marL="0" marR="0">
              <a:lnSpc>
                <a:spcPts val="2400"/>
              </a:lnSpc>
              <a:spcBef>
                <a:spcPts val="480"/>
              </a:spcBef>
              <a:spcAft>
                <a:spcPct val="0"/>
              </a:spcAft>
            </a:pPr>
            <a:r>
              <a:rPr sz="2400" spc="11">
                <a:solidFill>
                  <a:srgbClr val="000000"/>
                </a:solidFill>
                <a:latin typeface="ARRPNE+ËÎÌå"/>
                <a:cs typeface="ARRPNE+ËÎÌå"/>
              </a:rPr>
              <a:t>和销售增长率的评价（各占</a:t>
            </a:r>
            <a:r>
              <a:rPr sz="2400" spc="12">
                <a:solidFill>
                  <a:srgbClr val="000000"/>
                </a:solidFill>
                <a:latin typeface="FMLPOH+Á¥Êé"/>
                <a:cs typeface="FMLPOH+Á¥Êé"/>
              </a:rPr>
              <a:t>10</a:t>
            </a:r>
            <a:r>
              <a:rPr sz="2400" spc="11">
                <a:solidFill>
                  <a:srgbClr val="000000"/>
                </a:solidFill>
                <a:latin typeface="ARRPNE+ËÎÌå"/>
                <a:cs typeface="ARRPNE+ËÎÌå"/>
              </a:rPr>
              <a:t>分），具体计算方法如</a:t>
            </a:r>
          </a:p>
          <a:p>
            <a:pPr marL="0" marR="0">
              <a:lnSpc>
                <a:spcPts val="2402"/>
              </a:lnSpc>
              <a:spcBef>
                <a:spcPts val="479"/>
              </a:spcBef>
              <a:spcAft>
                <a:spcPct val="0"/>
              </a:spcAft>
            </a:pPr>
            <a:r>
              <a:rPr sz="2400">
                <a:solidFill>
                  <a:srgbClr val="000000"/>
                </a:solidFill>
                <a:latin typeface="ARRPNE+ËÎÌå"/>
                <a:cs typeface="ARRPNE+ËÎÌå"/>
              </a:rPr>
              <a:t>下</a:t>
            </a:r>
            <a:r>
              <a:rPr sz="2400" spc="626">
                <a:solidFill>
                  <a:srgbClr val="000000"/>
                </a:solidFill>
                <a:latin typeface="Times New Roman"/>
                <a:cs typeface="Times New Roman"/>
              </a:rPr>
              <a:t> </a:t>
            </a:r>
            <a:r>
              <a:rPr sz="2400">
                <a:solidFill>
                  <a:srgbClr val="000000"/>
                </a:solidFill>
                <a:latin typeface="ARRPNE+ËÎÌå"/>
                <a:cs typeface="ARRPNE+ËÎÌå"/>
              </a:rPr>
              <a:t>：</a:t>
            </a:r>
          </a:p>
        </p:txBody>
      </p:sp>
      <p:sp>
        <p:nvSpPr>
          <p:cNvPr id="5" name="object 5"/>
          <p:cNvSpPr txBox="1"/>
          <p:nvPr/>
        </p:nvSpPr>
        <p:spPr>
          <a:xfrm>
            <a:off x="1118920" y="3608975"/>
            <a:ext cx="8091110" cy="84581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588594" marR="0">
              <a:lnSpc>
                <a:spcPts val="1800"/>
              </a:lnSpc>
              <a:spcBef>
                <a:spcPct val="0"/>
              </a:spcBef>
              <a:spcAft>
                <a:spcPct val="0"/>
              </a:spcAft>
            </a:pPr>
            <a:r>
              <a:rPr sz="1800" spc="11">
                <a:solidFill>
                  <a:srgbClr val="000000"/>
                </a:solidFill>
                <a:latin typeface="ARRPNE+ËÎÌå"/>
                <a:cs typeface="ARRPNE+ËÎÌå"/>
              </a:rPr>
              <a:t>总资产增长率＝</a:t>
            </a:r>
            <a:r>
              <a:rPr sz="1800" spc="11">
                <a:solidFill>
                  <a:srgbClr val="000000"/>
                </a:solidFill>
                <a:latin typeface="FMLPOH+Á¥Êé"/>
                <a:cs typeface="FMLPOH+Á¥Êé"/>
              </a:rPr>
              <a:t>1/2</a:t>
            </a:r>
            <a:r>
              <a:rPr sz="1800" spc="23">
                <a:solidFill>
                  <a:srgbClr val="000000"/>
                </a:solidFill>
                <a:latin typeface="FMLPOH+Á¥Êé"/>
                <a:cs typeface="FMLPOH+Á¥Êé"/>
              </a:rPr>
              <a:t> </a:t>
            </a:r>
            <a:r>
              <a:rPr sz="1800" spc="11">
                <a:solidFill>
                  <a:srgbClr val="000000"/>
                </a:solidFill>
                <a:latin typeface="ARRPNE+ËÎÌå"/>
                <a:cs typeface="ARRPNE+ËÎÌå"/>
              </a:rPr>
              <a:t>（第二年总资产额÷第一年总资产额＋第三</a:t>
            </a:r>
          </a:p>
          <a:p>
            <a:pPr marL="0" marR="0">
              <a:lnSpc>
                <a:spcPts val="1800"/>
              </a:lnSpc>
              <a:spcBef>
                <a:spcPts val="359"/>
              </a:spcBef>
              <a:spcAft>
                <a:spcPct val="0"/>
              </a:spcAft>
            </a:pPr>
            <a:r>
              <a:rPr sz="1800" spc="11">
                <a:solidFill>
                  <a:srgbClr val="000000"/>
                </a:solidFill>
                <a:latin typeface="ARRPNE+ËÎÌå"/>
                <a:cs typeface="ARRPNE+ËÎÌå"/>
              </a:rPr>
              <a:t>年总资产额÷第二年总资产额）－</a:t>
            </a:r>
            <a:r>
              <a:rPr sz="1800" spc="11">
                <a:solidFill>
                  <a:srgbClr val="000000"/>
                </a:solidFill>
                <a:latin typeface="FMLPOH+Á¥Êé"/>
                <a:cs typeface="FMLPOH+Á¥Êé"/>
              </a:rPr>
              <a:t>1</a:t>
            </a:r>
            <a:r>
              <a:rPr sz="1800">
                <a:solidFill>
                  <a:srgbClr val="000000"/>
                </a:solidFill>
                <a:latin typeface="ARRPNE+ËÎÌå"/>
                <a:cs typeface="ARRPNE+ËÎÌå"/>
              </a:rPr>
              <a:t>。</a:t>
            </a:r>
          </a:p>
        </p:txBody>
      </p:sp>
      <p:sp>
        <p:nvSpPr>
          <p:cNvPr id="6" name="object 6"/>
          <p:cNvSpPr txBox="1"/>
          <p:nvPr/>
        </p:nvSpPr>
        <p:spPr>
          <a:xfrm>
            <a:off x="1118920" y="4212478"/>
            <a:ext cx="8091110" cy="83362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588594" marR="0">
              <a:lnSpc>
                <a:spcPts val="1800"/>
              </a:lnSpc>
              <a:spcBef>
                <a:spcPct val="0"/>
              </a:spcBef>
              <a:spcAft>
                <a:spcPct val="0"/>
              </a:spcAft>
            </a:pPr>
            <a:r>
              <a:rPr sz="1800" spc="11">
                <a:solidFill>
                  <a:srgbClr val="000000"/>
                </a:solidFill>
                <a:latin typeface="ARRPNE+ËÎÌå"/>
                <a:cs typeface="ARRPNE+ËÎÌå"/>
              </a:rPr>
              <a:t>销售增长率＝</a:t>
            </a:r>
            <a:r>
              <a:rPr sz="1800" spc="11">
                <a:solidFill>
                  <a:srgbClr val="000000"/>
                </a:solidFill>
                <a:latin typeface="FMLPOH+Á¥Êé"/>
                <a:cs typeface="FMLPOH+Á¥Êé"/>
              </a:rPr>
              <a:t>1/2</a:t>
            </a:r>
            <a:r>
              <a:rPr sz="1800" spc="23">
                <a:solidFill>
                  <a:srgbClr val="000000"/>
                </a:solidFill>
                <a:latin typeface="FMLPOH+Á¥Êé"/>
                <a:cs typeface="FMLPOH+Á¥Êé"/>
              </a:rPr>
              <a:t> </a:t>
            </a:r>
            <a:r>
              <a:rPr sz="1800" spc="11">
                <a:solidFill>
                  <a:srgbClr val="000000"/>
                </a:solidFill>
                <a:latin typeface="ARRPNE+ËÎÌå"/>
                <a:cs typeface="ARRPNE+ËÎÌå"/>
              </a:rPr>
              <a:t>（第二年销售额÷第一年销售额＋第三年销售</a:t>
            </a:r>
          </a:p>
          <a:p>
            <a:pPr marL="0" marR="0">
              <a:lnSpc>
                <a:spcPts val="1800"/>
              </a:lnSpc>
              <a:spcBef>
                <a:spcPts val="263"/>
              </a:spcBef>
              <a:spcAft>
                <a:spcPct val="0"/>
              </a:spcAft>
            </a:pPr>
            <a:r>
              <a:rPr sz="1800" spc="11">
                <a:solidFill>
                  <a:srgbClr val="000000"/>
                </a:solidFill>
                <a:latin typeface="ARRPNE+ËÎÌå"/>
                <a:cs typeface="ARRPNE+ËÎÌå"/>
              </a:rPr>
              <a:t>额÷第二年销售额）－</a:t>
            </a:r>
            <a:r>
              <a:rPr sz="1800" spc="11">
                <a:solidFill>
                  <a:srgbClr val="000000"/>
                </a:solidFill>
                <a:latin typeface="FMLPOH+Á¥Êé"/>
                <a:cs typeface="FMLPOH+Á¥Êé"/>
              </a:rPr>
              <a:t>1</a:t>
            </a:r>
            <a:r>
              <a:rPr sz="1800">
                <a:solidFill>
                  <a:srgbClr val="000000"/>
                </a:solidFill>
                <a:latin typeface="ARRPNE+ËÎÌå"/>
                <a:cs typeface="ARRPNE+ËÎÌå"/>
              </a:rPr>
              <a:t>；</a:t>
            </a:r>
          </a:p>
        </p:txBody>
      </p:sp>
      <p:sp>
        <p:nvSpPr>
          <p:cNvPr id="7" name="object 7"/>
          <p:cNvSpPr txBox="1"/>
          <p:nvPr/>
        </p:nvSpPr>
        <p:spPr>
          <a:xfrm>
            <a:off x="3807205" y="5190037"/>
            <a:ext cx="2141219" cy="5074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0000"/>
                </a:solidFill>
                <a:latin typeface="ARRPNE+ËÎÌå"/>
                <a:cs typeface="ARRPNE+ËÎÌå"/>
              </a:rPr>
              <a:t>支持成长性企业！！</a:t>
            </a:r>
          </a:p>
        </p:txBody>
      </p:sp>
      <p:pic>
        <p:nvPicPr>
          <p:cNvPr id="26626"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3520331" y="1178272"/>
            <a:ext cx="1370204" cy="41138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spc="117">
                <a:solidFill>
                  <a:srgbClr val="000000"/>
                </a:solidFill>
                <a:latin typeface="GELDPS+ËÎÌå"/>
                <a:cs typeface="GELDPS+ËÎÌå"/>
              </a:rPr>
              <a:t>1</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自</a:t>
            </a:r>
            <a:r>
              <a:rPr sz="1300" spc="-66">
                <a:solidFill>
                  <a:srgbClr val="000000"/>
                </a:solidFill>
                <a:latin typeface="Times New Roman"/>
                <a:cs typeface="Times New Roman"/>
              </a:rPr>
              <a:t> </a:t>
            </a:r>
            <a:r>
              <a:rPr sz="1300">
                <a:solidFill>
                  <a:srgbClr val="000000"/>
                </a:solidFill>
                <a:latin typeface="TJFAPQ+ÐÂËÎÌå"/>
                <a:cs typeface="TJFAPQ+ÐÂËÎÌå"/>
              </a:rPr>
              <a:t>我</a:t>
            </a:r>
            <a:r>
              <a:rPr sz="1300" spc="-66">
                <a:solidFill>
                  <a:srgbClr val="000000"/>
                </a:solidFill>
                <a:latin typeface="Times New Roman"/>
                <a:cs typeface="Times New Roman"/>
              </a:rPr>
              <a:t> </a:t>
            </a:r>
            <a:r>
              <a:rPr sz="1300">
                <a:solidFill>
                  <a:srgbClr val="000000"/>
                </a:solidFill>
                <a:latin typeface="TJFAPQ+ÐÂËÎÌå"/>
                <a:cs typeface="TJFAPQ+ÐÂËÎÌå"/>
              </a:rPr>
              <a:t>评</a:t>
            </a:r>
            <a:r>
              <a:rPr sz="1300" spc="-66">
                <a:solidFill>
                  <a:srgbClr val="000000"/>
                </a:solidFill>
                <a:latin typeface="Times New Roman"/>
                <a:cs typeface="Times New Roman"/>
              </a:rPr>
              <a:t> </a:t>
            </a:r>
            <a:r>
              <a:rPr sz="1300">
                <a:solidFill>
                  <a:srgbClr val="000000"/>
                </a:solidFill>
                <a:latin typeface="TJFAPQ+ÐÂËÎÌå"/>
                <a:cs typeface="TJFAPQ+ÐÂËÎÌå"/>
              </a:rPr>
              <a:t>价</a:t>
            </a:r>
          </a:p>
        </p:txBody>
      </p:sp>
      <p:sp>
        <p:nvSpPr>
          <p:cNvPr id="4" name="object 4"/>
          <p:cNvSpPr txBox="1"/>
          <p:nvPr/>
        </p:nvSpPr>
        <p:spPr>
          <a:xfrm>
            <a:off x="629716" y="1581118"/>
            <a:ext cx="1791004" cy="63581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6"/>
              </a:lnSpc>
              <a:spcBef>
                <a:spcPct val="0"/>
              </a:spcBef>
              <a:spcAft>
                <a:spcPct val="0"/>
              </a:spcAft>
            </a:pPr>
            <a:r>
              <a:rPr sz="2000" spc="21">
                <a:solidFill>
                  <a:srgbClr val="FF0000"/>
                </a:solidFill>
                <a:latin typeface="GELDPS+ËÎÌå"/>
                <a:cs typeface="GELDPS+ËÎÌå"/>
              </a:rPr>
              <a:t>4</a:t>
            </a:r>
            <a:r>
              <a:rPr sz="2000" spc="18">
                <a:solidFill>
                  <a:srgbClr val="FF0000"/>
                </a:solidFill>
                <a:latin typeface="CAOEPV+ËÎÌå"/>
                <a:cs typeface="CAOEPV+ËÎÌå"/>
              </a:rPr>
              <a:t>、认定程序</a:t>
            </a:r>
          </a:p>
        </p:txBody>
      </p:sp>
      <p:sp>
        <p:nvSpPr>
          <p:cNvPr id="5" name="object 5"/>
          <p:cNvSpPr txBox="1"/>
          <p:nvPr/>
        </p:nvSpPr>
        <p:spPr>
          <a:xfrm>
            <a:off x="3526424" y="1598326"/>
            <a:ext cx="1995085" cy="123883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spc="117">
                <a:solidFill>
                  <a:srgbClr val="000000"/>
                </a:solidFill>
                <a:latin typeface="GELDPS+ËÎÌå"/>
                <a:cs typeface="GELDPS+ËÎÌå"/>
              </a:rPr>
              <a:t>2</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网</a:t>
            </a:r>
            <a:r>
              <a:rPr sz="1300" spc="-66">
                <a:solidFill>
                  <a:srgbClr val="000000"/>
                </a:solidFill>
                <a:latin typeface="Times New Roman"/>
                <a:cs typeface="Times New Roman"/>
              </a:rPr>
              <a:t> </a:t>
            </a:r>
            <a:r>
              <a:rPr sz="1300">
                <a:solidFill>
                  <a:srgbClr val="000000"/>
                </a:solidFill>
                <a:latin typeface="TJFAPQ+ÐÂËÎÌå"/>
                <a:cs typeface="TJFAPQ+ÐÂËÎÌå"/>
              </a:rPr>
              <a:t>上</a:t>
            </a:r>
            <a:r>
              <a:rPr sz="1300" spc="-66">
                <a:solidFill>
                  <a:srgbClr val="000000"/>
                </a:solidFill>
                <a:latin typeface="Times New Roman"/>
                <a:cs typeface="Times New Roman"/>
              </a:rPr>
              <a:t> </a:t>
            </a:r>
            <a:r>
              <a:rPr sz="1300">
                <a:solidFill>
                  <a:srgbClr val="000000"/>
                </a:solidFill>
                <a:latin typeface="TJFAPQ+ÐÂËÎÌå"/>
                <a:cs typeface="TJFAPQ+ÐÂËÎÌå"/>
              </a:rPr>
              <a:t>注</a:t>
            </a:r>
            <a:r>
              <a:rPr sz="1300" spc="-66">
                <a:solidFill>
                  <a:srgbClr val="000000"/>
                </a:solidFill>
                <a:latin typeface="Times New Roman"/>
                <a:cs typeface="Times New Roman"/>
              </a:rPr>
              <a:t> </a:t>
            </a:r>
            <a:r>
              <a:rPr sz="1300">
                <a:solidFill>
                  <a:srgbClr val="000000"/>
                </a:solidFill>
                <a:latin typeface="TJFAPQ+ÐÂËÎÌå"/>
                <a:cs typeface="TJFAPQ+ÐÂËÎÌå"/>
              </a:rPr>
              <a:t>册</a:t>
            </a:r>
            <a:r>
              <a:rPr sz="1300" spc="-66">
                <a:solidFill>
                  <a:srgbClr val="000000"/>
                </a:solidFill>
                <a:latin typeface="Times New Roman"/>
                <a:cs typeface="Times New Roman"/>
              </a:rPr>
              <a:t> </a:t>
            </a:r>
            <a:r>
              <a:rPr sz="1300">
                <a:solidFill>
                  <a:srgbClr val="000000"/>
                </a:solidFill>
                <a:latin typeface="TJFAPQ+ÐÂËÎÌå"/>
                <a:cs typeface="TJFAPQ+ÐÂËÎÌå"/>
              </a:rPr>
              <a:t>登</a:t>
            </a:r>
            <a:r>
              <a:rPr sz="1300" spc="-66">
                <a:solidFill>
                  <a:srgbClr val="000000"/>
                </a:solidFill>
                <a:latin typeface="Times New Roman"/>
                <a:cs typeface="Times New Roman"/>
              </a:rPr>
              <a:t> </a:t>
            </a:r>
            <a:r>
              <a:rPr sz="1300">
                <a:solidFill>
                  <a:srgbClr val="000000"/>
                </a:solidFill>
                <a:latin typeface="TJFAPQ+ÐÂËÎÌå"/>
                <a:cs typeface="TJFAPQ+ÐÂËÎÌå"/>
              </a:rPr>
              <a:t>记</a:t>
            </a:r>
          </a:p>
          <a:p>
            <a:pPr marL="0" marR="0">
              <a:lnSpc>
                <a:spcPts val="1289"/>
              </a:lnSpc>
              <a:spcBef>
                <a:spcPts val="1910"/>
              </a:spcBef>
              <a:spcAft>
                <a:spcPct val="0"/>
              </a:spcAft>
            </a:pPr>
            <a:r>
              <a:rPr sz="1300" spc="117">
                <a:solidFill>
                  <a:srgbClr val="000000"/>
                </a:solidFill>
                <a:latin typeface="GELDPS+ËÎÌå"/>
                <a:cs typeface="GELDPS+ËÎÌå"/>
              </a:rPr>
              <a:t>3</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准</a:t>
            </a:r>
            <a:r>
              <a:rPr sz="1300" spc="-66">
                <a:solidFill>
                  <a:srgbClr val="000000"/>
                </a:solidFill>
                <a:latin typeface="Times New Roman"/>
                <a:cs typeface="Times New Roman"/>
              </a:rPr>
              <a:t> </a:t>
            </a:r>
            <a:r>
              <a:rPr sz="1300">
                <a:solidFill>
                  <a:srgbClr val="000000"/>
                </a:solidFill>
                <a:latin typeface="TJFAPQ+ÐÂËÎÌå"/>
                <a:cs typeface="TJFAPQ+ÐÂËÎÌå"/>
              </a:rPr>
              <a:t>备</a:t>
            </a:r>
            <a:r>
              <a:rPr sz="1300" spc="-66">
                <a:solidFill>
                  <a:srgbClr val="000000"/>
                </a:solidFill>
                <a:latin typeface="Times New Roman"/>
                <a:cs typeface="Times New Roman"/>
              </a:rPr>
              <a:t> </a:t>
            </a:r>
            <a:r>
              <a:rPr sz="1300">
                <a:solidFill>
                  <a:srgbClr val="000000"/>
                </a:solidFill>
                <a:latin typeface="TJFAPQ+ÐÂËÎÌå"/>
                <a:cs typeface="TJFAPQ+ÐÂËÎÌå"/>
              </a:rPr>
              <a:t>并</a:t>
            </a:r>
            <a:r>
              <a:rPr sz="1300" spc="-66">
                <a:solidFill>
                  <a:srgbClr val="000000"/>
                </a:solidFill>
                <a:latin typeface="Times New Roman"/>
                <a:cs typeface="Times New Roman"/>
              </a:rPr>
              <a:t> </a:t>
            </a:r>
            <a:r>
              <a:rPr sz="1300">
                <a:solidFill>
                  <a:srgbClr val="000000"/>
                </a:solidFill>
                <a:latin typeface="TJFAPQ+ÐÂËÎÌå"/>
                <a:cs typeface="TJFAPQ+ÐÂËÎÌå"/>
              </a:rPr>
              <a:t>提</a:t>
            </a:r>
            <a:r>
              <a:rPr sz="1300" spc="-66">
                <a:solidFill>
                  <a:srgbClr val="000000"/>
                </a:solidFill>
                <a:latin typeface="Times New Roman"/>
                <a:cs typeface="Times New Roman"/>
              </a:rPr>
              <a:t> </a:t>
            </a:r>
            <a:r>
              <a:rPr sz="1300">
                <a:solidFill>
                  <a:srgbClr val="000000"/>
                </a:solidFill>
                <a:latin typeface="TJFAPQ+ÐÂËÎÌå"/>
                <a:cs typeface="TJFAPQ+ÐÂËÎÌå"/>
              </a:rPr>
              <a:t>交</a:t>
            </a:r>
            <a:r>
              <a:rPr sz="1300" spc="-66">
                <a:solidFill>
                  <a:srgbClr val="000000"/>
                </a:solidFill>
                <a:latin typeface="Times New Roman"/>
                <a:cs typeface="Times New Roman"/>
              </a:rPr>
              <a:t> </a:t>
            </a:r>
            <a:r>
              <a:rPr sz="1300">
                <a:solidFill>
                  <a:srgbClr val="000000"/>
                </a:solidFill>
                <a:latin typeface="TJFAPQ+ÐÂËÎÌå"/>
                <a:cs typeface="TJFAPQ+ÐÂËÎÌå"/>
              </a:rPr>
              <a:t>材</a:t>
            </a:r>
            <a:r>
              <a:rPr sz="1300" spc="-66">
                <a:solidFill>
                  <a:srgbClr val="000000"/>
                </a:solidFill>
                <a:latin typeface="Times New Roman"/>
                <a:cs typeface="Times New Roman"/>
              </a:rPr>
              <a:t> </a:t>
            </a:r>
            <a:r>
              <a:rPr sz="1300">
                <a:solidFill>
                  <a:srgbClr val="000000"/>
                </a:solidFill>
                <a:latin typeface="TJFAPQ+ÐÂËÎÌå"/>
                <a:cs typeface="TJFAPQ+ÐÂËÎÌå"/>
              </a:rPr>
              <a:t>料</a:t>
            </a:r>
          </a:p>
          <a:p>
            <a:pPr marL="0" marR="0">
              <a:lnSpc>
                <a:spcPts val="1289"/>
              </a:lnSpc>
              <a:spcBef>
                <a:spcPts val="1975"/>
              </a:spcBef>
              <a:spcAft>
                <a:spcPct val="0"/>
              </a:spcAft>
            </a:pPr>
            <a:r>
              <a:rPr sz="1300" spc="117">
                <a:solidFill>
                  <a:srgbClr val="000000"/>
                </a:solidFill>
                <a:latin typeface="GELDPS+ËÎÌå"/>
                <a:cs typeface="GELDPS+ËÎÌå"/>
              </a:rPr>
              <a:t>4</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审</a:t>
            </a:r>
            <a:r>
              <a:rPr sz="1300" spc="-66">
                <a:solidFill>
                  <a:srgbClr val="000000"/>
                </a:solidFill>
                <a:latin typeface="Times New Roman"/>
                <a:cs typeface="Times New Roman"/>
              </a:rPr>
              <a:t> </a:t>
            </a:r>
            <a:r>
              <a:rPr sz="1300">
                <a:solidFill>
                  <a:srgbClr val="000000"/>
                </a:solidFill>
                <a:latin typeface="TJFAPQ+ÐÂËÎÌå"/>
                <a:cs typeface="TJFAPQ+ÐÂËÎÌå"/>
              </a:rPr>
              <a:t>查</a:t>
            </a:r>
            <a:r>
              <a:rPr sz="1300" spc="-66">
                <a:solidFill>
                  <a:srgbClr val="000000"/>
                </a:solidFill>
                <a:latin typeface="Times New Roman"/>
                <a:cs typeface="Times New Roman"/>
              </a:rPr>
              <a:t> </a:t>
            </a:r>
            <a:r>
              <a:rPr sz="1300">
                <a:solidFill>
                  <a:srgbClr val="000000"/>
                </a:solidFill>
                <a:latin typeface="TJFAPQ+ÐÂËÎÌå"/>
                <a:cs typeface="TJFAPQ+ÐÂËÎÌå"/>
              </a:rPr>
              <a:t>认</a:t>
            </a:r>
            <a:r>
              <a:rPr sz="1300" spc="-66">
                <a:solidFill>
                  <a:srgbClr val="000000"/>
                </a:solidFill>
                <a:latin typeface="Times New Roman"/>
                <a:cs typeface="Times New Roman"/>
              </a:rPr>
              <a:t> </a:t>
            </a:r>
            <a:r>
              <a:rPr sz="1300">
                <a:solidFill>
                  <a:srgbClr val="000000"/>
                </a:solidFill>
                <a:latin typeface="TJFAPQ+ÐÂËÎÌå"/>
                <a:cs typeface="TJFAPQ+ÐÂËÎÌå"/>
              </a:rPr>
              <a:t>定</a:t>
            </a:r>
          </a:p>
        </p:txBody>
      </p:sp>
      <p:sp>
        <p:nvSpPr>
          <p:cNvPr id="6" name="object 6"/>
          <p:cNvSpPr txBox="1"/>
          <p:nvPr/>
        </p:nvSpPr>
        <p:spPr>
          <a:xfrm>
            <a:off x="5318906" y="2838464"/>
            <a:ext cx="859952" cy="41138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a:solidFill>
                  <a:srgbClr val="000000"/>
                </a:solidFill>
                <a:latin typeface="TJFAPQ+ÐÂËÎÌå"/>
                <a:cs typeface="TJFAPQ+ÐÂËÎÌå"/>
              </a:rPr>
              <a:t>有</a:t>
            </a:r>
            <a:r>
              <a:rPr sz="1300" spc="-66">
                <a:solidFill>
                  <a:srgbClr val="000000"/>
                </a:solidFill>
                <a:latin typeface="Times New Roman"/>
                <a:cs typeface="Times New Roman"/>
              </a:rPr>
              <a:t> </a:t>
            </a:r>
            <a:r>
              <a:rPr sz="1300">
                <a:solidFill>
                  <a:srgbClr val="000000"/>
                </a:solidFill>
                <a:latin typeface="TJFAPQ+ÐÂËÎÌå"/>
                <a:cs typeface="TJFAPQ+ÐÂËÎÌå"/>
              </a:rPr>
              <a:t>异</a:t>
            </a:r>
            <a:r>
              <a:rPr sz="1300" spc="-66">
                <a:solidFill>
                  <a:srgbClr val="000000"/>
                </a:solidFill>
                <a:latin typeface="Times New Roman"/>
                <a:cs typeface="Times New Roman"/>
              </a:rPr>
              <a:t> </a:t>
            </a:r>
            <a:r>
              <a:rPr sz="1300">
                <a:solidFill>
                  <a:srgbClr val="000000"/>
                </a:solidFill>
                <a:latin typeface="TJFAPQ+ÐÂËÎÌå"/>
                <a:cs typeface="TJFAPQ+ÐÂËÎÌå"/>
              </a:rPr>
              <a:t>议</a:t>
            </a:r>
          </a:p>
        </p:txBody>
      </p:sp>
      <p:sp>
        <p:nvSpPr>
          <p:cNvPr id="7" name="object 7"/>
          <p:cNvSpPr txBox="1"/>
          <p:nvPr/>
        </p:nvSpPr>
        <p:spPr>
          <a:xfrm>
            <a:off x="3919775" y="2973035"/>
            <a:ext cx="962002" cy="41138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spc="117">
                <a:solidFill>
                  <a:srgbClr val="000000"/>
                </a:solidFill>
                <a:latin typeface="GELDPS+ËÎÌå"/>
                <a:cs typeface="GELDPS+ËÎÌå"/>
              </a:rPr>
              <a:t>5</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公</a:t>
            </a:r>
            <a:r>
              <a:rPr sz="1300" spc="-66">
                <a:solidFill>
                  <a:srgbClr val="000000"/>
                </a:solidFill>
                <a:latin typeface="Times New Roman"/>
                <a:cs typeface="Times New Roman"/>
              </a:rPr>
              <a:t> </a:t>
            </a:r>
            <a:r>
              <a:rPr sz="1300">
                <a:solidFill>
                  <a:srgbClr val="000000"/>
                </a:solidFill>
                <a:latin typeface="TJFAPQ+ÐÂËÎÌå"/>
                <a:cs typeface="TJFAPQ+ÐÂËÎÌå"/>
              </a:rPr>
              <a:t>示</a:t>
            </a:r>
          </a:p>
        </p:txBody>
      </p:sp>
      <p:sp>
        <p:nvSpPr>
          <p:cNvPr id="8" name="object 8"/>
          <p:cNvSpPr txBox="1"/>
          <p:nvPr/>
        </p:nvSpPr>
        <p:spPr>
          <a:xfrm>
            <a:off x="6459103" y="2976717"/>
            <a:ext cx="1064053" cy="41138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a:solidFill>
                  <a:srgbClr val="000000"/>
                </a:solidFill>
                <a:latin typeface="TJFAPQ+ÐÂËÎÌå"/>
                <a:cs typeface="TJFAPQ+ÐÂËÎÌå"/>
              </a:rPr>
              <a:t>核</a:t>
            </a:r>
            <a:r>
              <a:rPr sz="1300" spc="-66">
                <a:solidFill>
                  <a:srgbClr val="000000"/>
                </a:solidFill>
                <a:latin typeface="Times New Roman"/>
                <a:cs typeface="Times New Roman"/>
              </a:rPr>
              <a:t> </a:t>
            </a:r>
            <a:r>
              <a:rPr sz="1300">
                <a:solidFill>
                  <a:srgbClr val="000000"/>
                </a:solidFill>
                <a:latin typeface="TJFAPQ+ÐÂËÎÌå"/>
                <a:cs typeface="TJFAPQ+ÐÂËÎÌå"/>
              </a:rPr>
              <a:t>实</a:t>
            </a:r>
            <a:r>
              <a:rPr sz="1300" spc="-66">
                <a:solidFill>
                  <a:srgbClr val="000000"/>
                </a:solidFill>
                <a:latin typeface="Times New Roman"/>
                <a:cs typeface="Times New Roman"/>
              </a:rPr>
              <a:t> </a:t>
            </a:r>
            <a:r>
              <a:rPr sz="1300">
                <a:solidFill>
                  <a:srgbClr val="000000"/>
                </a:solidFill>
                <a:latin typeface="TJFAPQ+ÐÂËÎÌå"/>
                <a:cs typeface="TJFAPQ+ÐÂËÎÌå"/>
              </a:rPr>
              <a:t>处</a:t>
            </a:r>
            <a:r>
              <a:rPr sz="1300" spc="-66">
                <a:solidFill>
                  <a:srgbClr val="000000"/>
                </a:solidFill>
                <a:latin typeface="Times New Roman"/>
                <a:cs typeface="Times New Roman"/>
              </a:rPr>
              <a:t> </a:t>
            </a:r>
            <a:r>
              <a:rPr sz="1300">
                <a:solidFill>
                  <a:srgbClr val="000000"/>
                </a:solidFill>
                <a:latin typeface="TJFAPQ+ÐÂËÎÌå"/>
                <a:cs typeface="TJFAPQ+ÐÂËÎÌå"/>
              </a:rPr>
              <a:t>理</a:t>
            </a:r>
          </a:p>
        </p:txBody>
      </p:sp>
      <p:sp>
        <p:nvSpPr>
          <p:cNvPr id="9" name="object 9"/>
          <p:cNvSpPr txBox="1"/>
          <p:nvPr/>
        </p:nvSpPr>
        <p:spPr>
          <a:xfrm>
            <a:off x="5692394" y="3273774"/>
            <a:ext cx="2172005" cy="92837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6"/>
              </a:lnSpc>
              <a:spcBef>
                <a:spcPct val="0"/>
              </a:spcBef>
              <a:spcAft>
                <a:spcPct val="0"/>
              </a:spcAft>
            </a:pPr>
            <a:r>
              <a:rPr sz="2000" spc="15">
                <a:solidFill>
                  <a:srgbClr val="0000FF"/>
                </a:solidFill>
                <a:latin typeface="CAOEPV+ËÎÌå"/>
                <a:cs typeface="CAOEPV+ËÎÌå"/>
              </a:rPr>
              <a:t>自认定（复审）</a:t>
            </a:r>
          </a:p>
          <a:p>
            <a:pPr marL="512064" marR="0">
              <a:lnSpc>
                <a:spcPts val="2004"/>
              </a:lnSpc>
              <a:spcBef>
                <a:spcPts val="300"/>
              </a:spcBef>
              <a:spcAft>
                <a:spcPct val="0"/>
              </a:spcAft>
            </a:pPr>
            <a:r>
              <a:rPr sz="2000" spc="15">
                <a:solidFill>
                  <a:srgbClr val="0000FF"/>
                </a:solidFill>
                <a:latin typeface="CAOEPV+ËÎÌå"/>
                <a:cs typeface="CAOEPV+ËÎÌå"/>
              </a:rPr>
              <a:t>当年起</a:t>
            </a:r>
          </a:p>
        </p:txBody>
      </p:sp>
      <p:sp>
        <p:nvSpPr>
          <p:cNvPr id="10" name="object 10"/>
          <p:cNvSpPr txBox="1"/>
          <p:nvPr/>
        </p:nvSpPr>
        <p:spPr>
          <a:xfrm>
            <a:off x="4657482" y="3315676"/>
            <a:ext cx="859952" cy="41138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a:solidFill>
                  <a:srgbClr val="000000"/>
                </a:solidFill>
                <a:latin typeface="TJFAPQ+ÐÂËÎÌå"/>
                <a:cs typeface="TJFAPQ+ÐÂËÎÌå"/>
              </a:rPr>
              <a:t>无</a:t>
            </a:r>
            <a:r>
              <a:rPr sz="1300" spc="-66">
                <a:solidFill>
                  <a:srgbClr val="000000"/>
                </a:solidFill>
                <a:latin typeface="Times New Roman"/>
                <a:cs typeface="Times New Roman"/>
              </a:rPr>
              <a:t> </a:t>
            </a:r>
            <a:r>
              <a:rPr sz="1300">
                <a:solidFill>
                  <a:srgbClr val="000000"/>
                </a:solidFill>
                <a:latin typeface="TJFAPQ+ÐÂËÎÌå"/>
                <a:cs typeface="TJFAPQ+ÐÂËÎÌå"/>
              </a:rPr>
              <a:t>异</a:t>
            </a:r>
            <a:r>
              <a:rPr sz="1300" spc="-66">
                <a:solidFill>
                  <a:srgbClr val="000000"/>
                </a:solidFill>
                <a:latin typeface="Times New Roman"/>
                <a:cs typeface="Times New Roman"/>
              </a:rPr>
              <a:t> </a:t>
            </a:r>
            <a:r>
              <a:rPr sz="1300">
                <a:solidFill>
                  <a:srgbClr val="000000"/>
                </a:solidFill>
                <a:latin typeface="TJFAPQ+ÐÂËÎÌå"/>
                <a:cs typeface="TJFAPQ+ÐÂËÎÌå"/>
              </a:rPr>
              <a:t>议</a:t>
            </a:r>
          </a:p>
        </p:txBody>
      </p:sp>
      <p:sp>
        <p:nvSpPr>
          <p:cNvPr id="11" name="object 11"/>
          <p:cNvSpPr txBox="1"/>
          <p:nvPr/>
        </p:nvSpPr>
        <p:spPr>
          <a:xfrm>
            <a:off x="3364996" y="3597615"/>
            <a:ext cx="2347159" cy="41138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a:solidFill>
                  <a:srgbClr val="000000"/>
                </a:solidFill>
                <a:latin typeface="TJFAPQ+ÐÂËÎÌå"/>
                <a:cs typeface="TJFAPQ+ÐÂËÎÌå"/>
              </a:rPr>
              <a:t>备</a:t>
            </a:r>
            <a:r>
              <a:rPr sz="1300" spc="-66">
                <a:solidFill>
                  <a:srgbClr val="000000"/>
                </a:solidFill>
                <a:latin typeface="Times New Roman"/>
                <a:cs typeface="Times New Roman"/>
              </a:rPr>
              <a:t> </a:t>
            </a:r>
            <a:r>
              <a:rPr sz="1300">
                <a:solidFill>
                  <a:srgbClr val="000000"/>
                </a:solidFill>
                <a:latin typeface="TJFAPQ+ÐÂËÎÌå"/>
                <a:cs typeface="TJFAPQ+ÐÂËÎÌå"/>
              </a:rPr>
              <a:t>案</a:t>
            </a:r>
            <a:r>
              <a:rPr sz="1300" spc="-66">
                <a:solidFill>
                  <a:srgbClr val="000000"/>
                </a:solidFill>
                <a:latin typeface="Times New Roman"/>
                <a:cs typeface="Times New Roman"/>
              </a:rPr>
              <a:t> </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公</a:t>
            </a:r>
            <a:r>
              <a:rPr sz="1300" spc="-66">
                <a:solidFill>
                  <a:srgbClr val="000000"/>
                </a:solidFill>
                <a:latin typeface="Times New Roman"/>
                <a:cs typeface="Times New Roman"/>
              </a:rPr>
              <a:t> </a:t>
            </a:r>
            <a:r>
              <a:rPr sz="1300">
                <a:solidFill>
                  <a:srgbClr val="000000"/>
                </a:solidFill>
                <a:latin typeface="TJFAPQ+ÐÂËÎÌå"/>
                <a:cs typeface="TJFAPQ+ÐÂËÎÌå"/>
              </a:rPr>
              <a:t>告</a:t>
            </a:r>
            <a:r>
              <a:rPr sz="1300" spc="-66">
                <a:solidFill>
                  <a:srgbClr val="000000"/>
                </a:solidFill>
                <a:latin typeface="Times New Roman"/>
                <a:cs typeface="Times New Roman"/>
              </a:rPr>
              <a:t> </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颁</a:t>
            </a:r>
            <a:r>
              <a:rPr sz="1300" spc="-66">
                <a:solidFill>
                  <a:srgbClr val="000000"/>
                </a:solidFill>
                <a:latin typeface="Times New Roman"/>
                <a:cs typeface="Times New Roman"/>
              </a:rPr>
              <a:t> </a:t>
            </a:r>
            <a:r>
              <a:rPr sz="1300">
                <a:solidFill>
                  <a:srgbClr val="000000"/>
                </a:solidFill>
                <a:latin typeface="TJFAPQ+ÐÂËÎÌå"/>
                <a:cs typeface="TJFAPQ+ÐÂËÎÌå"/>
              </a:rPr>
              <a:t>发</a:t>
            </a:r>
            <a:r>
              <a:rPr sz="1300" spc="-66">
                <a:solidFill>
                  <a:srgbClr val="000000"/>
                </a:solidFill>
                <a:latin typeface="Times New Roman"/>
                <a:cs typeface="Times New Roman"/>
              </a:rPr>
              <a:t> </a:t>
            </a:r>
            <a:r>
              <a:rPr sz="1300">
                <a:solidFill>
                  <a:srgbClr val="000000"/>
                </a:solidFill>
                <a:latin typeface="TJFAPQ+ÐÂËÎÌå"/>
                <a:cs typeface="TJFAPQ+ÐÂËÎÌå"/>
              </a:rPr>
              <a:t>证</a:t>
            </a:r>
            <a:r>
              <a:rPr sz="1300" spc="-66">
                <a:solidFill>
                  <a:srgbClr val="000000"/>
                </a:solidFill>
                <a:latin typeface="Times New Roman"/>
                <a:cs typeface="Times New Roman"/>
              </a:rPr>
              <a:t> </a:t>
            </a:r>
            <a:r>
              <a:rPr sz="1300">
                <a:solidFill>
                  <a:srgbClr val="000000"/>
                </a:solidFill>
                <a:latin typeface="TJFAPQ+ÐÂËÎÌå"/>
                <a:cs typeface="TJFAPQ+ÐÂËÎÌå"/>
              </a:rPr>
              <a:t>书</a:t>
            </a:r>
          </a:p>
        </p:txBody>
      </p:sp>
      <p:sp>
        <p:nvSpPr>
          <p:cNvPr id="12" name="object 12"/>
          <p:cNvSpPr txBox="1"/>
          <p:nvPr/>
        </p:nvSpPr>
        <p:spPr>
          <a:xfrm>
            <a:off x="3203239" y="4148542"/>
            <a:ext cx="2699232" cy="41138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89"/>
              </a:lnSpc>
              <a:spcBef>
                <a:spcPct val="0"/>
              </a:spcBef>
              <a:spcAft>
                <a:spcPct val="0"/>
              </a:spcAft>
            </a:pPr>
            <a:r>
              <a:rPr sz="1300" spc="120">
                <a:solidFill>
                  <a:srgbClr val="000000"/>
                </a:solidFill>
                <a:latin typeface="GELDPS+ËÎÌå"/>
                <a:cs typeface="GELDPS+ËÎÌå"/>
              </a:rPr>
              <a:t>6</a:t>
            </a:r>
            <a:r>
              <a:rPr sz="1300">
                <a:solidFill>
                  <a:srgbClr val="000000"/>
                </a:solidFill>
                <a:latin typeface="TJFAPQ+ÐÂËÎÌå"/>
                <a:cs typeface="TJFAPQ+ÐÂËÎÌå"/>
              </a:rPr>
              <a:t>、</a:t>
            </a:r>
            <a:r>
              <a:rPr sz="1300" spc="-66">
                <a:solidFill>
                  <a:srgbClr val="000000"/>
                </a:solidFill>
                <a:latin typeface="Times New Roman"/>
                <a:cs typeface="Times New Roman"/>
              </a:rPr>
              <a:t> </a:t>
            </a:r>
            <a:r>
              <a:rPr sz="1300">
                <a:solidFill>
                  <a:srgbClr val="000000"/>
                </a:solidFill>
                <a:latin typeface="TJFAPQ+ÐÂËÎÌå"/>
                <a:cs typeface="TJFAPQ+ÐÂËÎÌå"/>
              </a:rPr>
              <a:t>申</a:t>
            </a:r>
            <a:r>
              <a:rPr sz="1300" spc="-66">
                <a:solidFill>
                  <a:srgbClr val="000000"/>
                </a:solidFill>
                <a:latin typeface="Times New Roman"/>
                <a:cs typeface="Times New Roman"/>
              </a:rPr>
              <a:t> </a:t>
            </a:r>
            <a:r>
              <a:rPr sz="1300">
                <a:solidFill>
                  <a:srgbClr val="000000"/>
                </a:solidFill>
                <a:latin typeface="TJFAPQ+ÐÂËÎÌå"/>
                <a:cs typeface="TJFAPQ+ÐÂËÎÌå"/>
              </a:rPr>
              <a:t>请</a:t>
            </a:r>
            <a:r>
              <a:rPr sz="1300" spc="-66">
                <a:solidFill>
                  <a:srgbClr val="000000"/>
                </a:solidFill>
                <a:latin typeface="Times New Roman"/>
                <a:cs typeface="Times New Roman"/>
              </a:rPr>
              <a:t> </a:t>
            </a:r>
            <a:r>
              <a:rPr sz="1300">
                <a:solidFill>
                  <a:srgbClr val="000000"/>
                </a:solidFill>
                <a:latin typeface="TJFAPQ+ÐÂËÎÌå"/>
                <a:cs typeface="TJFAPQ+ÐÂËÎÌå"/>
              </a:rPr>
              <a:t>享</a:t>
            </a:r>
            <a:r>
              <a:rPr sz="1300" spc="-66">
                <a:solidFill>
                  <a:srgbClr val="000000"/>
                </a:solidFill>
                <a:latin typeface="Times New Roman"/>
                <a:cs typeface="Times New Roman"/>
              </a:rPr>
              <a:t> </a:t>
            </a:r>
            <a:r>
              <a:rPr sz="1300">
                <a:solidFill>
                  <a:srgbClr val="000000"/>
                </a:solidFill>
                <a:latin typeface="TJFAPQ+ÐÂËÎÌå"/>
                <a:cs typeface="TJFAPQ+ÐÂËÎÌå"/>
              </a:rPr>
              <a:t>受</a:t>
            </a:r>
            <a:r>
              <a:rPr sz="1300" spc="-66">
                <a:solidFill>
                  <a:srgbClr val="000000"/>
                </a:solidFill>
                <a:latin typeface="Times New Roman"/>
                <a:cs typeface="Times New Roman"/>
              </a:rPr>
              <a:t> </a:t>
            </a:r>
            <a:r>
              <a:rPr sz="1300">
                <a:solidFill>
                  <a:srgbClr val="000000"/>
                </a:solidFill>
                <a:latin typeface="TJFAPQ+ÐÂËÎÌå"/>
                <a:cs typeface="TJFAPQ+ÐÂËÎÌå"/>
              </a:rPr>
              <a:t>税</a:t>
            </a:r>
            <a:r>
              <a:rPr sz="1300" spc="-66">
                <a:solidFill>
                  <a:srgbClr val="000000"/>
                </a:solidFill>
                <a:latin typeface="Times New Roman"/>
                <a:cs typeface="Times New Roman"/>
              </a:rPr>
              <a:t> </a:t>
            </a:r>
            <a:r>
              <a:rPr sz="1300">
                <a:solidFill>
                  <a:srgbClr val="000000"/>
                </a:solidFill>
                <a:latin typeface="TJFAPQ+ÐÂËÎÌå"/>
                <a:cs typeface="TJFAPQ+ÐÂËÎÌå"/>
              </a:rPr>
              <a:t>收</a:t>
            </a:r>
            <a:r>
              <a:rPr sz="1300" spc="-66">
                <a:solidFill>
                  <a:srgbClr val="000000"/>
                </a:solidFill>
                <a:latin typeface="Times New Roman"/>
                <a:cs typeface="Times New Roman"/>
              </a:rPr>
              <a:t> </a:t>
            </a:r>
            <a:r>
              <a:rPr sz="1300">
                <a:solidFill>
                  <a:srgbClr val="000000"/>
                </a:solidFill>
                <a:latin typeface="TJFAPQ+ÐÂËÎÌå"/>
                <a:cs typeface="TJFAPQ+ÐÂËÎÌå"/>
              </a:rPr>
              <a:t>优</a:t>
            </a:r>
            <a:r>
              <a:rPr sz="1300" spc="-66">
                <a:solidFill>
                  <a:srgbClr val="000000"/>
                </a:solidFill>
                <a:latin typeface="Times New Roman"/>
                <a:cs typeface="Times New Roman"/>
              </a:rPr>
              <a:t> </a:t>
            </a:r>
            <a:r>
              <a:rPr sz="1300">
                <a:solidFill>
                  <a:srgbClr val="000000"/>
                </a:solidFill>
                <a:latin typeface="TJFAPQ+ÐÂËÎÌå"/>
                <a:cs typeface="TJFAPQ+ÐÂËÎÌå"/>
              </a:rPr>
              <a:t>惠</a:t>
            </a:r>
            <a:r>
              <a:rPr sz="1300" spc="-66">
                <a:solidFill>
                  <a:srgbClr val="000000"/>
                </a:solidFill>
                <a:latin typeface="Times New Roman"/>
                <a:cs typeface="Times New Roman"/>
              </a:rPr>
              <a:t> </a:t>
            </a:r>
            <a:r>
              <a:rPr sz="1300">
                <a:solidFill>
                  <a:srgbClr val="000000"/>
                </a:solidFill>
                <a:latin typeface="TJFAPQ+ÐÂËÎÌå"/>
                <a:cs typeface="TJFAPQ+ÐÂËÎÌå"/>
              </a:rPr>
              <a:t>政</a:t>
            </a:r>
            <a:r>
              <a:rPr sz="1300" spc="-66">
                <a:solidFill>
                  <a:srgbClr val="000000"/>
                </a:solidFill>
                <a:latin typeface="Times New Roman"/>
                <a:cs typeface="Times New Roman"/>
              </a:rPr>
              <a:t> </a:t>
            </a:r>
            <a:r>
              <a:rPr sz="1300">
                <a:solidFill>
                  <a:srgbClr val="000000"/>
                </a:solidFill>
                <a:latin typeface="TJFAPQ+ÐÂËÎÌå"/>
                <a:cs typeface="TJFAPQ+ÐÂËÎÌå"/>
              </a:rPr>
              <a:t>策</a:t>
            </a:r>
          </a:p>
        </p:txBody>
      </p:sp>
      <p:pic>
        <p:nvPicPr>
          <p:cNvPr id="25602"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558393" y="1170320"/>
            <a:ext cx="801623"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0000FF"/>
                </a:solidFill>
                <a:latin typeface="HRSOUT+ËÎÌå"/>
                <a:cs typeface="HRSOUT+ËÎÌå"/>
              </a:rPr>
              <a:t>复审</a:t>
            </a:r>
          </a:p>
        </p:txBody>
      </p:sp>
      <p:sp>
        <p:nvSpPr>
          <p:cNvPr id="4" name="object 4"/>
          <p:cNvSpPr txBox="1"/>
          <p:nvPr/>
        </p:nvSpPr>
        <p:spPr>
          <a:xfrm>
            <a:off x="485241" y="1701696"/>
            <a:ext cx="7998841" cy="52900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783"/>
              </a:lnSpc>
              <a:spcBef>
                <a:spcPct val="0"/>
              </a:spcBef>
              <a:spcAft>
                <a:spcPct val="0"/>
              </a:spcAft>
            </a:pPr>
            <a:r>
              <a:rPr sz="1200">
                <a:solidFill>
                  <a:srgbClr val="00007D"/>
                </a:solidFill>
                <a:latin typeface="Wingdings"/>
                <a:cs typeface="Wingdings"/>
              </a:rPr>
              <a:t></a:t>
            </a:r>
            <a:r>
              <a:rPr sz="1200" spc="1471">
                <a:solidFill>
                  <a:srgbClr val="00007D"/>
                </a:solidFill>
                <a:latin typeface="Times New Roman"/>
                <a:cs typeface="Times New Roman"/>
              </a:rPr>
              <a:t> </a:t>
            </a:r>
            <a:r>
              <a:rPr sz="1600">
                <a:solidFill>
                  <a:srgbClr val="000000"/>
                </a:solidFill>
                <a:latin typeface="Arial"/>
                <a:cs typeface="Arial"/>
              </a:rPr>
              <a:t>1</a:t>
            </a:r>
            <a:r>
              <a:rPr sz="1600">
                <a:solidFill>
                  <a:srgbClr val="000000"/>
                </a:solidFill>
                <a:latin typeface="HRSOUT+ËÎÌå"/>
                <a:cs typeface="HRSOUT+ËÎÌå"/>
              </a:rPr>
              <a:t>．高新技术企业资格有效期三年，期满前三个月内企业应提出复审申请。</a:t>
            </a:r>
          </a:p>
        </p:txBody>
      </p:sp>
      <p:sp>
        <p:nvSpPr>
          <p:cNvPr id="5" name="object 5"/>
          <p:cNvSpPr txBox="1"/>
          <p:nvPr/>
        </p:nvSpPr>
        <p:spPr>
          <a:xfrm>
            <a:off x="485241" y="1994304"/>
            <a:ext cx="9167705" cy="100412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783"/>
              </a:lnSpc>
              <a:spcBef>
                <a:spcPct val="0"/>
              </a:spcBef>
              <a:spcAft>
                <a:spcPct val="0"/>
              </a:spcAft>
            </a:pPr>
            <a:r>
              <a:rPr sz="1200">
                <a:solidFill>
                  <a:srgbClr val="00007D"/>
                </a:solidFill>
                <a:latin typeface="Wingdings"/>
                <a:cs typeface="Wingdings"/>
              </a:rPr>
              <a:t></a:t>
            </a:r>
            <a:r>
              <a:rPr sz="1200" spc="1471">
                <a:solidFill>
                  <a:srgbClr val="00007D"/>
                </a:solidFill>
                <a:latin typeface="Times New Roman"/>
                <a:cs typeface="Times New Roman"/>
              </a:rPr>
              <a:t> </a:t>
            </a:r>
            <a:r>
              <a:rPr sz="1600">
                <a:solidFill>
                  <a:srgbClr val="000000"/>
                </a:solidFill>
                <a:latin typeface="Arial"/>
                <a:cs typeface="Arial"/>
              </a:rPr>
              <a:t>2</a:t>
            </a:r>
            <a:r>
              <a:rPr sz="1600">
                <a:solidFill>
                  <a:srgbClr val="000000"/>
                </a:solidFill>
                <a:latin typeface="HRSOUT+ËÎÌå"/>
                <a:cs typeface="HRSOUT+ËÎÌå"/>
              </a:rPr>
              <a:t>．高新技术企业复审须提交近三个会计年度开展研究开发等技术创新活动的报告，经</a:t>
            </a:r>
          </a:p>
          <a:p>
            <a:pPr marL="338632" marR="0">
              <a:lnSpc>
                <a:spcPts val="1596"/>
              </a:lnSpc>
              <a:spcBef>
                <a:spcPts val="407"/>
              </a:spcBef>
              <a:spcAft>
                <a:spcPct val="0"/>
              </a:spcAft>
            </a:pPr>
            <a:r>
              <a:rPr sz="1600">
                <a:solidFill>
                  <a:srgbClr val="000000"/>
                </a:solidFill>
                <a:latin typeface="HRSOUT+ËÎÌå"/>
                <a:cs typeface="HRSOUT+ËÎÌå"/>
              </a:rPr>
              <a:t>具有资质并符合本《工作指引》相关条件的中介机构出具的近三个会计年度企业研究</a:t>
            </a:r>
          </a:p>
          <a:p>
            <a:pPr marL="338632" marR="0">
              <a:lnSpc>
                <a:spcPts val="1598"/>
              </a:lnSpc>
              <a:spcBef>
                <a:spcPts val="239"/>
              </a:spcBef>
              <a:spcAft>
                <a:spcPct val="0"/>
              </a:spcAft>
            </a:pPr>
            <a:r>
              <a:rPr sz="1600">
                <a:solidFill>
                  <a:srgbClr val="000000"/>
                </a:solidFill>
                <a:latin typeface="HRSOUT+ËÎÌå"/>
                <a:cs typeface="HRSOUT+ËÎÌå"/>
              </a:rPr>
              <a:t>与开发费用、近一个会计年度高新技术产品（服务）收入专项审计报告。</a:t>
            </a:r>
          </a:p>
        </p:txBody>
      </p:sp>
      <p:sp>
        <p:nvSpPr>
          <p:cNvPr id="6" name="object 6"/>
          <p:cNvSpPr txBox="1"/>
          <p:nvPr/>
        </p:nvSpPr>
        <p:spPr>
          <a:xfrm>
            <a:off x="485241" y="2784149"/>
            <a:ext cx="7628394" cy="50875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dirty="0">
                <a:solidFill>
                  <a:srgbClr val="00007D"/>
                </a:solidFill>
                <a:latin typeface="Wingdings"/>
                <a:cs typeface="Wingdings"/>
              </a:rPr>
              <a:t></a:t>
            </a:r>
            <a:r>
              <a:rPr sz="1200" spc="1471" dirty="0">
                <a:solidFill>
                  <a:srgbClr val="00007D"/>
                </a:solidFill>
                <a:latin typeface="Times New Roman"/>
                <a:cs typeface="Times New Roman"/>
              </a:rPr>
              <a:t> </a:t>
            </a:r>
            <a:r>
              <a:rPr sz="1600" dirty="0" err="1">
                <a:solidFill>
                  <a:srgbClr val="000000"/>
                </a:solidFill>
                <a:latin typeface="HRSOUT+ËÎÌå"/>
                <a:cs typeface="HRSOUT+ËÎÌå"/>
              </a:rPr>
              <a:t>复审时应对照《认定办法》第十条进行审查，重点审查研发投入比例</a:t>
            </a:r>
            <a:r>
              <a:rPr sz="1600" dirty="0">
                <a:solidFill>
                  <a:srgbClr val="000000"/>
                </a:solidFill>
                <a:latin typeface="HRSOUT+ËÎÌå"/>
                <a:cs typeface="HRSOUT+ËÎÌå"/>
              </a:rPr>
              <a:t>。</a:t>
            </a:r>
          </a:p>
        </p:txBody>
      </p:sp>
      <p:sp>
        <p:nvSpPr>
          <p:cNvPr id="7" name="object 7"/>
          <p:cNvSpPr txBox="1"/>
          <p:nvPr/>
        </p:nvSpPr>
        <p:spPr>
          <a:xfrm>
            <a:off x="485241" y="3087425"/>
            <a:ext cx="9038013" cy="73966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a:solidFill>
                  <a:srgbClr val="00007D"/>
                </a:solidFill>
                <a:latin typeface="Wingdings"/>
                <a:cs typeface="Wingdings"/>
              </a:rPr>
              <a:t></a:t>
            </a:r>
            <a:r>
              <a:rPr sz="1200" spc="1471">
                <a:solidFill>
                  <a:srgbClr val="00007D"/>
                </a:solidFill>
                <a:latin typeface="Times New Roman"/>
                <a:cs typeface="Times New Roman"/>
              </a:rPr>
              <a:t> </a:t>
            </a:r>
            <a:r>
              <a:rPr sz="1600">
                <a:solidFill>
                  <a:srgbClr val="000000"/>
                </a:solidFill>
                <a:latin typeface="HRSOUT+ËÎÌå"/>
                <a:cs typeface="HRSOUT+ËÎÌå"/>
              </a:rPr>
              <a:t>通过复审的高新技术企业资格自颁发“高新技术企业证书”之日起有效期为三年。有</a:t>
            </a:r>
          </a:p>
          <a:p>
            <a:pPr marL="338632" marR="0">
              <a:lnSpc>
                <a:spcPts val="1596"/>
              </a:lnSpc>
              <a:spcBef>
                <a:spcPts val="239"/>
              </a:spcBef>
              <a:spcAft>
                <a:spcPct val="0"/>
              </a:spcAft>
            </a:pPr>
            <a:r>
              <a:rPr sz="1600">
                <a:solidFill>
                  <a:srgbClr val="000000"/>
                </a:solidFill>
                <a:latin typeface="HRSOUT+ËÎÌå"/>
                <a:cs typeface="HRSOUT+ËÎÌå"/>
              </a:rPr>
              <a:t>效期满后，企业再次提出认定申请的，按初次申请办理。</a:t>
            </a:r>
          </a:p>
        </p:txBody>
      </p:sp>
      <p:sp>
        <p:nvSpPr>
          <p:cNvPr id="8" name="object 8"/>
          <p:cNvSpPr txBox="1"/>
          <p:nvPr/>
        </p:nvSpPr>
        <p:spPr>
          <a:xfrm>
            <a:off x="556869" y="3834518"/>
            <a:ext cx="801928" cy="57180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2"/>
              </a:lnSpc>
              <a:spcBef>
                <a:spcPct val="0"/>
              </a:spcBef>
              <a:spcAft>
                <a:spcPct val="0"/>
              </a:spcAft>
            </a:pPr>
            <a:r>
              <a:rPr sz="1800" spc="11">
                <a:solidFill>
                  <a:srgbClr val="0000FF"/>
                </a:solidFill>
                <a:latin typeface="HRSOUT+ËÎÌå"/>
                <a:cs typeface="HRSOUT+ËÎÌå"/>
              </a:rPr>
              <a:t>复核</a:t>
            </a:r>
          </a:p>
        </p:txBody>
      </p:sp>
      <p:sp>
        <p:nvSpPr>
          <p:cNvPr id="9" name="object 9"/>
          <p:cNvSpPr txBox="1"/>
          <p:nvPr/>
        </p:nvSpPr>
        <p:spPr>
          <a:xfrm>
            <a:off x="485241" y="4376475"/>
            <a:ext cx="9027934" cy="73995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a:solidFill>
                  <a:srgbClr val="00007D"/>
                </a:solidFill>
                <a:latin typeface="Wingdings"/>
                <a:cs typeface="Wingdings"/>
              </a:rPr>
              <a:t></a:t>
            </a:r>
            <a:r>
              <a:rPr sz="1200" spc="1471">
                <a:solidFill>
                  <a:srgbClr val="00007D"/>
                </a:solidFill>
                <a:latin typeface="Times New Roman"/>
                <a:cs typeface="Times New Roman"/>
              </a:rPr>
              <a:t> </a:t>
            </a:r>
            <a:r>
              <a:rPr sz="1600">
                <a:solidFill>
                  <a:srgbClr val="000000"/>
                </a:solidFill>
                <a:latin typeface="HRSOUT+ËÎÌå"/>
                <a:cs typeface="HRSOUT+ËÎÌå"/>
              </a:rPr>
              <a:t>对高新技术企业资格及其相关税收政策落实产生争议的，凡属于《认定办法》第十四</a:t>
            </a:r>
          </a:p>
          <a:p>
            <a:pPr marL="338632" marR="0">
              <a:lnSpc>
                <a:spcPts val="1598"/>
              </a:lnSpc>
              <a:spcBef>
                <a:spcPts val="239"/>
              </a:spcBef>
              <a:spcAft>
                <a:spcPct val="0"/>
              </a:spcAft>
            </a:pPr>
            <a:r>
              <a:rPr sz="1600">
                <a:solidFill>
                  <a:srgbClr val="000000"/>
                </a:solidFill>
                <a:latin typeface="HRSOUT+ËÎÌå"/>
                <a:cs typeface="HRSOUT+ËÎÌå"/>
              </a:rPr>
              <a:t>条、第十五条情况的企业，按《认定办法》规定办理；</a:t>
            </a:r>
          </a:p>
        </p:txBody>
      </p:sp>
      <p:sp>
        <p:nvSpPr>
          <p:cNvPr id="10" name="object 10"/>
          <p:cNvSpPr txBox="1"/>
          <p:nvPr/>
        </p:nvSpPr>
        <p:spPr>
          <a:xfrm>
            <a:off x="485241" y="4913177"/>
            <a:ext cx="9038013" cy="122789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200">
                <a:solidFill>
                  <a:srgbClr val="00007D"/>
                </a:solidFill>
                <a:latin typeface="Wingdings"/>
                <a:cs typeface="Wingdings"/>
              </a:rPr>
              <a:t></a:t>
            </a:r>
            <a:r>
              <a:rPr sz="1200" spc="1471">
                <a:solidFill>
                  <a:srgbClr val="00007D"/>
                </a:solidFill>
                <a:latin typeface="Times New Roman"/>
                <a:cs typeface="Times New Roman"/>
              </a:rPr>
              <a:t> </a:t>
            </a:r>
            <a:r>
              <a:rPr sz="1600">
                <a:solidFill>
                  <a:srgbClr val="000000"/>
                </a:solidFill>
                <a:latin typeface="HRSOUT+ËÎÌå"/>
                <a:cs typeface="HRSOUT+ËÎÌå"/>
              </a:rPr>
              <a:t>属于对是否符合第十条（四）款产生争议的，应组织复核，即采用企业自认定前三个</a:t>
            </a:r>
          </a:p>
          <a:p>
            <a:pPr marL="338632" marR="0">
              <a:lnSpc>
                <a:spcPts val="1596"/>
              </a:lnSpc>
              <a:spcBef>
                <a:spcPts val="323"/>
              </a:spcBef>
              <a:spcAft>
                <a:spcPct val="0"/>
              </a:spcAft>
            </a:pPr>
            <a:r>
              <a:rPr sz="1600">
                <a:solidFill>
                  <a:srgbClr val="000000"/>
                </a:solidFill>
                <a:latin typeface="HRSOUT+ËÎÌå"/>
                <a:cs typeface="HRSOUT+ËÎÌå"/>
              </a:rPr>
              <a:t>会计年度（企业实际经营不满三年的，按实际经营时间）至争议发生之日的研究开发</a:t>
            </a:r>
          </a:p>
          <a:p>
            <a:pPr marL="338632" marR="0">
              <a:lnSpc>
                <a:spcPts val="1596"/>
              </a:lnSpc>
              <a:spcBef>
                <a:spcPts val="324"/>
              </a:spcBef>
              <a:spcAft>
                <a:spcPct val="0"/>
              </a:spcAft>
            </a:pPr>
            <a:r>
              <a:rPr sz="1600">
                <a:solidFill>
                  <a:srgbClr val="000000"/>
                </a:solidFill>
                <a:latin typeface="HRSOUT+ËÎÌå"/>
                <a:cs typeface="HRSOUT+ËÎÌå"/>
              </a:rPr>
              <a:t>费用总额与同期销售收入总额之比是否符合《认定办法》第十条（四）款规定，判别</a:t>
            </a:r>
          </a:p>
          <a:p>
            <a:pPr marL="338632" marR="0">
              <a:lnSpc>
                <a:spcPts val="1596"/>
              </a:lnSpc>
              <a:spcBef>
                <a:spcPts val="290"/>
              </a:spcBef>
              <a:spcAft>
                <a:spcPct val="0"/>
              </a:spcAft>
            </a:pPr>
            <a:r>
              <a:rPr sz="1600">
                <a:solidFill>
                  <a:srgbClr val="000000"/>
                </a:solidFill>
                <a:latin typeface="HRSOUT+ËÎÌå"/>
                <a:cs typeface="HRSOUT+ËÎÌå"/>
              </a:rPr>
              <a:t>企业是否应继续保留高新技术企业资格和享受税收优惠政策。</a:t>
            </a:r>
          </a:p>
        </p:txBody>
      </p:sp>
      <p:pic>
        <p:nvPicPr>
          <p:cNvPr id="24578"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876932" y="1686369"/>
            <a:ext cx="5282336" cy="3077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lang="zh-CN" altLang="en-US" sz="2400" spc="11" dirty="0" smtClean="0">
                <a:solidFill>
                  <a:srgbClr val="FF0000"/>
                </a:solidFill>
                <a:latin typeface="WQJWWH+ËÎÌå"/>
                <a:cs typeface="WQJWWH+ËÎÌå"/>
              </a:rPr>
              <a:t>三</a:t>
            </a:r>
            <a:r>
              <a:rPr sz="2400" spc="11" dirty="0" smtClean="0">
                <a:solidFill>
                  <a:srgbClr val="FF0000"/>
                </a:solidFill>
                <a:latin typeface="WQJWWH+ËÎÌå"/>
                <a:cs typeface="WQJWWH+ËÎÌå"/>
              </a:rPr>
              <a:t>、</a:t>
            </a:r>
            <a:r>
              <a:rPr sz="2400" spc="11" dirty="0" err="1">
                <a:solidFill>
                  <a:srgbClr val="FF0000"/>
                </a:solidFill>
                <a:latin typeface="WQJWWH+ËÎÌå"/>
                <a:cs typeface="WQJWWH+ËÎÌå"/>
              </a:rPr>
              <a:t>申报关键点、难点、申报技巧</a:t>
            </a:r>
            <a:endParaRPr sz="2400" spc="11" dirty="0">
              <a:solidFill>
                <a:srgbClr val="FF0000"/>
              </a:solidFill>
              <a:latin typeface="WQJWWH+ËÎÌå"/>
              <a:cs typeface="WQJWWH+ËÎÌå"/>
            </a:endParaRPr>
          </a:p>
        </p:txBody>
      </p:sp>
      <p:sp>
        <p:nvSpPr>
          <p:cNvPr id="4" name="object 4"/>
          <p:cNvSpPr txBox="1"/>
          <p:nvPr/>
        </p:nvSpPr>
        <p:spPr>
          <a:xfrm>
            <a:off x="3430270" y="2159070"/>
            <a:ext cx="4729823" cy="71690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44"/>
              </a:lnSpc>
              <a:spcBef>
                <a:spcPct val="0"/>
              </a:spcBef>
              <a:spcAft>
                <a:spcPct val="0"/>
              </a:spcAft>
            </a:pPr>
            <a:r>
              <a:rPr sz="2000">
                <a:solidFill>
                  <a:srgbClr val="FF0000"/>
                </a:solidFill>
                <a:latin typeface="MITOQQ+Î¢ÈíÑÅºÚ"/>
                <a:cs typeface="MITOQQ+Î¢ÈíÑÅºÚ"/>
              </a:rPr>
              <a:t>——如何正确申报，提高申报成功率</a:t>
            </a:r>
          </a:p>
        </p:txBody>
      </p:sp>
      <p:sp>
        <p:nvSpPr>
          <p:cNvPr id="5" name="object 5"/>
          <p:cNvSpPr txBox="1"/>
          <p:nvPr/>
        </p:nvSpPr>
        <p:spPr>
          <a:xfrm>
            <a:off x="2431669" y="3076424"/>
            <a:ext cx="2667635" cy="113880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a:solidFill>
                  <a:srgbClr val="000000"/>
                </a:solidFill>
                <a:latin typeface="WQJWWH+ËÎÌå"/>
                <a:cs typeface="WQJWWH+ËÎÌå"/>
              </a:rPr>
              <a:t>（一）前提条件</a:t>
            </a:r>
          </a:p>
          <a:p>
            <a:pPr marL="505079" marR="0">
              <a:lnSpc>
                <a:spcPts val="2004"/>
              </a:lnSpc>
              <a:spcBef>
                <a:spcPts val="1959"/>
              </a:spcBef>
              <a:spcAft>
                <a:spcPct val="0"/>
              </a:spcAft>
            </a:pPr>
            <a:r>
              <a:rPr sz="2000">
                <a:solidFill>
                  <a:srgbClr val="000000"/>
                </a:solidFill>
                <a:latin typeface="WQJWWH+ËÎÌå"/>
                <a:cs typeface="WQJWWH+ËÎÌå"/>
              </a:rPr>
              <a:t>（二）重要影响</a:t>
            </a:r>
          </a:p>
        </p:txBody>
      </p:sp>
      <p:sp>
        <p:nvSpPr>
          <p:cNvPr id="6" name="object 6"/>
          <p:cNvSpPr txBox="1"/>
          <p:nvPr/>
        </p:nvSpPr>
        <p:spPr>
          <a:xfrm>
            <a:off x="3439921" y="4156051"/>
            <a:ext cx="2556129" cy="114058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a:solidFill>
                  <a:srgbClr val="000000"/>
                </a:solidFill>
                <a:latin typeface="WQJWWH+ËÎÌå"/>
                <a:cs typeface="WQJWWH+ËÎÌå"/>
              </a:rPr>
              <a:t>（三）打分内容</a:t>
            </a:r>
          </a:p>
          <a:p>
            <a:pPr marL="648081" marR="0">
              <a:lnSpc>
                <a:spcPts val="2004"/>
              </a:lnSpc>
              <a:spcBef>
                <a:spcPts val="1972"/>
              </a:spcBef>
              <a:spcAft>
                <a:spcPct val="0"/>
              </a:spcAft>
            </a:pPr>
            <a:r>
              <a:rPr sz="2000">
                <a:solidFill>
                  <a:srgbClr val="000000"/>
                </a:solidFill>
                <a:latin typeface="WQJWWH+ËÎÌå"/>
                <a:cs typeface="WQJWWH+ËÎÌå"/>
              </a:rPr>
              <a:t>（四）申请书</a:t>
            </a:r>
          </a:p>
        </p:txBody>
      </p:sp>
      <p:sp>
        <p:nvSpPr>
          <p:cNvPr id="7" name="object 7"/>
          <p:cNvSpPr txBox="1"/>
          <p:nvPr/>
        </p:nvSpPr>
        <p:spPr>
          <a:xfrm>
            <a:off x="4737227" y="5237456"/>
            <a:ext cx="2162555"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a:solidFill>
                  <a:srgbClr val="000000"/>
                </a:solidFill>
                <a:latin typeface="WQJWWH+ËÎÌå"/>
                <a:cs typeface="WQJWWH+ËÎÌå"/>
              </a:rPr>
              <a:t>（五）网上申报</a:t>
            </a:r>
          </a:p>
        </p:txBody>
      </p:sp>
      <p:pic>
        <p:nvPicPr>
          <p:cNvPr id="23554"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6089269" y="1220017"/>
            <a:ext cx="1732788" cy="5074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0000"/>
                </a:solidFill>
                <a:latin typeface="CPUABB+ËÎÌå"/>
                <a:cs typeface="CPUABB+ËÎÌå"/>
              </a:rPr>
              <a:t>注意除外的项目</a:t>
            </a:r>
          </a:p>
        </p:txBody>
      </p:sp>
      <p:sp>
        <p:nvSpPr>
          <p:cNvPr id="4" name="object 4"/>
          <p:cNvSpPr txBox="1"/>
          <p:nvPr/>
        </p:nvSpPr>
        <p:spPr>
          <a:xfrm>
            <a:off x="3727450" y="1625266"/>
            <a:ext cx="5135117" cy="100000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6"/>
              </a:lnSpc>
              <a:spcBef>
                <a:spcPct val="0"/>
              </a:spcBef>
              <a:spcAft>
                <a:spcPct val="0"/>
              </a:spcAft>
            </a:pPr>
            <a:r>
              <a:rPr sz="1400">
                <a:solidFill>
                  <a:srgbClr val="000000"/>
                </a:solidFill>
                <a:latin typeface="CPUABB+ËÎÌå"/>
                <a:cs typeface="CPUABB+ËÎÌå"/>
              </a:rPr>
              <a:t>电子信息技术；生物与新医药技术；航空航天技术；新材</a:t>
            </a:r>
          </a:p>
          <a:p>
            <a:pPr marL="0" marR="0">
              <a:lnSpc>
                <a:spcPts val="1403"/>
              </a:lnSpc>
              <a:spcBef>
                <a:spcPts val="779"/>
              </a:spcBef>
              <a:spcAft>
                <a:spcPct val="0"/>
              </a:spcAft>
            </a:pPr>
            <a:r>
              <a:rPr sz="1400">
                <a:solidFill>
                  <a:srgbClr val="000000"/>
                </a:solidFill>
                <a:latin typeface="CPUABB+ËÎÌå"/>
                <a:cs typeface="CPUABB+ËÎÌå"/>
              </a:rPr>
              <a:t>料技术；高技术服务业；新能源及节能技术；资源与环境</a:t>
            </a:r>
          </a:p>
          <a:p>
            <a:pPr marL="0" marR="0">
              <a:lnSpc>
                <a:spcPts val="1403"/>
              </a:lnSpc>
              <a:spcBef>
                <a:spcPts val="779"/>
              </a:spcBef>
              <a:spcAft>
                <a:spcPct val="0"/>
              </a:spcAft>
            </a:pPr>
            <a:r>
              <a:rPr sz="1400">
                <a:solidFill>
                  <a:srgbClr val="000000"/>
                </a:solidFill>
                <a:latin typeface="CPUABB+ËÎÌå"/>
                <a:cs typeface="CPUABB+ËÎÌå"/>
              </a:rPr>
              <a:t>技术；高新技术改造传统产业</a:t>
            </a:r>
          </a:p>
        </p:txBody>
      </p:sp>
      <p:sp>
        <p:nvSpPr>
          <p:cNvPr id="5" name="object 5"/>
          <p:cNvSpPr txBox="1"/>
          <p:nvPr/>
        </p:nvSpPr>
        <p:spPr>
          <a:xfrm>
            <a:off x="918667" y="1995019"/>
            <a:ext cx="2171700" cy="103174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FF0000"/>
                </a:solidFill>
                <a:latin typeface="CPUABB+ËÎÌå"/>
                <a:cs typeface="CPUABB+ËÎÌå"/>
              </a:rPr>
              <a:t>（一）前提条件</a:t>
            </a:r>
          </a:p>
          <a:p>
            <a:pPr marL="126491" marR="0">
              <a:lnSpc>
                <a:spcPts val="2004"/>
              </a:lnSpc>
              <a:spcBef>
                <a:spcPts val="1116"/>
              </a:spcBef>
              <a:spcAft>
                <a:spcPct val="0"/>
              </a:spcAft>
            </a:pPr>
            <a:r>
              <a:rPr sz="2000">
                <a:solidFill>
                  <a:srgbClr val="000000"/>
                </a:solidFill>
                <a:latin typeface="FMMVPV+ËÎÌå"/>
                <a:cs typeface="FMMVPV+ËÎÌå"/>
              </a:rPr>
              <a:t>1</a:t>
            </a:r>
            <a:r>
              <a:rPr sz="2000">
                <a:solidFill>
                  <a:srgbClr val="000000"/>
                </a:solidFill>
                <a:latin typeface="CPUABB+ËÎÌå"/>
                <a:cs typeface="CPUABB+ËÎÌå"/>
              </a:rPr>
              <a:t>、八大领域</a:t>
            </a:r>
          </a:p>
        </p:txBody>
      </p:sp>
      <p:sp>
        <p:nvSpPr>
          <p:cNvPr id="6" name="object 6"/>
          <p:cNvSpPr txBox="1"/>
          <p:nvPr/>
        </p:nvSpPr>
        <p:spPr>
          <a:xfrm>
            <a:off x="3727450" y="2706679"/>
            <a:ext cx="5126354" cy="127749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FF"/>
                </a:solidFill>
                <a:latin typeface="CPUABB+ËÎÌå"/>
                <a:cs typeface="CPUABB+ËÎÌå"/>
              </a:rPr>
              <a:t>发明、实用新型、以及非简单改变产品图案和形状的外观</a:t>
            </a:r>
          </a:p>
          <a:p>
            <a:pPr marL="0" marR="0">
              <a:lnSpc>
                <a:spcPts val="1403"/>
              </a:lnSpc>
              <a:spcBef>
                <a:spcPts val="779"/>
              </a:spcBef>
              <a:spcAft>
                <a:spcPct val="0"/>
              </a:spcAft>
            </a:pPr>
            <a:r>
              <a:rPr sz="1400">
                <a:solidFill>
                  <a:srgbClr val="0000FF"/>
                </a:solidFill>
                <a:latin typeface="CPUABB+ËÎÌå"/>
                <a:cs typeface="CPUABB+ËÎÌå"/>
              </a:rPr>
              <a:t>设计（主要是指：运用科学和工程技术的方法，经过研究</a:t>
            </a:r>
          </a:p>
          <a:p>
            <a:pPr marL="0" marR="0">
              <a:lnSpc>
                <a:spcPts val="1403"/>
              </a:lnSpc>
              <a:spcBef>
                <a:spcPts val="782"/>
              </a:spcBef>
              <a:spcAft>
                <a:spcPct val="0"/>
              </a:spcAft>
            </a:pPr>
            <a:r>
              <a:rPr sz="1400">
                <a:solidFill>
                  <a:srgbClr val="0000FF"/>
                </a:solidFill>
                <a:latin typeface="CPUABB+ËÎÌå"/>
                <a:cs typeface="CPUABB+ËÎÌå"/>
              </a:rPr>
              <a:t>与开发过程得到的外观设计）</a:t>
            </a:r>
            <a:r>
              <a:rPr sz="1400">
                <a:solidFill>
                  <a:srgbClr val="000000"/>
                </a:solidFill>
                <a:latin typeface="CPUABB+ËÎÌå"/>
                <a:cs typeface="CPUABB+ËÎÌå"/>
              </a:rPr>
              <a:t>、软件著作权、集成电路布</a:t>
            </a:r>
          </a:p>
          <a:p>
            <a:pPr marL="0" marR="0">
              <a:lnSpc>
                <a:spcPts val="1403"/>
              </a:lnSpc>
              <a:spcBef>
                <a:spcPts val="779"/>
              </a:spcBef>
              <a:spcAft>
                <a:spcPct val="0"/>
              </a:spcAft>
            </a:pPr>
            <a:r>
              <a:rPr sz="1400">
                <a:solidFill>
                  <a:srgbClr val="000000"/>
                </a:solidFill>
                <a:latin typeface="CPUABB+ËÎÌå"/>
                <a:cs typeface="CPUABB+ËÎÌå"/>
              </a:rPr>
              <a:t>图设计专有权、植物新品种</a:t>
            </a:r>
          </a:p>
        </p:txBody>
      </p:sp>
      <p:sp>
        <p:nvSpPr>
          <p:cNvPr id="7" name="object 7"/>
          <p:cNvSpPr txBox="1"/>
          <p:nvPr/>
        </p:nvSpPr>
        <p:spPr>
          <a:xfrm>
            <a:off x="1045159" y="2787880"/>
            <a:ext cx="2290572" cy="103174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a:solidFill>
                  <a:srgbClr val="000000"/>
                </a:solidFill>
                <a:latin typeface="FMMVPV+ËÎÌå"/>
                <a:cs typeface="FMMVPV+ËÎÌå"/>
              </a:rPr>
              <a:t>2</a:t>
            </a:r>
            <a:r>
              <a:rPr sz="2000">
                <a:solidFill>
                  <a:srgbClr val="000000"/>
                </a:solidFill>
                <a:latin typeface="CPUABB+ËÎÌå"/>
                <a:cs typeface="CPUABB+ËÎÌå"/>
              </a:rPr>
              <a:t>、知识产权证书</a:t>
            </a:r>
          </a:p>
          <a:p>
            <a:pPr marL="0" marR="0">
              <a:lnSpc>
                <a:spcPts val="2004"/>
              </a:lnSpc>
              <a:spcBef>
                <a:spcPts val="1116"/>
              </a:spcBef>
              <a:spcAft>
                <a:spcPct val="0"/>
              </a:spcAft>
            </a:pPr>
            <a:r>
              <a:rPr sz="2000">
                <a:solidFill>
                  <a:srgbClr val="000000"/>
                </a:solidFill>
                <a:latin typeface="FMMVPV+ËÎÌå"/>
                <a:cs typeface="FMMVPV+ËÎÌå"/>
              </a:rPr>
              <a:t>3</a:t>
            </a:r>
            <a:r>
              <a:rPr sz="2000">
                <a:solidFill>
                  <a:srgbClr val="000000"/>
                </a:solidFill>
                <a:latin typeface="CPUABB+ËÎÌå"/>
                <a:cs typeface="CPUABB+ËÎÌå"/>
              </a:rPr>
              <a:t>、收入比例</a:t>
            </a:r>
          </a:p>
        </p:txBody>
      </p:sp>
      <p:sp>
        <p:nvSpPr>
          <p:cNvPr id="8" name="object 8"/>
          <p:cNvSpPr txBox="1"/>
          <p:nvPr/>
        </p:nvSpPr>
        <p:spPr>
          <a:xfrm>
            <a:off x="1045159" y="3580360"/>
            <a:ext cx="2036064" cy="103204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a:solidFill>
                  <a:srgbClr val="000000"/>
                </a:solidFill>
                <a:latin typeface="FMMVPV+ËÎÌå"/>
                <a:cs typeface="FMMVPV+ËÎÌå"/>
              </a:rPr>
              <a:t>4</a:t>
            </a:r>
            <a:r>
              <a:rPr sz="2000">
                <a:solidFill>
                  <a:srgbClr val="000000"/>
                </a:solidFill>
                <a:latin typeface="CPUABB+ËÎÌå"/>
                <a:cs typeface="CPUABB+ËÎÌå"/>
              </a:rPr>
              <a:t>、研发费比例</a:t>
            </a:r>
          </a:p>
          <a:p>
            <a:pPr marL="0" marR="0">
              <a:lnSpc>
                <a:spcPts val="2006"/>
              </a:lnSpc>
              <a:spcBef>
                <a:spcPts val="1115"/>
              </a:spcBef>
              <a:spcAft>
                <a:spcPct val="0"/>
              </a:spcAft>
            </a:pPr>
            <a:r>
              <a:rPr sz="2000">
                <a:solidFill>
                  <a:srgbClr val="000000"/>
                </a:solidFill>
                <a:latin typeface="FMMVPV+ËÎÌå"/>
                <a:cs typeface="FMMVPV+ËÎÌå"/>
              </a:rPr>
              <a:t>5</a:t>
            </a:r>
            <a:r>
              <a:rPr sz="2000">
                <a:solidFill>
                  <a:srgbClr val="000000"/>
                </a:solidFill>
                <a:latin typeface="CPUABB+ËÎÌå"/>
                <a:cs typeface="CPUABB+ËÎÌå"/>
              </a:rPr>
              <a:t>、人员比例</a:t>
            </a:r>
          </a:p>
        </p:txBody>
      </p:sp>
      <p:sp>
        <p:nvSpPr>
          <p:cNvPr id="9" name="object 9"/>
          <p:cNvSpPr txBox="1"/>
          <p:nvPr/>
        </p:nvSpPr>
        <p:spPr>
          <a:xfrm>
            <a:off x="3727450" y="3996801"/>
            <a:ext cx="2460650" cy="46416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54"/>
              </a:lnSpc>
              <a:spcBef>
                <a:spcPct val="0"/>
              </a:spcBef>
              <a:spcAft>
                <a:spcPct val="0"/>
              </a:spcAft>
            </a:pPr>
            <a:r>
              <a:rPr sz="1400">
                <a:solidFill>
                  <a:srgbClr val="000000"/>
                </a:solidFill>
                <a:latin typeface="Times New Roman"/>
                <a:cs typeface="Times New Roman"/>
              </a:rPr>
              <a:t>2014</a:t>
            </a:r>
            <a:r>
              <a:rPr sz="1400">
                <a:solidFill>
                  <a:srgbClr val="000000"/>
                </a:solidFill>
                <a:latin typeface="CPUABB+ËÎÌå"/>
                <a:cs typeface="CPUABB+ËÎÌå"/>
              </a:rPr>
              <a:t>高新收入占总收入比例</a:t>
            </a:r>
          </a:p>
        </p:txBody>
      </p:sp>
      <p:sp>
        <p:nvSpPr>
          <p:cNvPr id="10" name="object 10"/>
          <p:cNvSpPr txBox="1"/>
          <p:nvPr/>
        </p:nvSpPr>
        <p:spPr>
          <a:xfrm>
            <a:off x="3727450" y="4573127"/>
            <a:ext cx="5126354" cy="46416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54"/>
              </a:lnSpc>
              <a:spcBef>
                <a:spcPct val="0"/>
              </a:spcBef>
              <a:spcAft>
                <a:spcPct val="0"/>
              </a:spcAft>
            </a:pPr>
            <a:r>
              <a:rPr sz="1400">
                <a:solidFill>
                  <a:srgbClr val="000000"/>
                </a:solidFill>
                <a:latin typeface="CPUABB+ËÎÌå"/>
                <a:cs typeface="CPUABB+ËÎÌå"/>
              </a:rPr>
              <a:t>以</a:t>
            </a:r>
            <a:r>
              <a:rPr sz="1400">
                <a:solidFill>
                  <a:srgbClr val="000000"/>
                </a:solidFill>
                <a:latin typeface="Times New Roman"/>
                <a:cs typeface="Times New Roman"/>
              </a:rPr>
              <a:t>2014</a:t>
            </a:r>
            <a:r>
              <a:rPr sz="1400">
                <a:solidFill>
                  <a:srgbClr val="000000"/>
                </a:solidFill>
                <a:latin typeface="CPUABB+ËÎÌå"/>
                <a:cs typeface="CPUABB+ËÎÌå"/>
              </a:rPr>
              <a:t>年总收入为判断依据的三年研发费占总收入的比例</a:t>
            </a:r>
          </a:p>
        </p:txBody>
      </p:sp>
      <p:sp>
        <p:nvSpPr>
          <p:cNvPr id="11" name="object 11"/>
          <p:cNvSpPr txBox="1"/>
          <p:nvPr/>
        </p:nvSpPr>
        <p:spPr>
          <a:xfrm>
            <a:off x="393496" y="5146825"/>
            <a:ext cx="9330785" cy="51263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783"/>
              </a:lnSpc>
              <a:spcBef>
                <a:spcPct val="0"/>
              </a:spcBef>
              <a:spcAft>
                <a:spcPct val="0"/>
              </a:spcAft>
            </a:pPr>
            <a:r>
              <a:rPr sz="1600">
                <a:solidFill>
                  <a:srgbClr val="0000FF"/>
                </a:solidFill>
                <a:latin typeface="CPUABB+ËÎÌå"/>
                <a:cs typeface="CPUABB+ËÎÌå"/>
              </a:rPr>
              <a:t>三无不认定：无证书；成立</a:t>
            </a:r>
            <a:r>
              <a:rPr sz="1600" b="1">
                <a:solidFill>
                  <a:srgbClr val="0000FF"/>
                </a:solidFill>
                <a:latin typeface="Arial"/>
                <a:cs typeface="Arial"/>
              </a:rPr>
              <a:t>1</a:t>
            </a:r>
            <a:r>
              <a:rPr sz="1600">
                <a:solidFill>
                  <a:srgbClr val="0000FF"/>
                </a:solidFill>
                <a:latin typeface="CPUABB+ËÎÌå"/>
                <a:cs typeface="CPUABB+ËÎÌå"/>
              </a:rPr>
              <a:t>年以下；无销售收</a:t>
            </a:r>
            <a:r>
              <a:rPr sz="1400" spc="-187">
                <a:solidFill>
                  <a:srgbClr val="000000"/>
                </a:solidFill>
                <a:latin typeface="CPUABB+ËÎÌå"/>
                <a:cs typeface="CPUABB+ËÎÌå"/>
              </a:rPr>
              <a:t>以</a:t>
            </a:r>
            <a:r>
              <a:rPr sz="1600" spc="-1407">
                <a:solidFill>
                  <a:srgbClr val="0000FF"/>
                </a:solidFill>
                <a:latin typeface="CPUABB+ËÎÌå"/>
                <a:cs typeface="CPUABB+ËÎÌå"/>
              </a:rPr>
              <a:t>入</a:t>
            </a:r>
            <a:r>
              <a:rPr sz="1400">
                <a:solidFill>
                  <a:srgbClr val="000000"/>
                </a:solidFill>
                <a:latin typeface="CPUABB+ËÎÌå"/>
                <a:cs typeface="CPUABB+ËÎÌå"/>
              </a:rPr>
              <a:t>上学历的科技人员数量，特别是研发人员数量</a:t>
            </a:r>
          </a:p>
        </p:txBody>
      </p:sp>
      <p:pic>
        <p:nvPicPr>
          <p:cNvPr id="22530"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3727450" y="1698426"/>
            <a:ext cx="5331409" cy="183210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WKALOV+ËÎÌå"/>
                <a:cs typeface="WKALOV+ËÎÌå"/>
              </a:rPr>
              <a:t>行业标准判断法（优先按国家有关部门、全国（世界）性</a:t>
            </a:r>
          </a:p>
          <a:p>
            <a:pPr marL="0" marR="0">
              <a:lnSpc>
                <a:spcPts val="1403"/>
              </a:lnSpc>
              <a:spcBef>
                <a:spcPts val="780"/>
              </a:spcBef>
              <a:spcAft>
                <a:spcPct val="0"/>
              </a:spcAft>
            </a:pPr>
            <a:r>
              <a:rPr sz="1400">
                <a:solidFill>
                  <a:srgbClr val="000000"/>
                </a:solidFill>
                <a:latin typeface="WKALOV+ËÎÌå"/>
                <a:cs typeface="WKALOV+ËÎÌå"/>
              </a:rPr>
              <a:t>行业协会等具备相应资质的机构提供的参数（标准）判</a:t>
            </a:r>
          </a:p>
          <a:p>
            <a:pPr marL="0" marR="0">
              <a:lnSpc>
                <a:spcPts val="1406"/>
              </a:lnSpc>
              <a:spcBef>
                <a:spcPts val="779"/>
              </a:spcBef>
              <a:spcAft>
                <a:spcPct val="0"/>
              </a:spcAft>
            </a:pPr>
            <a:r>
              <a:rPr sz="1400">
                <a:solidFill>
                  <a:srgbClr val="000000"/>
                </a:solidFill>
                <a:latin typeface="WKALOV+ËÎÌå"/>
                <a:cs typeface="WKALOV+ËÎÌå"/>
              </a:rPr>
              <a:t>断）；专家判断法（获得新知识、创造性运用新知识以及</a:t>
            </a:r>
          </a:p>
          <a:p>
            <a:pPr marL="0" marR="0">
              <a:lnSpc>
                <a:spcPts val="1403"/>
              </a:lnSpc>
              <a:spcBef>
                <a:spcPts val="779"/>
              </a:spcBef>
              <a:spcAft>
                <a:spcPct val="0"/>
              </a:spcAft>
            </a:pPr>
            <a:r>
              <a:rPr sz="1400">
                <a:solidFill>
                  <a:srgbClr val="000000"/>
                </a:solidFill>
                <a:latin typeface="WKALOV+ËÎÌå"/>
                <a:cs typeface="WKALOV+ËÎÌå"/>
              </a:rPr>
              <a:t>技术的实质改进应当是企业所在技术（行业）领域内可被</a:t>
            </a:r>
          </a:p>
          <a:p>
            <a:pPr marL="0" marR="0">
              <a:lnSpc>
                <a:spcPts val="1403"/>
              </a:lnSpc>
              <a:spcBef>
                <a:spcPts val="729"/>
              </a:spcBef>
              <a:spcAft>
                <a:spcPct val="0"/>
              </a:spcAft>
            </a:pPr>
            <a:r>
              <a:rPr sz="1400">
                <a:solidFill>
                  <a:srgbClr val="000000"/>
                </a:solidFill>
                <a:latin typeface="WKALOV+ËÎÌå"/>
                <a:cs typeface="WKALOV+ËÎÌå"/>
              </a:rPr>
              <a:t>同行业专家公认的、有价值的进步）；目标或结果判定法</a:t>
            </a:r>
          </a:p>
          <a:p>
            <a:pPr marL="0" marR="0">
              <a:lnSpc>
                <a:spcPts val="1403"/>
              </a:lnSpc>
              <a:spcBef>
                <a:spcPts val="779"/>
              </a:spcBef>
              <a:spcAft>
                <a:spcPct val="0"/>
              </a:spcAft>
            </a:pPr>
            <a:r>
              <a:rPr sz="1400">
                <a:solidFill>
                  <a:srgbClr val="000000"/>
                </a:solidFill>
                <a:latin typeface="WKALOV+ËÎÌå"/>
                <a:cs typeface="WKALOV+ËÎÌå"/>
              </a:rPr>
              <a:t>（辅助标准）（立项及预算报告，最终成果或中间性成果）</a:t>
            </a:r>
          </a:p>
        </p:txBody>
      </p:sp>
      <p:sp>
        <p:nvSpPr>
          <p:cNvPr id="4" name="object 4"/>
          <p:cNvSpPr txBox="1"/>
          <p:nvPr/>
        </p:nvSpPr>
        <p:spPr>
          <a:xfrm>
            <a:off x="991819" y="2572996"/>
            <a:ext cx="2290572" cy="222101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FF0000"/>
                </a:solidFill>
                <a:latin typeface="WKALOV+ËÎÌå"/>
                <a:cs typeface="WKALOV+ËÎÌå"/>
              </a:rPr>
              <a:t>（二）重要影响</a:t>
            </a:r>
          </a:p>
          <a:p>
            <a:pPr marL="0" marR="0">
              <a:lnSpc>
                <a:spcPts val="2004"/>
              </a:lnSpc>
              <a:spcBef>
                <a:spcPts val="1118"/>
              </a:spcBef>
              <a:spcAft>
                <a:spcPct val="0"/>
              </a:spcAft>
            </a:pPr>
            <a:r>
              <a:rPr sz="2000">
                <a:solidFill>
                  <a:srgbClr val="000000"/>
                </a:solidFill>
                <a:latin typeface="OEDQIK+ËÎÌå"/>
                <a:cs typeface="OEDQIK+ËÎÌå"/>
              </a:rPr>
              <a:t>1</a:t>
            </a:r>
            <a:r>
              <a:rPr sz="2000">
                <a:solidFill>
                  <a:srgbClr val="000000"/>
                </a:solidFill>
                <a:latin typeface="WKALOV+ËÎÌå"/>
                <a:cs typeface="WKALOV+ËÎÌå"/>
              </a:rPr>
              <a:t>、研发活动判定</a:t>
            </a:r>
          </a:p>
          <a:p>
            <a:pPr marL="0" marR="0">
              <a:lnSpc>
                <a:spcPts val="2004"/>
              </a:lnSpc>
              <a:spcBef>
                <a:spcPts val="1115"/>
              </a:spcBef>
              <a:spcAft>
                <a:spcPct val="0"/>
              </a:spcAft>
            </a:pPr>
            <a:r>
              <a:rPr sz="2000">
                <a:solidFill>
                  <a:srgbClr val="000000"/>
                </a:solidFill>
                <a:latin typeface="OEDQIK+ËÎÌå"/>
                <a:cs typeface="OEDQIK+ËÎÌå"/>
              </a:rPr>
              <a:t>2</a:t>
            </a:r>
            <a:r>
              <a:rPr sz="2000">
                <a:solidFill>
                  <a:srgbClr val="000000"/>
                </a:solidFill>
                <a:latin typeface="WKALOV+ËÎÌå"/>
                <a:cs typeface="WKALOV+ËÎÌå"/>
              </a:rPr>
              <a:t>、企业自我评价</a:t>
            </a:r>
          </a:p>
          <a:p>
            <a:pPr marL="0" marR="0">
              <a:lnSpc>
                <a:spcPts val="2004"/>
              </a:lnSpc>
              <a:spcBef>
                <a:spcPts val="1166"/>
              </a:spcBef>
              <a:spcAft>
                <a:spcPct val="0"/>
              </a:spcAft>
            </a:pPr>
            <a:r>
              <a:rPr sz="2000">
                <a:solidFill>
                  <a:srgbClr val="000000"/>
                </a:solidFill>
                <a:latin typeface="OEDQIK+ËÎÌå"/>
                <a:cs typeface="OEDQIK+ËÎÌå"/>
              </a:rPr>
              <a:t>3</a:t>
            </a:r>
            <a:r>
              <a:rPr sz="2000">
                <a:solidFill>
                  <a:srgbClr val="000000"/>
                </a:solidFill>
                <a:latin typeface="WKALOV+ËÎÌå"/>
                <a:cs typeface="WKALOV+ËÎÌå"/>
              </a:rPr>
              <a:t>、专家自由裁量</a:t>
            </a:r>
          </a:p>
          <a:p>
            <a:pPr marL="0" marR="0">
              <a:lnSpc>
                <a:spcPts val="2006"/>
              </a:lnSpc>
              <a:spcBef>
                <a:spcPts val="1115"/>
              </a:spcBef>
              <a:spcAft>
                <a:spcPct val="0"/>
              </a:spcAft>
            </a:pPr>
            <a:r>
              <a:rPr sz="2000">
                <a:solidFill>
                  <a:srgbClr val="000000"/>
                </a:solidFill>
                <a:latin typeface="OEDQIK+ËÎÌå"/>
                <a:cs typeface="OEDQIK+ËÎÌå"/>
              </a:rPr>
              <a:t>4</a:t>
            </a:r>
            <a:r>
              <a:rPr sz="2000">
                <a:solidFill>
                  <a:srgbClr val="000000"/>
                </a:solidFill>
                <a:latin typeface="WKALOV+ËÎÌå"/>
                <a:cs typeface="WKALOV+ËÎÌå"/>
              </a:rPr>
              <a:t>、技术资料</a:t>
            </a:r>
          </a:p>
        </p:txBody>
      </p:sp>
      <p:sp>
        <p:nvSpPr>
          <p:cNvPr id="5" name="object 5"/>
          <p:cNvSpPr txBox="1"/>
          <p:nvPr/>
        </p:nvSpPr>
        <p:spPr>
          <a:xfrm>
            <a:off x="3727450" y="3859458"/>
            <a:ext cx="623316" cy="445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WKALOV+ËÎÌå"/>
                <a:cs typeface="WKALOV+ËÎÌå"/>
              </a:rPr>
              <a:t>重要</a:t>
            </a:r>
          </a:p>
        </p:txBody>
      </p:sp>
      <p:sp>
        <p:nvSpPr>
          <p:cNvPr id="6" name="object 6"/>
          <p:cNvSpPr txBox="1"/>
          <p:nvPr/>
        </p:nvSpPr>
        <p:spPr>
          <a:xfrm>
            <a:off x="3727450" y="4508936"/>
            <a:ext cx="3902689" cy="109313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WKALOV+ËÎÌå"/>
                <a:cs typeface="WKALOV+ËÎÌå"/>
              </a:rPr>
              <a:t>体现在前提、研发活动判断、打分项系数里</a:t>
            </a:r>
          </a:p>
          <a:p>
            <a:pPr marL="0" marR="0">
              <a:lnSpc>
                <a:spcPts val="1406"/>
              </a:lnSpc>
              <a:spcBef>
                <a:spcPts val="3696"/>
              </a:spcBef>
              <a:spcAft>
                <a:spcPct val="0"/>
              </a:spcAft>
            </a:pPr>
            <a:r>
              <a:rPr sz="1400">
                <a:solidFill>
                  <a:srgbClr val="000000"/>
                </a:solidFill>
                <a:latin typeface="WKALOV+ËÎÌå"/>
                <a:cs typeface="WKALOV+ËÎÌå"/>
              </a:rPr>
              <a:t>至关重要，体现在申请书、打分项等内容中</a:t>
            </a:r>
          </a:p>
        </p:txBody>
      </p:sp>
      <p:pic>
        <p:nvPicPr>
          <p:cNvPr id="21506"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75716" y="1275691"/>
            <a:ext cx="2171700"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FF0000"/>
                </a:solidFill>
                <a:latin typeface="RFDLTC+ËÎÌå"/>
                <a:cs typeface="RFDLTC+ËÎÌå"/>
              </a:rPr>
              <a:t>（三）打分内容</a:t>
            </a:r>
          </a:p>
        </p:txBody>
      </p:sp>
      <p:sp>
        <p:nvSpPr>
          <p:cNvPr id="4" name="object 4"/>
          <p:cNvSpPr txBox="1"/>
          <p:nvPr/>
        </p:nvSpPr>
        <p:spPr>
          <a:xfrm>
            <a:off x="5024628" y="1627052"/>
            <a:ext cx="3902689" cy="183222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RFDLTC+ËÎÌå"/>
                <a:cs typeface="RFDLTC+ËÎÌå"/>
              </a:rPr>
              <a:t>在中国境内（不含港、澳、台地区）注册的</a:t>
            </a:r>
          </a:p>
          <a:p>
            <a:pPr marL="0" marR="0">
              <a:lnSpc>
                <a:spcPts val="1403"/>
              </a:lnSpc>
              <a:spcBef>
                <a:spcPts val="779"/>
              </a:spcBef>
              <a:spcAft>
                <a:spcPct val="0"/>
              </a:spcAft>
            </a:pPr>
            <a:r>
              <a:rPr sz="1400">
                <a:solidFill>
                  <a:srgbClr val="000000"/>
                </a:solidFill>
                <a:latin typeface="RFDLTC+ËÎÌå"/>
                <a:cs typeface="RFDLTC+ËÎÌå"/>
              </a:rPr>
              <a:t>企业，近三年内通过自主研发、受让、受</a:t>
            </a:r>
          </a:p>
          <a:p>
            <a:pPr marL="0" marR="0">
              <a:lnSpc>
                <a:spcPts val="1403"/>
              </a:lnSpc>
              <a:spcBef>
                <a:spcPts val="779"/>
              </a:spcBef>
              <a:spcAft>
                <a:spcPct val="0"/>
              </a:spcAft>
            </a:pPr>
            <a:r>
              <a:rPr sz="1400">
                <a:solidFill>
                  <a:srgbClr val="000000"/>
                </a:solidFill>
                <a:latin typeface="RFDLTC+ËÎÌå"/>
                <a:cs typeface="RFDLTC+ËÎÌå"/>
              </a:rPr>
              <a:t>赠、并购等方式，或通过</a:t>
            </a:r>
            <a:r>
              <a:rPr sz="1400">
                <a:solidFill>
                  <a:srgbClr val="000000"/>
                </a:solidFill>
                <a:latin typeface="HDQNIT+ËÎÌå"/>
                <a:cs typeface="HDQNIT+ËÎÌå"/>
              </a:rPr>
              <a:t>5</a:t>
            </a:r>
            <a:r>
              <a:rPr sz="1400">
                <a:solidFill>
                  <a:srgbClr val="000000"/>
                </a:solidFill>
                <a:latin typeface="RFDLTC+ËÎÌå"/>
                <a:cs typeface="RFDLTC+ËÎÌå"/>
              </a:rPr>
              <a:t>年以上的独占许</a:t>
            </a:r>
          </a:p>
          <a:p>
            <a:pPr marL="0" marR="0">
              <a:lnSpc>
                <a:spcPts val="1403"/>
              </a:lnSpc>
              <a:spcBef>
                <a:spcPts val="780"/>
              </a:spcBef>
              <a:spcAft>
                <a:spcPct val="0"/>
              </a:spcAft>
            </a:pPr>
            <a:r>
              <a:rPr sz="1400">
                <a:solidFill>
                  <a:srgbClr val="000000"/>
                </a:solidFill>
                <a:latin typeface="RFDLTC+ËÎÌå"/>
                <a:cs typeface="RFDLTC+ËÎÌå"/>
              </a:rPr>
              <a:t>可方式，对其主要产品（服务）的核心技术</a:t>
            </a:r>
          </a:p>
          <a:p>
            <a:pPr marL="0" marR="0">
              <a:lnSpc>
                <a:spcPts val="1406"/>
              </a:lnSpc>
              <a:spcBef>
                <a:spcPts val="730"/>
              </a:spcBef>
              <a:spcAft>
                <a:spcPct val="0"/>
              </a:spcAft>
            </a:pPr>
            <a:r>
              <a:rPr sz="1400">
                <a:solidFill>
                  <a:srgbClr val="000000"/>
                </a:solidFill>
                <a:latin typeface="RFDLTC+ËÎÌå"/>
                <a:cs typeface="RFDLTC+ËÎÌå"/>
              </a:rPr>
              <a:t>拥有自主知识产权，</a:t>
            </a:r>
            <a:r>
              <a:rPr sz="1400">
                <a:solidFill>
                  <a:srgbClr val="000000"/>
                </a:solidFill>
                <a:latin typeface="HDQNIT+ËÎÌå"/>
                <a:cs typeface="HDQNIT+ËÎÌå"/>
              </a:rPr>
              <a:t>A</a:t>
            </a:r>
            <a:r>
              <a:rPr sz="1400">
                <a:solidFill>
                  <a:srgbClr val="000000"/>
                </a:solidFill>
                <a:latin typeface="RFDLTC+ËÎÌå"/>
                <a:cs typeface="RFDLTC+ËÎÌå"/>
              </a:rPr>
              <a:t>类需</a:t>
            </a:r>
            <a:r>
              <a:rPr sz="1400">
                <a:solidFill>
                  <a:srgbClr val="000000"/>
                </a:solidFill>
                <a:latin typeface="HDQNIT+ËÎÌå"/>
                <a:cs typeface="HDQNIT+ËÎÌå"/>
              </a:rPr>
              <a:t>6</a:t>
            </a:r>
            <a:r>
              <a:rPr sz="1400">
                <a:solidFill>
                  <a:srgbClr val="000000"/>
                </a:solidFill>
                <a:latin typeface="RFDLTC+ËÎÌå"/>
                <a:cs typeface="RFDLTC+ËÎÌå"/>
              </a:rPr>
              <a:t>项或以上（不含</a:t>
            </a:r>
          </a:p>
          <a:p>
            <a:pPr marL="0" marR="0">
              <a:lnSpc>
                <a:spcPts val="1403"/>
              </a:lnSpc>
              <a:spcBef>
                <a:spcPts val="779"/>
              </a:spcBef>
              <a:spcAft>
                <a:spcPct val="0"/>
              </a:spcAft>
            </a:pPr>
            <a:r>
              <a:rPr sz="1400">
                <a:solidFill>
                  <a:srgbClr val="000000"/>
                </a:solidFill>
                <a:latin typeface="RFDLTC+ËÎÌå"/>
                <a:cs typeface="RFDLTC+ËÎÌå"/>
              </a:rPr>
              <a:t>商标）</a:t>
            </a:r>
          </a:p>
        </p:txBody>
      </p:sp>
      <p:sp>
        <p:nvSpPr>
          <p:cNvPr id="5" name="object 5"/>
          <p:cNvSpPr txBox="1"/>
          <p:nvPr/>
        </p:nvSpPr>
        <p:spPr>
          <a:xfrm>
            <a:off x="796137" y="2024117"/>
            <a:ext cx="666750" cy="4762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00"/>
              </a:lnSpc>
              <a:spcBef>
                <a:spcPct val="0"/>
              </a:spcBef>
              <a:spcAft>
                <a:spcPct val="0"/>
              </a:spcAft>
            </a:pPr>
            <a:r>
              <a:rPr sz="1500">
                <a:solidFill>
                  <a:srgbClr val="000000"/>
                </a:solidFill>
                <a:latin typeface="IOBUOT+ÐÂËÎÌå"/>
                <a:cs typeface="IOBUOT+ÐÂËÎÌå"/>
              </a:rPr>
              <a:t>序号</a:t>
            </a:r>
          </a:p>
        </p:txBody>
      </p:sp>
      <p:sp>
        <p:nvSpPr>
          <p:cNvPr id="6" name="object 6"/>
          <p:cNvSpPr txBox="1"/>
          <p:nvPr/>
        </p:nvSpPr>
        <p:spPr>
          <a:xfrm>
            <a:off x="2227452" y="2024117"/>
            <a:ext cx="810005" cy="4762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00"/>
              </a:lnSpc>
              <a:spcBef>
                <a:spcPct val="0"/>
              </a:spcBef>
              <a:spcAft>
                <a:spcPct val="0"/>
              </a:spcAft>
            </a:pPr>
            <a:r>
              <a:rPr sz="1500">
                <a:solidFill>
                  <a:srgbClr val="000000"/>
                </a:solidFill>
                <a:latin typeface="IOBUOT+ÐÂËÎÌå"/>
                <a:cs typeface="IOBUOT+ÐÂËÎÌå"/>
              </a:rPr>
              <a:t>指</a:t>
            </a:r>
            <a:r>
              <a:rPr sz="1500" spc="753">
                <a:solidFill>
                  <a:srgbClr val="000000"/>
                </a:solidFill>
                <a:latin typeface="Times New Roman"/>
                <a:cs typeface="Times New Roman"/>
              </a:rPr>
              <a:t> </a:t>
            </a:r>
            <a:r>
              <a:rPr sz="1500">
                <a:solidFill>
                  <a:srgbClr val="000000"/>
                </a:solidFill>
                <a:latin typeface="IOBUOT+ÐÂËÎÌå"/>
                <a:cs typeface="IOBUOT+ÐÂËÎÌå"/>
              </a:rPr>
              <a:t>标</a:t>
            </a:r>
          </a:p>
        </p:txBody>
      </p:sp>
      <p:sp>
        <p:nvSpPr>
          <p:cNvPr id="7" name="object 7"/>
          <p:cNvSpPr txBox="1"/>
          <p:nvPr/>
        </p:nvSpPr>
        <p:spPr>
          <a:xfrm>
            <a:off x="3945382" y="2024117"/>
            <a:ext cx="666750" cy="4762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00"/>
              </a:lnSpc>
              <a:spcBef>
                <a:spcPct val="0"/>
              </a:spcBef>
              <a:spcAft>
                <a:spcPct val="0"/>
              </a:spcAft>
            </a:pPr>
            <a:r>
              <a:rPr sz="1500">
                <a:solidFill>
                  <a:srgbClr val="000000"/>
                </a:solidFill>
                <a:latin typeface="IOBUOT+ÐÂËÎÌå"/>
                <a:cs typeface="IOBUOT+ÐÂËÎÌå"/>
              </a:rPr>
              <a:t>赋值</a:t>
            </a:r>
          </a:p>
        </p:txBody>
      </p:sp>
      <p:sp>
        <p:nvSpPr>
          <p:cNvPr id="8" name="object 8"/>
          <p:cNvSpPr txBox="1"/>
          <p:nvPr/>
        </p:nvSpPr>
        <p:spPr>
          <a:xfrm>
            <a:off x="939393" y="2369227"/>
            <a:ext cx="381000" cy="49671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661"/>
              </a:lnSpc>
              <a:spcBef>
                <a:spcPct val="0"/>
              </a:spcBef>
              <a:spcAft>
                <a:spcPct val="0"/>
              </a:spcAft>
            </a:pPr>
            <a:r>
              <a:rPr sz="1500">
                <a:solidFill>
                  <a:srgbClr val="000000"/>
                </a:solidFill>
                <a:latin typeface="Times New Roman"/>
                <a:cs typeface="Times New Roman"/>
              </a:rPr>
              <a:t>1</a:t>
            </a:r>
          </a:p>
        </p:txBody>
      </p:sp>
      <p:sp>
        <p:nvSpPr>
          <p:cNvPr id="9" name="object 9"/>
          <p:cNvSpPr txBox="1"/>
          <p:nvPr/>
        </p:nvSpPr>
        <p:spPr>
          <a:xfrm>
            <a:off x="1382267" y="2376797"/>
            <a:ext cx="2409825" cy="160375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00"/>
              </a:lnSpc>
              <a:spcBef>
                <a:spcPct val="0"/>
              </a:spcBef>
              <a:spcAft>
                <a:spcPct val="0"/>
              </a:spcAft>
            </a:pPr>
            <a:r>
              <a:rPr sz="1500">
                <a:solidFill>
                  <a:srgbClr val="000000"/>
                </a:solidFill>
                <a:latin typeface="IOBUOT+ÐÂËÎÌå"/>
                <a:cs typeface="IOBUOT+ÐÂËÎÌå"/>
              </a:rPr>
              <a:t>核心自主知识产权</a:t>
            </a:r>
          </a:p>
          <a:p>
            <a:pPr marL="0" marR="0">
              <a:lnSpc>
                <a:spcPts val="1500"/>
              </a:lnSpc>
              <a:spcBef>
                <a:spcPts val="1511"/>
              </a:spcBef>
              <a:spcAft>
                <a:spcPct val="0"/>
              </a:spcAft>
            </a:pPr>
            <a:r>
              <a:rPr sz="1500">
                <a:solidFill>
                  <a:srgbClr val="000000"/>
                </a:solidFill>
                <a:latin typeface="IOBUOT+ÐÂËÎÌå"/>
                <a:cs typeface="IOBUOT+ÐÂËÎÌå"/>
              </a:rPr>
              <a:t>科技成果转化能力</a:t>
            </a:r>
          </a:p>
          <a:p>
            <a:pPr marL="0" marR="0">
              <a:lnSpc>
                <a:spcPts val="1500"/>
              </a:lnSpc>
              <a:spcBef>
                <a:spcPts val="1476"/>
              </a:spcBef>
              <a:spcAft>
                <a:spcPct val="0"/>
              </a:spcAft>
            </a:pPr>
            <a:r>
              <a:rPr sz="1500">
                <a:solidFill>
                  <a:srgbClr val="000000"/>
                </a:solidFill>
                <a:latin typeface="IOBUOT+ÐÂËÎÌå"/>
                <a:cs typeface="IOBUOT+ÐÂËÎÌå"/>
              </a:rPr>
              <a:t>研究开发的组织管理水平</a:t>
            </a:r>
          </a:p>
          <a:p>
            <a:pPr marL="0" marR="0">
              <a:lnSpc>
                <a:spcPts val="1500"/>
              </a:lnSpc>
              <a:spcBef>
                <a:spcPts val="1389"/>
              </a:spcBef>
              <a:spcAft>
                <a:spcPct val="0"/>
              </a:spcAft>
            </a:pPr>
            <a:r>
              <a:rPr sz="1500">
                <a:solidFill>
                  <a:srgbClr val="000000"/>
                </a:solidFill>
                <a:latin typeface="IOBUOT+ÐÂËÎÌå"/>
                <a:cs typeface="IOBUOT+ÐÂËÎÌå"/>
              </a:rPr>
              <a:t>成长性指标</a:t>
            </a:r>
          </a:p>
        </p:txBody>
      </p:sp>
      <p:sp>
        <p:nvSpPr>
          <p:cNvPr id="10" name="object 10"/>
          <p:cNvSpPr txBox="1"/>
          <p:nvPr/>
        </p:nvSpPr>
        <p:spPr>
          <a:xfrm>
            <a:off x="4039870" y="2369227"/>
            <a:ext cx="477011" cy="49671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661"/>
              </a:lnSpc>
              <a:spcBef>
                <a:spcPct val="0"/>
              </a:spcBef>
              <a:spcAft>
                <a:spcPct val="0"/>
              </a:spcAft>
            </a:pPr>
            <a:r>
              <a:rPr sz="1500">
                <a:solidFill>
                  <a:srgbClr val="000000"/>
                </a:solidFill>
                <a:latin typeface="Times New Roman"/>
                <a:cs typeface="Times New Roman"/>
              </a:rPr>
              <a:t>30</a:t>
            </a:r>
          </a:p>
        </p:txBody>
      </p:sp>
      <p:sp>
        <p:nvSpPr>
          <p:cNvPr id="11" name="object 11"/>
          <p:cNvSpPr txBox="1"/>
          <p:nvPr/>
        </p:nvSpPr>
        <p:spPr>
          <a:xfrm>
            <a:off x="939393" y="2751751"/>
            <a:ext cx="381000" cy="87466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661"/>
              </a:lnSpc>
              <a:spcBef>
                <a:spcPct val="0"/>
              </a:spcBef>
              <a:spcAft>
                <a:spcPct val="0"/>
              </a:spcAft>
            </a:pPr>
            <a:r>
              <a:rPr sz="1500">
                <a:solidFill>
                  <a:srgbClr val="000000"/>
                </a:solidFill>
                <a:latin typeface="Times New Roman"/>
                <a:cs typeface="Times New Roman"/>
              </a:rPr>
              <a:t>2</a:t>
            </a:r>
          </a:p>
          <a:p>
            <a:pPr marL="0" marR="0">
              <a:lnSpc>
                <a:spcPts val="1661"/>
              </a:lnSpc>
              <a:spcBef>
                <a:spcPts val="1264"/>
              </a:spcBef>
              <a:spcAft>
                <a:spcPct val="0"/>
              </a:spcAft>
            </a:pPr>
            <a:r>
              <a:rPr sz="1500">
                <a:solidFill>
                  <a:srgbClr val="000000"/>
                </a:solidFill>
                <a:latin typeface="Times New Roman"/>
                <a:cs typeface="Times New Roman"/>
              </a:rPr>
              <a:t>3</a:t>
            </a:r>
          </a:p>
        </p:txBody>
      </p:sp>
      <p:sp>
        <p:nvSpPr>
          <p:cNvPr id="12" name="object 12"/>
          <p:cNvSpPr txBox="1"/>
          <p:nvPr/>
        </p:nvSpPr>
        <p:spPr>
          <a:xfrm>
            <a:off x="4039870" y="2751751"/>
            <a:ext cx="477011" cy="124169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661"/>
              </a:lnSpc>
              <a:spcBef>
                <a:spcPct val="0"/>
              </a:spcBef>
              <a:spcAft>
                <a:spcPct val="0"/>
              </a:spcAft>
            </a:pPr>
            <a:r>
              <a:rPr sz="1500">
                <a:solidFill>
                  <a:srgbClr val="000000"/>
                </a:solidFill>
                <a:latin typeface="Times New Roman"/>
                <a:cs typeface="Times New Roman"/>
              </a:rPr>
              <a:t>30</a:t>
            </a:r>
          </a:p>
          <a:p>
            <a:pPr marL="0" marR="0">
              <a:lnSpc>
                <a:spcPts val="1661"/>
              </a:lnSpc>
              <a:spcBef>
                <a:spcPts val="1264"/>
              </a:spcBef>
              <a:spcAft>
                <a:spcPct val="0"/>
              </a:spcAft>
            </a:pPr>
            <a:r>
              <a:rPr sz="1500">
                <a:solidFill>
                  <a:srgbClr val="000000"/>
                </a:solidFill>
                <a:latin typeface="Times New Roman"/>
                <a:cs typeface="Times New Roman"/>
              </a:rPr>
              <a:t>20</a:t>
            </a:r>
          </a:p>
          <a:p>
            <a:pPr marL="0" marR="0">
              <a:lnSpc>
                <a:spcPts val="1661"/>
              </a:lnSpc>
              <a:spcBef>
                <a:spcPts val="1228"/>
              </a:spcBef>
              <a:spcAft>
                <a:spcPct val="0"/>
              </a:spcAft>
            </a:pPr>
            <a:r>
              <a:rPr sz="1500">
                <a:solidFill>
                  <a:srgbClr val="000000"/>
                </a:solidFill>
                <a:latin typeface="Times New Roman"/>
                <a:cs typeface="Times New Roman"/>
              </a:rPr>
              <a:t>20</a:t>
            </a:r>
          </a:p>
        </p:txBody>
      </p:sp>
      <p:sp>
        <p:nvSpPr>
          <p:cNvPr id="13" name="object 13"/>
          <p:cNvSpPr txBox="1"/>
          <p:nvPr/>
        </p:nvSpPr>
        <p:spPr>
          <a:xfrm>
            <a:off x="939393" y="3496733"/>
            <a:ext cx="381000" cy="49671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661"/>
              </a:lnSpc>
              <a:spcBef>
                <a:spcPct val="0"/>
              </a:spcBef>
              <a:spcAft>
                <a:spcPct val="0"/>
              </a:spcAft>
            </a:pPr>
            <a:r>
              <a:rPr sz="1500">
                <a:solidFill>
                  <a:srgbClr val="000000"/>
                </a:solidFill>
                <a:latin typeface="Times New Roman"/>
                <a:cs typeface="Times New Roman"/>
              </a:rPr>
              <a:t>4</a:t>
            </a:r>
          </a:p>
        </p:txBody>
      </p:sp>
      <p:sp>
        <p:nvSpPr>
          <p:cNvPr id="14" name="object 14"/>
          <p:cNvSpPr txBox="1"/>
          <p:nvPr/>
        </p:nvSpPr>
        <p:spPr>
          <a:xfrm>
            <a:off x="5023103" y="3570533"/>
            <a:ext cx="3998556" cy="127736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RFDLTC+ËÎÌå"/>
                <a:cs typeface="RFDLTC+ËÎÌå"/>
              </a:rPr>
              <a:t>最近</a:t>
            </a:r>
            <a:r>
              <a:rPr sz="1400">
                <a:solidFill>
                  <a:srgbClr val="000000"/>
                </a:solidFill>
                <a:latin typeface="HDQNIT+ËÎÌå"/>
                <a:cs typeface="HDQNIT+ËÎÌå"/>
              </a:rPr>
              <a:t>3</a:t>
            </a:r>
            <a:r>
              <a:rPr sz="1400">
                <a:solidFill>
                  <a:srgbClr val="000000"/>
                </a:solidFill>
                <a:latin typeface="RFDLTC+ËÎÌå"/>
                <a:cs typeface="RFDLTC+ËÎÌå"/>
              </a:rPr>
              <a:t>年内科技成果转化的年平均数；判断依</a:t>
            </a:r>
          </a:p>
          <a:p>
            <a:pPr marL="0" marR="0">
              <a:lnSpc>
                <a:spcPts val="1403"/>
              </a:lnSpc>
              <a:spcBef>
                <a:spcPts val="779"/>
              </a:spcBef>
              <a:spcAft>
                <a:spcPct val="0"/>
              </a:spcAft>
            </a:pPr>
            <a:r>
              <a:rPr sz="1400">
                <a:solidFill>
                  <a:srgbClr val="000000"/>
                </a:solidFill>
                <a:latin typeface="RFDLTC+ËÎÌå"/>
                <a:cs typeface="RFDLTC+ËÎÌå"/>
              </a:rPr>
              <a:t>据是：企业以技术成果形成产品、服务、样</a:t>
            </a:r>
          </a:p>
          <a:p>
            <a:pPr marL="0" marR="0">
              <a:lnSpc>
                <a:spcPts val="1403"/>
              </a:lnSpc>
              <a:spcBef>
                <a:spcPts val="782"/>
              </a:spcBef>
              <a:spcAft>
                <a:spcPct val="0"/>
              </a:spcAft>
            </a:pPr>
            <a:r>
              <a:rPr sz="1400">
                <a:solidFill>
                  <a:srgbClr val="000000"/>
                </a:solidFill>
                <a:latin typeface="RFDLTC+ËÎÌå"/>
                <a:cs typeface="RFDLTC+ËÎÌå"/>
              </a:rPr>
              <a:t>品、样机等，购入或出售技术成果以正式技</a:t>
            </a:r>
          </a:p>
          <a:p>
            <a:pPr marL="0" marR="0">
              <a:lnSpc>
                <a:spcPts val="1403"/>
              </a:lnSpc>
              <a:spcBef>
                <a:spcPts val="779"/>
              </a:spcBef>
              <a:spcAft>
                <a:spcPct val="0"/>
              </a:spcAft>
            </a:pPr>
            <a:r>
              <a:rPr sz="1400">
                <a:solidFill>
                  <a:srgbClr val="000000"/>
                </a:solidFill>
                <a:latin typeface="RFDLTC+ËÎÌå"/>
                <a:cs typeface="RFDLTC+ËÎÌå"/>
              </a:rPr>
              <a:t>术合同为准</a:t>
            </a:r>
          </a:p>
        </p:txBody>
      </p:sp>
      <p:sp>
        <p:nvSpPr>
          <p:cNvPr id="15" name="object 15"/>
          <p:cNvSpPr txBox="1"/>
          <p:nvPr/>
        </p:nvSpPr>
        <p:spPr>
          <a:xfrm>
            <a:off x="775716" y="3824343"/>
            <a:ext cx="666750" cy="47625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00"/>
              </a:lnSpc>
              <a:spcBef>
                <a:spcPct val="0"/>
              </a:spcBef>
              <a:spcAft>
                <a:spcPct val="0"/>
              </a:spcAft>
            </a:pPr>
            <a:r>
              <a:rPr sz="1500">
                <a:solidFill>
                  <a:srgbClr val="000000"/>
                </a:solidFill>
                <a:latin typeface="IOBUOT+ÐÂËÎÌå"/>
                <a:cs typeface="IOBUOT+ÐÂËÎÌå"/>
              </a:rPr>
              <a:t>合计</a:t>
            </a:r>
          </a:p>
        </p:txBody>
      </p:sp>
      <p:sp>
        <p:nvSpPr>
          <p:cNvPr id="16" name="object 16"/>
          <p:cNvSpPr txBox="1"/>
          <p:nvPr/>
        </p:nvSpPr>
        <p:spPr>
          <a:xfrm>
            <a:off x="3782821" y="3816772"/>
            <a:ext cx="573023" cy="49671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661"/>
              </a:lnSpc>
              <a:spcBef>
                <a:spcPct val="0"/>
              </a:spcBef>
              <a:spcAft>
                <a:spcPct val="0"/>
              </a:spcAft>
            </a:pPr>
            <a:r>
              <a:rPr sz="1500">
                <a:solidFill>
                  <a:srgbClr val="000000"/>
                </a:solidFill>
                <a:latin typeface="Times New Roman"/>
                <a:cs typeface="Times New Roman"/>
              </a:rPr>
              <a:t>100</a:t>
            </a:r>
          </a:p>
        </p:txBody>
      </p:sp>
      <p:sp>
        <p:nvSpPr>
          <p:cNvPr id="17" name="object 17"/>
          <p:cNvSpPr txBox="1"/>
          <p:nvPr/>
        </p:nvSpPr>
        <p:spPr>
          <a:xfrm>
            <a:off x="775716" y="5012229"/>
            <a:ext cx="2670261" cy="72263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6"/>
              </a:lnSpc>
              <a:spcBef>
                <a:spcPct val="0"/>
              </a:spcBef>
              <a:spcAft>
                <a:spcPct val="0"/>
              </a:spcAft>
            </a:pPr>
            <a:r>
              <a:rPr sz="1400">
                <a:solidFill>
                  <a:srgbClr val="000000"/>
                </a:solidFill>
                <a:latin typeface="RFDLTC+ËÎÌå"/>
                <a:cs typeface="RFDLTC+ËÎÌå"/>
              </a:rPr>
              <a:t>总资产增长率</a:t>
            </a:r>
            <a:r>
              <a:rPr sz="1400">
                <a:solidFill>
                  <a:srgbClr val="000000"/>
                </a:solidFill>
                <a:latin typeface="HDQNIT+ËÎÌå"/>
                <a:cs typeface="HDQNIT+ËÎÌå"/>
              </a:rPr>
              <a:t>10</a:t>
            </a:r>
            <a:r>
              <a:rPr sz="1400">
                <a:solidFill>
                  <a:srgbClr val="000000"/>
                </a:solidFill>
                <a:latin typeface="RFDLTC+ËÎÌå"/>
                <a:cs typeface="RFDLTC+ËÎÌå"/>
              </a:rPr>
              <a:t>分；总销售增</a:t>
            </a:r>
          </a:p>
          <a:p>
            <a:pPr marL="0" marR="0">
              <a:lnSpc>
                <a:spcPts val="1403"/>
              </a:lnSpc>
              <a:spcBef>
                <a:spcPts val="779"/>
              </a:spcBef>
              <a:spcAft>
                <a:spcPct val="0"/>
              </a:spcAft>
            </a:pPr>
            <a:r>
              <a:rPr sz="1400">
                <a:solidFill>
                  <a:srgbClr val="000000"/>
                </a:solidFill>
                <a:latin typeface="RFDLTC+ËÎÌå"/>
                <a:cs typeface="RFDLTC+ËÎÌå"/>
              </a:rPr>
              <a:t>长率</a:t>
            </a:r>
            <a:r>
              <a:rPr sz="1400">
                <a:solidFill>
                  <a:srgbClr val="000000"/>
                </a:solidFill>
                <a:latin typeface="HDQNIT+ËÎÌå"/>
                <a:cs typeface="HDQNIT+ËÎÌå"/>
              </a:rPr>
              <a:t>10</a:t>
            </a:r>
            <a:r>
              <a:rPr sz="1400">
                <a:solidFill>
                  <a:srgbClr val="000000"/>
                </a:solidFill>
                <a:latin typeface="RFDLTC+ËÎÌå"/>
                <a:cs typeface="RFDLTC+ËÎÌå"/>
              </a:rPr>
              <a:t>分</a:t>
            </a:r>
          </a:p>
        </p:txBody>
      </p:sp>
      <p:sp>
        <p:nvSpPr>
          <p:cNvPr id="18" name="object 18"/>
          <p:cNvSpPr txBox="1"/>
          <p:nvPr/>
        </p:nvSpPr>
        <p:spPr>
          <a:xfrm>
            <a:off x="4016375" y="5010713"/>
            <a:ext cx="5135117" cy="100002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RFDLTC+ËÎÌå"/>
                <a:cs typeface="RFDLTC+ËÎÌå"/>
              </a:rPr>
              <a:t>制定了研究开发项目立项报告；建立了研发投入核算体</a:t>
            </a:r>
          </a:p>
          <a:p>
            <a:pPr marL="0" marR="0">
              <a:lnSpc>
                <a:spcPts val="1406"/>
              </a:lnSpc>
              <a:spcBef>
                <a:spcPts val="779"/>
              </a:spcBef>
              <a:spcAft>
                <a:spcPct val="0"/>
              </a:spcAft>
            </a:pPr>
            <a:r>
              <a:rPr sz="1400">
                <a:solidFill>
                  <a:srgbClr val="000000"/>
                </a:solidFill>
                <a:latin typeface="RFDLTC+ËÎÌå"/>
                <a:cs typeface="RFDLTC+ËÎÌå"/>
              </a:rPr>
              <a:t>系；开展了产学研合作的研发活动；设有研发机构并具备</a:t>
            </a:r>
          </a:p>
          <a:p>
            <a:pPr marL="0" marR="0">
              <a:lnSpc>
                <a:spcPts val="1403"/>
              </a:lnSpc>
              <a:spcBef>
                <a:spcPts val="780"/>
              </a:spcBef>
              <a:spcAft>
                <a:spcPct val="0"/>
              </a:spcAft>
            </a:pPr>
            <a:r>
              <a:rPr sz="1400">
                <a:solidFill>
                  <a:srgbClr val="000000"/>
                </a:solidFill>
                <a:latin typeface="RFDLTC+ËÎÌå"/>
                <a:cs typeface="RFDLTC+ËÎÌå"/>
              </a:rPr>
              <a:t>相应的设施和设备；建立了研发人员的绩效考核奖励制度</a:t>
            </a:r>
          </a:p>
        </p:txBody>
      </p:sp>
      <p:pic>
        <p:nvPicPr>
          <p:cNvPr id="20482"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350517" y="1485193"/>
            <a:ext cx="3757453" cy="50749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0000"/>
                </a:solidFill>
                <a:latin typeface="WIPBNG+ËÎÌå"/>
                <a:cs typeface="WIPBNG+ËÎÌå"/>
              </a:rPr>
              <a:t>高新技术企业认定专家评价表（一）</a:t>
            </a:r>
          </a:p>
        </p:txBody>
      </p:sp>
      <p:sp>
        <p:nvSpPr>
          <p:cNvPr id="4" name="object 4"/>
          <p:cNvSpPr txBox="1"/>
          <p:nvPr/>
        </p:nvSpPr>
        <p:spPr>
          <a:xfrm>
            <a:off x="5736082" y="2266283"/>
            <a:ext cx="1143000" cy="55625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主营业务所属</a:t>
            </a:r>
          </a:p>
          <a:p>
            <a:pPr marL="0" marR="0">
              <a:lnSpc>
                <a:spcPts val="1200"/>
              </a:lnSpc>
              <a:spcBef>
                <a:spcPts val="179"/>
              </a:spcBef>
              <a:spcAft>
                <a:spcPct val="0"/>
              </a:spcAft>
            </a:pPr>
            <a:r>
              <a:rPr sz="1200">
                <a:solidFill>
                  <a:srgbClr val="000000"/>
                </a:solidFill>
                <a:latin typeface="NGRQUL+ÐÂËÎÌå"/>
                <a:cs typeface="NGRQUL+ÐÂËÎÌå"/>
              </a:rPr>
              <a:t>技术领域</a:t>
            </a:r>
          </a:p>
        </p:txBody>
      </p:sp>
      <p:sp>
        <p:nvSpPr>
          <p:cNvPr id="5" name="object 5"/>
          <p:cNvSpPr txBox="1"/>
          <p:nvPr/>
        </p:nvSpPr>
        <p:spPr>
          <a:xfrm>
            <a:off x="1939163" y="2350103"/>
            <a:ext cx="12954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申请企业受理号</a:t>
            </a:r>
          </a:p>
        </p:txBody>
      </p:sp>
      <p:sp>
        <p:nvSpPr>
          <p:cNvPr id="6" name="object 6"/>
          <p:cNvSpPr txBox="1"/>
          <p:nvPr/>
        </p:nvSpPr>
        <p:spPr>
          <a:xfrm>
            <a:off x="1757807" y="2723483"/>
            <a:ext cx="3395516" cy="46481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1885822" marR="0">
              <a:lnSpc>
                <a:spcPts val="1200"/>
              </a:lnSpc>
              <a:spcBef>
                <a:spcPct val="0"/>
              </a:spcBef>
              <a:spcAft>
                <a:spcPct val="0"/>
              </a:spcAft>
            </a:pPr>
            <a:r>
              <a:rPr sz="1200">
                <a:solidFill>
                  <a:srgbClr val="000000"/>
                </a:solidFill>
                <a:latin typeface="NGRQUL+ÐÂËÎÌå"/>
                <a:cs typeface="NGRQUL+ÐÂËÎÌå"/>
              </a:rPr>
              <a:t>大专以上学历科</a:t>
            </a:r>
          </a:p>
          <a:p>
            <a:pPr marL="0" marR="0">
              <a:lnSpc>
                <a:spcPts val="659"/>
              </a:lnSpc>
              <a:spcBef>
                <a:spcPct val="0"/>
              </a:spcBef>
              <a:spcAft>
                <a:spcPct val="0"/>
              </a:spcAft>
            </a:pPr>
            <a:r>
              <a:rPr sz="1200">
                <a:solidFill>
                  <a:srgbClr val="000000"/>
                </a:solidFill>
                <a:latin typeface="NGRQUL+ÐÂËÎÌå"/>
                <a:cs typeface="NGRQUL+ÐÂËÎÌå"/>
              </a:rPr>
              <a:t>职工总数（人）</a:t>
            </a:r>
          </a:p>
        </p:txBody>
      </p:sp>
      <p:sp>
        <p:nvSpPr>
          <p:cNvPr id="7" name="object 7"/>
          <p:cNvSpPr txBox="1"/>
          <p:nvPr/>
        </p:nvSpPr>
        <p:spPr>
          <a:xfrm>
            <a:off x="5824728" y="2723483"/>
            <a:ext cx="990600" cy="55625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研发人员数</a:t>
            </a:r>
          </a:p>
          <a:p>
            <a:pPr marL="152400" marR="0">
              <a:lnSpc>
                <a:spcPts val="1200"/>
              </a:lnSpc>
              <a:spcBef>
                <a:spcPts val="179"/>
              </a:spcBef>
              <a:spcAft>
                <a:spcPct val="0"/>
              </a:spcAft>
            </a:pPr>
            <a:r>
              <a:rPr sz="1200">
                <a:solidFill>
                  <a:srgbClr val="000000"/>
                </a:solidFill>
                <a:latin typeface="NGRQUL+ÐÂËÎÌå"/>
                <a:cs typeface="NGRQUL+ÐÂËÎÌå"/>
              </a:rPr>
              <a:t>（人）</a:t>
            </a:r>
          </a:p>
        </p:txBody>
      </p:sp>
      <p:sp>
        <p:nvSpPr>
          <p:cNvPr id="8" name="object 8"/>
          <p:cNvSpPr txBox="1"/>
          <p:nvPr/>
        </p:nvSpPr>
        <p:spPr>
          <a:xfrm>
            <a:off x="3643629" y="2898743"/>
            <a:ext cx="12954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技人员数（人）</a:t>
            </a:r>
          </a:p>
        </p:txBody>
      </p:sp>
      <p:sp>
        <p:nvSpPr>
          <p:cNvPr id="9" name="object 9"/>
          <p:cNvSpPr txBox="1"/>
          <p:nvPr/>
        </p:nvSpPr>
        <p:spPr>
          <a:xfrm>
            <a:off x="4719828" y="3180683"/>
            <a:ext cx="2103120" cy="55651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研发项目经费核定总额（万</a:t>
            </a:r>
          </a:p>
          <a:p>
            <a:pPr marL="0" marR="0">
              <a:lnSpc>
                <a:spcPts val="1200"/>
              </a:lnSpc>
              <a:spcBef>
                <a:spcPts val="181"/>
              </a:spcBef>
              <a:spcAft>
                <a:spcPct val="0"/>
              </a:spcAft>
            </a:pPr>
            <a:r>
              <a:rPr sz="1200">
                <a:solidFill>
                  <a:srgbClr val="000000"/>
                </a:solidFill>
                <a:latin typeface="NGRQUL+ÐÂËÎÌå"/>
                <a:cs typeface="NGRQUL+ÐÂËÎÌå"/>
              </a:rPr>
              <a:t>元）</a:t>
            </a:r>
          </a:p>
        </p:txBody>
      </p:sp>
      <p:sp>
        <p:nvSpPr>
          <p:cNvPr id="10" name="object 10"/>
          <p:cNvSpPr txBox="1"/>
          <p:nvPr/>
        </p:nvSpPr>
        <p:spPr>
          <a:xfrm>
            <a:off x="1939163" y="3264495"/>
            <a:ext cx="1297533" cy="38130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2"/>
              </a:lnSpc>
              <a:spcBef>
                <a:spcPct val="0"/>
              </a:spcBef>
              <a:spcAft>
                <a:spcPct val="0"/>
              </a:spcAft>
            </a:pPr>
            <a:r>
              <a:rPr sz="1200">
                <a:solidFill>
                  <a:srgbClr val="000000"/>
                </a:solidFill>
                <a:latin typeface="NGRQUL+ÐÂËÎÌå"/>
                <a:cs typeface="NGRQUL+ÐÂËÎÌå"/>
              </a:rPr>
              <a:t>研发项目核定数</a:t>
            </a:r>
          </a:p>
        </p:txBody>
      </p:sp>
      <p:sp>
        <p:nvSpPr>
          <p:cNvPr id="11" name="object 11"/>
          <p:cNvSpPr txBox="1"/>
          <p:nvPr/>
        </p:nvSpPr>
        <p:spPr>
          <a:xfrm>
            <a:off x="1558163" y="3638137"/>
            <a:ext cx="2103120" cy="55626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在中国境内研发费用总额核</a:t>
            </a:r>
          </a:p>
          <a:p>
            <a:pPr marL="457200" marR="0">
              <a:lnSpc>
                <a:spcPts val="1200"/>
              </a:lnSpc>
              <a:spcBef>
                <a:spcPts val="180"/>
              </a:spcBef>
              <a:spcAft>
                <a:spcPct val="0"/>
              </a:spcAft>
            </a:pPr>
            <a:r>
              <a:rPr sz="1200">
                <a:solidFill>
                  <a:srgbClr val="000000"/>
                </a:solidFill>
                <a:latin typeface="NGRQUL+ÐÂËÎÌå"/>
                <a:cs typeface="NGRQUL+ÐÂËÎÌå"/>
              </a:rPr>
              <a:t>定数（万元）</a:t>
            </a:r>
          </a:p>
        </p:txBody>
      </p:sp>
      <p:sp>
        <p:nvSpPr>
          <p:cNvPr id="12" name="object 12"/>
          <p:cNvSpPr txBox="1"/>
          <p:nvPr/>
        </p:nvSpPr>
        <p:spPr>
          <a:xfrm>
            <a:off x="1710563" y="4087717"/>
            <a:ext cx="1752600" cy="56388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高新技术产品（服务）</a:t>
            </a:r>
          </a:p>
          <a:p>
            <a:pPr marL="533400" marR="0">
              <a:lnSpc>
                <a:spcPts val="1200"/>
              </a:lnSpc>
              <a:spcBef>
                <a:spcPts val="240"/>
              </a:spcBef>
              <a:spcAft>
                <a:spcPct val="0"/>
              </a:spcAft>
            </a:pPr>
            <a:r>
              <a:rPr sz="1200">
                <a:solidFill>
                  <a:srgbClr val="000000"/>
                </a:solidFill>
                <a:latin typeface="NGRQUL+ÐÂËÎÌå"/>
                <a:cs typeface="NGRQUL+ÐÂËÎÌå"/>
              </a:rPr>
              <a:t>核定数</a:t>
            </a:r>
          </a:p>
        </p:txBody>
      </p:sp>
      <p:sp>
        <p:nvSpPr>
          <p:cNvPr id="13" name="object 13"/>
          <p:cNvSpPr txBox="1"/>
          <p:nvPr/>
        </p:nvSpPr>
        <p:spPr>
          <a:xfrm>
            <a:off x="4707001" y="4095337"/>
            <a:ext cx="2278379" cy="55626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近一年高新技术产品（服务）</a:t>
            </a:r>
          </a:p>
          <a:p>
            <a:pPr marL="138683" marR="0">
              <a:lnSpc>
                <a:spcPts val="1200"/>
              </a:lnSpc>
              <a:spcBef>
                <a:spcPts val="180"/>
              </a:spcBef>
              <a:spcAft>
                <a:spcPct val="0"/>
              </a:spcAft>
            </a:pPr>
            <a:r>
              <a:rPr sz="1200">
                <a:solidFill>
                  <a:srgbClr val="000000"/>
                </a:solidFill>
                <a:latin typeface="NGRQUL+ÐÂËÎÌå"/>
                <a:cs typeface="NGRQUL+ÐÂËÎÌå"/>
              </a:rPr>
              <a:t>销售收入核定额（万元）</a:t>
            </a:r>
          </a:p>
        </p:txBody>
      </p:sp>
      <p:sp>
        <p:nvSpPr>
          <p:cNvPr id="14" name="object 14"/>
          <p:cNvSpPr txBox="1"/>
          <p:nvPr/>
        </p:nvSpPr>
        <p:spPr>
          <a:xfrm>
            <a:off x="1495044" y="4754975"/>
            <a:ext cx="1927860" cy="73913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对企业研究开发项目及高</a:t>
            </a:r>
          </a:p>
          <a:p>
            <a:pPr marL="0" marR="0">
              <a:lnSpc>
                <a:spcPts val="1200"/>
              </a:lnSpc>
              <a:spcBef>
                <a:spcPts val="239"/>
              </a:spcBef>
              <a:spcAft>
                <a:spcPct val="0"/>
              </a:spcAft>
            </a:pPr>
            <a:r>
              <a:rPr sz="1200">
                <a:solidFill>
                  <a:srgbClr val="000000"/>
                </a:solidFill>
                <a:latin typeface="NGRQUL+ÐÂËÎÌå"/>
                <a:cs typeface="NGRQUL+ÐÂËÎÌå"/>
              </a:rPr>
              <a:t>新技术产品（服务）的评</a:t>
            </a:r>
          </a:p>
          <a:p>
            <a:pPr marL="0" marR="0">
              <a:lnSpc>
                <a:spcPts val="1200"/>
              </a:lnSpc>
              <a:spcBef>
                <a:spcPts val="179"/>
              </a:spcBef>
              <a:spcAft>
                <a:spcPct val="0"/>
              </a:spcAft>
            </a:pPr>
            <a:r>
              <a:rPr sz="1200">
                <a:solidFill>
                  <a:srgbClr val="000000"/>
                </a:solidFill>
                <a:latin typeface="NGRQUL+ÐÂËÎÌå"/>
                <a:cs typeface="NGRQUL+ÐÂËÎÌå"/>
              </a:rPr>
              <a:t>价</a:t>
            </a:r>
          </a:p>
        </p:txBody>
      </p:sp>
      <p:sp>
        <p:nvSpPr>
          <p:cNvPr id="15" name="object 15"/>
          <p:cNvSpPr txBox="1"/>
          <p:nvPr/>
        </p:nvSpPr>
        <p:spPr>
          <a:xfrm>
            <a:off x="3887723" y="4930235"/>
            <a:ext cx="3856012"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GRQUL+ÐÂËÎÌå"/>
                <a:cs typeface="NGRQUL+ÐÂËÎÌå"/>
              </a:rPr>
              <a:t>（依照《工作指引》的要求，简要进行综合评价）</a:t>
            </a:r>
          </a:p>
        </p:txBody>
      </p:sp>
      <p:pic>
        <p:nvPicPr>
          <p:cNvPr id="19458"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2431669" y="1413565"/>
            <a:ext cx="3757453" cy="5074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0000"/>
                </a:solidFill>
                <a:latin typeface="NREOOR+ËÎÌå"/>
                <a:cs typeface="NREOOR+ËÎÌå"/>
              </a:rPr>
              <a:t>高新技术企业认定专家评价表（二）</a:t>
            </a:r>
          </a:p>
        </p:txBody>
      </p:sp>
      <p:sp>
        <p:nvSpPr>
          <p:cNvPr id="4" name="object 4"/>
          <p:cNvSpPr txBox="1"/>
          <p:nvPr/>
        </p:nvSpPr>
        <p:spPr>
          <a:xfrm>
            <a:off x="2431669" y="1977728"/>
            <a:ext cx="2235003" cy="3973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Times New Roman"/>
                <a:cs typeface="Times New Roman"/>
              </a:rPr>
              <a:t>1.</a:t>
            </a:r>
            <a:r>
              <a:rPr sz="1200">
                <a:solidFill>
                  <a:srgbClr val="000000"/>
                </a:solidFill>
                <a:latin typeface="NOGAFJ+ÐÂËÎÌå"/>
                <a:cs typeface="NOGAFJ+ÐÂËÎÌå"/>
              </a:rPr>
              <a:t>核心自主知识产权（</a:t>
            </a:r>
            <a:r>
              <a:rPr sz="1200">
                <a:solidFill>
                  <a:srgbClr val="000000"/>
                </a:solidFill>
                <a:latin typeface="Times New Roman"/>
                <a:cs typeface="Times New Roman"/>
              </a:rPr>
              <a:t>30</a:t>
            </a:r>
            <a:r>
              <a:rPr sz="1200">
                <a:solidFill>
                  <a:srgbClr val="000000"/>
                </a:solidFill>
                <a:latin typeface="NOGAFJ+ÐÂËÎÌå"/>
                <a:cs typeface="NOGAFJ+ÐÂËÎÌå"/>
              </a:rPr>
              <a:t>分）</a:t>
            </a:r>
          </a:p>
        </p:txBody>
      </p:sp>
      <p:sp>
        <p:nvSpPr>
          <p:cNvPr id="5" name="object 5"/>
          <p:cNvSpPr txBox="1"/>
          <p:nvPr/>
        </p:nvSpPr>
        <p:spPr>
          <a:xfrm>
            <a:off x="5918580" y="1980660"/>
            <a:ext cx="6858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OGAFJ+ÐÂËÎÌå"/>
                <a:cs typeface="NOGAFJ+ÐÂËÎÌå"/>
              </a:rPr>
              <a:t>得分：</a:t>
            </a:r>
          </a:p>
        </p:txBody>
      </p:sp>
      <p:sp>
        <p:nvSpPr>
          <p:cNvPr id="6" name="object 6"/>
          <p:cNvSpPr txBox="1"/>
          <p:nvPr/>
        </p:nvSpPr>
        <p:spPr>
          <a:xfrm>
            <a:off x="2431669" y="2259033"/>
            <a:ext cx="4657388" cy="168428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1032128" marR="0">
              <a:lnSpc>
                <a:spcPts val="1328"/>
              </a:lnSpc>
              <a:spcBef>
                <a:spcPct val="0"/>
              </a:spcBef>
              <a:spcAft>
                <a:spcPct val="0"/>
              </a:spcAft>
            </a:pPr>
            <a:r>
              <a:rPr sz="1200">
                <a:solidFill>
                  <a:srgbClr val="000000"/>
                </a:solidFill>
                <a:latin typeface="NOGAFJ+ÐÂËÎÌå"/>
                <a:cs typeface="NOGAFJ+ÐÂËÎÌå"/>
              </a:rPr>
              <a:t>□</a:t>
            </a:r>
            <a:r>
              <a:rPr sz="1200">
                <a:solidFill>
                  <a:srgbClr val="000000"/>
                </a:solidFill>
                <a:latin typeface="Times New Roman"/>
                <a:cs typeface="Times New Roman"/>
              </a:rPr>
              <a:t>A. 6</a:t>
            </a:r>
            <a:r>
              <a:rPr sz="1200">
                <a:solidFill>
                  <a:srgbClr val="000000"/>
                </a:solidFill>
                <a:latin typeface="NOGAFJ+ÐÂËÎÌå"/>
                <a:cs typeface="NOGAFJ+ÐÂËÎÌå"/>
              </a:rPr>
              <a:t>项，或１发明专利</a:t>
            </a:r>
            <a:r>
              <a:rPr sz="1200" spc="601">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B.</a:t>
            </a:r>
            <a:r>
              <a:rPr sz="1200" spc="18">
                <a:solidFill>
                  <a:srgbClr val="000000"/>
                </a:solidFill>
                <a:latin typeface="Times New Roman"/>
                <a:cs typeface="Times New Roman"/>
              </a:rPr>
              <a:t> </a:t>
            </a:r>
            <a:r>
              <a:rPr sz="1200">
                <a:solidFill>
                  <a:srgbClr val="000000"/>
                </a:solidFill>
                <a:latin typeface="Times New Roman"/>
                <a:cs typeface="Times New Roman"/>
              </a:rPr>
              <a:t>5</a:t>
            </a:r>
            <a:r>
              <a:rPr sz="1200">
                <a:solidFill>
                  <a:srgbClr val="000000"/>
                </a:solidFill>
                <a:latin typeface="NOGAFJ+ÐÂËÎÌå"/>
                <a:cs typeface="NOGAFJ+ÐÂËÎÌå"/>
              </a:rPr>
              <a:t>项</a:t>
            </a:r>
            <a:r>
              <a:rPr sz="1200" spc="900">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C.</a:t>
            </a:r>
            <a:r>
              <a:rPr sz="1200" spc="-14">
                <a:solidFill>
                  <a:srgbClr val="000000"/>
                </a:solidFill>
                <a:latin typeface="Times New Roman"/>
                <a:cs typeface="Times New Roman"/>
              </a:rPr>
              <a:t> </a:t>
            </a:r>
            <a:r>
              <a:rPr sz="1200">
                <a:solidFill>
                  <a:srgbClr val="000000"/>
                </a:solidFill>
                <a:latin typeface="Times New Roman"/>
                <a:cs typeface="Times New Roman"/>
              </a:rPr>
              <a:t>4</a:t>
            </a:r>
            <a:r>
              <a:rPr sz="1200">
                <a:solidFill>
                  <a:srgbClr val="000000"/>
                </a:solidFill>
                <a:latin typeface="NOGAFJ+ÐÂËÎÌå"/>
                <a:cs typeface="NOGAFJ+ÐÂËÎÌå"/>
              </a:rPr>
              <a:t>项</a:t>
            </a:r>
          </a:p>
          <a:p>
            <a:pPr marL="1032128" marR="0">
              <a:lnSpc>
                <a:spcPts val="1328"/>
              </a:lnSpc>
              <a:spcBef>
                <a:spcPts val="483"/>
              </a:spcBef>
              <a:spcAft>
                <a:spcPct val="0"/>
              </a:spcAft>
            </a:pPr>
            <a:r>
              <a:rPr sz="1200">
                <a:solidFill>
                  <a:srgbClr val="000000"/>
                </a:solidFill>
                <a:latin typeface="NOGAFJ+ÐÂËÎÌå"/>
                <a:cs typeface="NOGAFJ+ÐÂËÎÌå"/>
              </a:rPr>
              <a:t>□</a:t>
            </a:r>
            <a:r>
              <a:rPr sz="1200">
                <a:solidFill>
                  <a:srgbClr val="000000"/>
                </a:solidFill>
                <a:latin typeface="Times New Roman"/>
                <a:cs typeface="Times New Roman"/>
              </a:rPr>
              <a:t>D. 3</a:t>
            </a:r>
            <a:r>
              <a:rPr sz="1200">
                <a:solidFill>
                  <a:srgbClr val="000000"/>
                </a:solidFill>
                <a:latin typeface="NOGAFJ+ÐÂËÎÌå"/>
                <a:cs typeface="NOGAFJ+ÐÂËÎÌå"/>
              </a:rPr>
              <a:t>项</a:t>
            </a:r>
            <a:r>
              <a:rPr sz="1200" spc="1500">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E. 1</a:t>
            </a:r>
            <a:r>
              <a:rPr sz="1200">
                <a:solidFill>
                  <a:srgbClr val="000000"/>
                </a:solidFill>
                <a:latin typeface="NOGAFJ+ÐÂËÎÌå"/>
                <a:cs typeface="NOGAFJ+ÐÂËÎÌå"/>
              </a:rPr>
              <a:t>～</a:t>
            </a:r>
            <a:r>
              <a:rPr sz="1200">
                <a:solidFill>
                  <a:srgbClr val="000000"/>
                </a:solidFill>
                <a:latin typeface="Times New Roman"/>
                <a:cs typeface="Times New Roman"/>
              </a:rPr>
              <a:t>2</a:t>
            </a:r>
            <a:r>
              <a:rPr sz="1200">
                <a:solidFill>
                  <a:srgbClr val="000000"/>
                </a:solidFill>
                <a:latin typeface="NOGAFJ+ÐÂËÎÌå"/>
                <a:cs typeface="NOGAFJ+ÐÂËÎÌå"/>
              </a:rPr>
              <a:t>项</a:t>
            </a:r>
            <a:r>
              <a:rPr sz="1200" spc="707">
                <a:solidFill>
                  <a:srgbClr val="000000"/>
                </a:solidFill>
                <a:latin typeface="Times New Roman"/>
                <a:cs typeface="Times New Roman"/>
              </a:rPr>
              <a:t> </a:t>
            </a:r>
            <a:r>
              <a:rPr sz="1200">
                <a:solidFill>
                  <a:srgbClr val="000000"/>
                </a:solidFill>
                <a:latin typeface="NOGAFJ+ÐÂËÎÌå"/>
                <a:cs typeface="NOGAFJ+ÐÂËÎÌå"/>
              </a:rPr>
              <a:t>□</a:t>
            </a:r>
            <a:r>
              <a:rPr sz="1200" spc="-102">
                <a:solidFill>
                  <a:srgbClr val="000000"/>
                </a:solidFill>
                <a:latin typeface="Times New Roman"/>
                <a:cs typeface="Times New Roman"/>
              </a:rPr>
              <a:t>F.</a:t>
            </a:r>
            <a:r>
              <a:rPr sz="1200" spc="102">
                <a:solidFill>
                  <a:srgbClr val="000000"/>
                </a:solidFill>
                <a:latin typeface="Times New Roman"/>
                <a:cs typeface="Times New Roman"/>
              </a:rPr>
              <a:t> </a:t>
            </a:r>
            <a:r>
              <a:rPr sz="1200">
                <a:solidFill>
                  <a:srgbClr val="000000"/>
                </a:solidFill>
                <a:latin typeface="Times New Roman"/>
                <a:cs typeface="Times New Roman"/>
              </a:rPr>
              <a:t>0</a:t>
            </a:r>
            <a:r>
              <a:rPr sz="1200">
                <a:solidFill>
                  <a:srgbClr val="000000"/>
                </a:solidFill>
                <a:latin typeface="NOGAFJ+ÐÂËÎÌå"/>
                <a:cs typeface="NOGAFJ+ÐÂËÎÌå"/>
              </a:rPr>
              <a:t>项</a:t>
            </a:r>
          </a:p>
          <a:p>
            <a:pPr marL="0" marR="0">
              <a:lnSpc>
                <a:spcPts val="1328"/>
              </a:lnSpc>
              <a:spcBef>
                <a:spcPts val="1051"/>
              </a:spcBef>
              <a:spcAft>
                <a:spcPct val="0"/>
              </a:spcAft>
            </a:pPr>
            <a:r>
              <a:rPr sz="1200">
                <a:solidFill>
                  <a:srgbClr val="000000"/>
                </a:solidFill>
                <a:latin typeface="Times New Roman"/>
                <a:cs typeface="Times New Roman"/>
              </a:rPr>
              <a:t>2.</a:t>
            </a:r>
            <a:r>
              <a:rPr sz="1200">
                <a:solidFill>
                  <a:srgbClr val="000000"/>
                </a:solidFill>
                <a:latin typeface="NOGAFJ+ÐÂËÎÌå"/>
                <a:cs typeface="NOGAFJ+ÐÂËÎÌå"/>
              </a:rPr>
              <a:t>科技成果转化能力（</a:t>
            </a:r>
            <a:r>
              <a:rPr sz="1200">
                <a:solidFill>
                  <a:srgbClr val="000000"/>
                </a:solidFill>
                <a:latin typeface="Times New Roman"/>
                <a:cs typeface="Times New Roman"/>
              </a:rPr>
              <a:t>30</a:t>
            </a:r>
            <a:r>
              <a:rPr sz="1200">
                <a:solidFill>
                  <a:srgbClr val="000000"/>
                </a:solidFill>
                <a:latin typeface="NOGAFJ+ÐÂËÎÌå"/>
                <a:cs typeface="NOGAFJ+ÐÂËÎÌå"/>
              </a:rPr>
              <a:t>分）</a:t>
            </a:r>
          </a:p>
          <a:p>
            <a:pPr marL="1178433" marR="0">
              <a:lnSpc>
                <a:spcPts val="1328"/>
              </a:lnSpc>
              <a:spcBef>
                <a:spcPts val="882"/>
              </a:spcBef>
              <a:spcAft>
                <a:spcPct val="0"/>
              </a:spcAft>
            </a:pPr>
            <a:r>
              <a:rPr sz="1200">
                <a:solidFill>
                  <a:srgbClr val="000000"/>
                </a:solidFill>
                <a:latin typeface="NOGAFJ+ÐÂËÎÌå"/>
                <a:cs typeface="NOGAFJ+ÐÂËÎÌå"/>
              </a:rPr>
              <a:t>□</a:t>
            </a:r>
            <a:r>
              <a:rPr sz="1200">
                <a:solidFill>
                  <a:srgbClr val="000000"/>
                </a:solidFill>
                <a:latin typeface="Times New Roman"/>
                <a:cs typeface="Times New Roman"/>
              </a:rPr>
              <a:t>A. 4</a:t>
            </a:r>
            <a:r>
              <a:rPr sz="1200">
                <a:solidFill>
                  <a:srgbClr val="000000"/>
                </a:solidFill>
                <a:latin typeface="NOGAFJ+ÐÂËÎÌå"/>
                <a:cs typeface="NOGAFJ+ÐÂËÎÌå"/>
              </a:rPr>
              <a:t>项以上</a:t>
            </a:r>
            <a:r>
              <a:rPr sz="1200" spc="1202">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B.</a:t>
            </a:r>
            <a:r>
              <a:rPr sz="1200" spc="18">
                <a:solidFill>
                  <a:srgbClr val="000000"/>
                </a:solidFill>
                <a:latin typeface="Times New Roman"/>
                <a:cs typeface="Times New Roman"/>
              </a:rPr>
              <a:t> </a:t>
            </a:r>
            <a:r>
              <a:rPr sz="1200">
                <a:solidFill>
                  <a:srgbClr val="000000"/>
                </a:solidFill>
                <a:latin typeface="Times New Roman"/>
                <a:cs typeface="Times New Roman"/>
              </a:rPr>
              <a:t>3</a:t>
            </a:r>
            <a:r>
              <a:rPr sz="1200">
                <a:solidFill>
                  <a:srgbClr val="000000"/>
                </a:solidFill>
                <a:latin typeface="NOGAFJ+ÐÂËÎÌå"/>
                <a:cs typeface="NOGAFJ+ÐÂËÎÌå"/>
              </a:rPr>
              <a:t>～</a:t>
            </a:r>
            <a:r>
              <a:rPr sz="1200">
                <a:solidFill>
                  <a:srgbClr val="000000"/>
                </a:solidFill>
                <a:latin typeface="Times New Roman"/>
                <a:cs typeface="Times New Roman"/>
              </a:rPr>
              <a:t>4</a:t>
            </a:r>
            <a:r>
              <a:rPr sz="1200">
                <a:solidFill>
                  <a:srgbClr val="000000"/>
                </a:solidFill>
                <a:latin typeface="NOGAFJ+ÐÂËÎÌå"/>
                <a:cs typeface="NOGAFJ+ÐÂËÎÌå"/>
              </a:rPr>
              <a:t>项</a:t>
            </a:r>
            <a:r>
              <a:rPr sz="1200" spc="900">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C.</a:t>
            </a:r>
            <a:r>
              <a:rPr sz="1200" spc="-14">
                <a:solidFill>
                  <a:srgbClr val="000000"/>
                </a:solidFill>
                <a:latin typeface="Times New Roman"/>
                <a:cs typeface="Times New Roman"/>
              </a:rPr>
              <a:t> </a:t>
            </a:r>
            <a:r>
              <a:rPr sz="1200">
                <a:solidFill>
                  <a:srgbClr val="000000"/>
                </a:solidFill>
                <a:latin typeface="Times New Roman"/>
                <a:cs typeface="Times New Roman"/>
              </a:rPr>
              <a:t>2</a:t>
            </a:r>
            <a:r>
              <a:rPr sz="1200">
                <a:solidFill>
                  <a:srgbClr val="000000"/>
                </a:solidFill>
                <a:latin typeface="NOGAFJ+ÐÂËÎÌå"/>
                <a:cs typeface="NOGAFJ+ÐÂËÎÌå"/>
              </a:rPr>
              <a:t>～</a:t>
            </a:r>
            <a:r>
              <a:rPr sz="1200">
                <a:solidFill>
                  <a:srgbClr val="000000"/>
                </a:solidFill>
                <a:latin typeface="Times New Roman"/>
                <a:cs typeface="Times New Roman"/>
              </a:rPr>
              <a:t>3</a:t>
            </a:r>
            <a:r>
              <a:rPr sz="1200">
                <a:solidFill>
                  <a:srgbClr val="000000"/>
                </a:solidFill>
                <a:latin typeface="NOGAFJ+ÐÂËÎÌå"/>
                <a:cs typeface="NOGAFJ+ÐÂËÎÌå"/>
              </a:rPr>
              <a:t>项</a:t>
            </a:r>
          </a:p>
          <a:p>
            <a:pPr marL="1178433" marR="0">
              <a:lnSpc>
                <a:spcPts val="1328"/>
              </a:lnSpc>
              <a:spcBef>
                <a:spcPts val="291"/>
              </a:spcBef>
              <a:spcAft>
                <a:spcPct val="0"/>
              </a:spcAft>
            </a:pPr>
            <a:r>
              <a:rPr sz="1200">
                <a:solidFill>
                  <a:srgbClr val="000000"/>
                </a:solidFill>
                <a:latin typeface="NOGAFJ+ÐÂËÎÌå"/>
                <a:cs typeface="NOGAFJ+ÐÂËÎÌå"/>
              </a:rPr>
              <a:t>□</a:t>
            </a:r>
            <a:r>
              <a:rPr sz="1200">
                <a:solidFill>
                  <a:srgbClr val="000000"/>
                </a:solidFill>
                <a:latin typeface="Times New Roman"/>
                <a:cs typeface="Times New Roman"/>
              </a:rPr>
              <a:t>D. 1</a:t>
            </a:r>
            <a:r>
              <a:rPr sz="1200">
                <a:solidFill>
                  <a:srgbClr val="000000"/>
                </a:solidFill>
                <a:latin typeface="NOGAFJ+ÐÂËÎÌå"/>
                <a:cs typeface="NOGAFJ+ÐÂËÎÌå"/>
              </a:rPr>
              <a:t>～</a:t>
            </a:r>
            <a:r>
              <a:rPr sz="1200">
                <a:solidFill>
                  <a:srgbClr val="000000"/>
                </a:solidFill>
                <a:latin typeface="Times New Roman"/>
                <a:cs typeface="Times New Roman"/>
              </a:rPr>
              <a:t>2</a:t>
            </a:r>
            <a:r>
              <a:rPr sz="1200">
                <a:solidFill>
                  <a:srgbClr val="000000"/>
                </a:solidFill>
                <a:latin typeface="NOGAFJ+ÐÂËÎÌå"/>
                <a:cs typeface="NOGAFJ+ÐÂËÎÌå"/>
              </a:rPr>
              <a:t>项</a:t>
            </a:r>
            <a:r>
              <a:rPr sz="1200" spc="1502">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E. 1</a:t>
            </a:r>
            <a:r>
              <a:rPr sz="1200">
                <a:solidFill>
                  <a:srgbClr val="000000"/>
                </a:solidFill>
                <a:latin typeface="NOGAFJ+ÐÂËÎÌå"/>
                <a:cs typeface="NOGAFJ+ÐÂËÎÌå"/>
              </a:rPr>
              <a:t>项</a:t>
            </a:r>
            <a:r>
              <a:rPr sz="1200" spc="1907">
                <a:solidFill>
                  <a:srgbClr val="000000"/>
                </a:solidFill>
                <a:latin typeface="Times New Roman"/>
                <a:cs typeface="Times New Roman"/>
              </a:rPr>
              <a:t> </a:t>
            </a:r>
            <a:r>
              <a:rPr sz="1200">
                <a:solidFill>
                  <a:srgbClr val="000000"/>
                </a:solidFill>
                <a:latin typeface="NOGAFJ+ÐÂËÎÌå"/>
                <a:cs typeface="NOGAFJ+ÐÂËÎÌå"/>
              </a:rPr>
              <a:t>□</a:t>
            </a:r>
            <a:r>
              <a:rPr sz="1200" spc="-102">
                <a:solidFill>
                  <a:srgbClr val="000000"/>
                </a:solidFill>
                <a:latin typeface="Times New Roman"/>
                <a:cs typeface="Times New Roman"/>
              </a:rPr>
              <a:t>F.</a:t>
            </a:r>
            <a:r>
              <a:rPr sz="1200" spc="102">
                <a:solidFill>
                  <a:srgbClr val="000000"/>
                </a:solidFill>
                <a:latin typeface="Times New Roman"/>
                <a:cs typeface="Times New Roman"/>
              </a:rPr>
              <a:t> </a:t>
            </a:r>
            <a:r>
              <a:rPr sz="1200">
                <a:solidFill>
                  <a:srgbClr val="000000"/>
                </a:solidFill>
                <a:latin typeface="Times New Roman"/>
                <a:cs typeface="Times New Roman"/>
              </a:rPr>
              <a:t>0</a:t>
            </a:r>
            <a:r>
              <a:rPr sz="1200">
                <a:solidFill>
                  <a:srgbClr val="000000"/>
                </a:solidFill>
                <a:latin typeface="NOGAFJ+ÐÂËÎÌå"/>
                <a:cs typeface="NOGAFJ+ÐÂËÎÌå"/>
              </a:rPr>
              <a:t>项</a:t>
            </a:r>
          </a:p>
          <a:p>
            <a:pPr marL="3486911" marR="0">
              <a:lnSpc>
                <a:spcPts val="1200"/>
              </a:lnSpc>
              <a:spcBef>
                <a:spcPts val="1051"/>
              </a:spcBef>
              <a:spcAft>
                <a:spcPct val="0"/>
              </a:spcAft>
            </a:pPr>
            <a:r>
              <a:rPr sz="1200">
                <a:solidFill>
                  <a:srgbClr val="000000"/>
                </a:solidFill>
                <a:latin typeface="NOGAFJ+ÐÂËÎÌå"/>
                <a:cs typeface="NOGAFJ+ÐÂËÎÌå"/>
              </a:rPr>
              <a:t>得分：</a:t>
            </a:r>
          </a:p>
        </p:txBody>
      </p:sp>
      <p:sp>
        <p:nvSpPr>
          <p:cNvPr id="7" name="object 7"/>
          <p:cNvSpPr txBox="1"/>
          <p:nvPr/>
        </p:nvSpPr>
        <p:spPr>
          <a:xfrm>
            <a:off x="5918580" y="2787229"/>
            <a:ext cx="686714" cy="38130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2"/>
              </a:lnSpc>
              <a:spcBef>
                <a:spcPct val="0"/>
              </a:spcBef>
              <a:spcAft>
                <a:spcPct val="0"/>
              </a:spcAft>
            </a:pPr>
            <a:r>
              <a:rPr sz="1200">
                <a:solidFill>
                  <a:srgbClr val="000000"/>
                </a:solidFill>
                <a:latin typeface="NOGAFJ+ÐÂËÎÌå"/>
                <a:cs typeface="NOGAFJ+ÐÂËÎÌå"/>
              </a:rPr>
              <a:t>得分：</a:t>
            </a:r>
          </a:p>
        </p:txBody>
      </p:sp>
      <p:sp>
        <p:nvSpPr>
          <p:cNvPr id="8" name="object 8"/>
          <p:cNvSpPr txBox="1"/>
          <p:nvPr/>
        </p:nvSpPr>
        <p:spPr>
          <a:xfrm>
            <a:off x="2431669" y="3591009"/>
            <a:ext cx="2585523" cy="3973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Times New Roman"/>
                <a:cs typeface="Times New Roman"/>
              </a:rPr>
              <a:t>3.</a:t>
            </a:r>
            <a:r>
              <a:rPr sz="1200">
                <a:solidFill>
                  <a:srgbClr val="000000"/>
                </a:solidFill>
                <a:latin typeface="NOGAFJ+ÐÂËÎÌå"/>
                <a:cs typeface="NOGAFJ+ÐÂËÎÌå"/>
              </a:rPr>
              <a:t>研究开发组织管理水平（</a:t>
            </a:r>
            <a:r>
              <a:rPr sz="1200">
                <a:solidFill>
                  <a:srgbClr val="000000"/>
                </a:solidFill>
                <a:latin typeface="Times New Roman"/>
                <a:cs typeface="Times New Roman"/>
              </a:rPr>
              <a:t>20</a:t>
            </a:r>
            <a:r>
              <a:rPr sz="1200">
                <a:solidFill>
                  <a:srgbClr val="000000"/>
                </a:solidFill>
                <a:latin typeface="NOGAFJ+ÐÂËÎÌå"/>
                <a:cs typeface="NOGAFJ+ÐÂËÎÌå"/>
              </a:rPr>
              <a:t>分）</a:t>
            </a:r>
          </a:p>
        </p:txBody>
      </p:sp>
      <p:sp>
        <p:nvSpPr>
          <p:cNvPr id="9" name="object 9"/>
          <p:cNvSpPr txBox="1"/>
          <p:nvPr/>
        </p:nvSpPr>
        <p:spPr>
          <a:xfrm>
            <a:off x="3241294" y="3906477"/>
            <a:ext cx="3778897" cy="76313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NOGAFJ+ÐÂËÎÌå"/>
                <a:cs typeface="NOGAFJ+ÐÂËÎÌå"/>
              </a:rPr>
              <a:t>□</a:t>
            </a:r>
            <a:r>
              <a:rPr sz="1200">
                <a:solidFill>
                  <a:srgbClr val="000000"/>
                </a:solidFill>
                <a:latin typeface="Times New Roman"/>
                <a:cs typeface="Times New Roman"/>
              </a:rPr>
              <a:t>A. 5</a:t>
            </a:r>
            <a:r>
              <a:rPr sz="1200">
                <a:solidFill>
                  <a:srgbClr val="000000"/>
                </a:solidFill>
                <a:latin typeface="NOGAFJ+ÐÂËÎÌå"/>
                <a:cs typeface="NOGAFJ+ÐÂËÎÌå"/>
              </a:rPr>
              <a:t>项均符合要求</a:t>
            </a:r>
            <a:r>
              <a:rPr sz="1200">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B.4</a:t>
            </a:r>
            <a:r>
              <a:rPr sz="1200">
                <a:solidFill>
                  <a:srgbClr val="000000"/>
                </a:solidFill>
                <a:latin typeface="NOGAFJ+ÐÂËÎÌå"/>
                <a:cs typeface="NOGAFJ+ÐÂËÎÌå"/>
              </a:rPr>
              <a:t>项符合要求</a:t>
            </a:r>
            <a:r>
              <a:rPr sz="1200" spc="611">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C.3</a:t>
            </a:r>
            <a:r>
              <a:rPr sz="1200">
                <a:solidFill>
                  <a:srgbClr val="000000"/>
                </a:solidFill>
                <a:latin typeface="NOGAFJ+ÐÂËÎÌå"/>
                <a:cs typeface="NOGAFJ+ÐÂËÎÌå"/>
              </a:rPr>
              <a:t>项符</a:t>
            </a:r>
          </a:p>
          <a:p>
            <a:pPr marL="0" marR="0">
              <a:lnSpc>
                <a:spcPts val="1328"/>
              </a:lnSpc>
              <a:spcBef>
                <a:spcPts val="1551"/>
              </a:spcBef>
              <a:spcAft>
                <a:spcPct val="0"/>
              </a:spcAft>
            </a:pPr>
            <a:r>
              <a:rPr sz="1200">
                <a:solidFill>
                  <a:srgbClr val="000000"/>
                </a:solidFill>
                <a:latin typeface="NOGAFJ+ÐÂËÎÌå"/>
                <a:cs typeface="NOGAFJ+ÐÂËÎÌå"/>
              </a:rPr>
              <a:t>□</a:t>
            </a:r>
            <a:r>
              <a:rPr sz="1200">
                <a:solidFill>
                  <a:srgbClr val="000000"/>
                </a:solidFill>
                <a:latin typeface="Times New Roman"/>
                <a:cs typeface="Times New Roman"/>
              </a:rPr>
              <a:t>D. 2</a:t>
            </a:r>
            <a:r>
              <a:rPr sz="1200">
                <a:solidFill>
                  <a:srgbClr val="000000"/>
                </a:solidFill>
                <a:latin typeface="NOGAFJ+ÐÂËÎÌå"/>
                <a:cs typeface="NOGAFJ+ÐÂËÎÌå"/>
              </a:rPr>
              <a:t>项符合要求</a:t>
            </a:r>
            <a:r>
              <a:rPr sz="1200" spc="601">
                <a:solidFill>
                  <a:srgbClr val="000000"/>
                </a:solidFill>
                <a:latin typeface="Times New Roman"/>
                <a:cs typeface="Times New Roman"/>
              </a:rPr>
              <a:t> </a:t>
            </a:r>
            <a:r>
              <a:rPr sz="1200">
                <a:solidFill>
                  <a:srgbClr val="000000"/>
                </a:solidFill>
                <a:latin typeface="NOGAFJ+ÐÂËÎÌå"/>
                <a:cs typeface="NOGAFJ+ÐÂËÎÌå"/>
              </a:rPr>
              <a:t>□</a:t>
            </a:r>
            <a:r>
              <a:rPr sz="1200">
                <a:solidFill>
                  <a:srgbClr val="000000"/>
                </a:solidFill>
                <a:latin typeface="Times New Roman"/>
                <a:cs typeface="Times New Roman"/>
              </a:rPr>
              <a:t>E .1</a:t>
            </a:r>
            <a:r>
              <a:rPr sz="1200">
                <a:solidFill>
                  <a:srgbClr val="000000"/>
                </a:solidFill>
                <a:latin typeface="NOGAFJ+ÐÂËÎÌå"/>
                <a:cs typeface="NOGAFJ+ÐÂËÎÌå"/>
              </a:rPr>
              <a:t>项符合要求</a:t>
            </a:r>
            <a:r>
              <a:rPr sz="1200" spc="528">
                <a:solidFill>
                  <a:srgbClr val="000000"/>
                </a:solidFill>
                <a:latin typeface="Times New Roman"/>
                <a:cs typeface="Times New Roman"/>
              </a:rPr>
              <a:t> </a:t>
            </a:r>
            <a:r>
              <a:rPr sz="1200">
                <a:solidFill>
                  <a:srgbClr val="000000"/>
                </a:solidFill>
                <a:latin typeface="NOGAFJ+ÐÂËÎÌå"/>
                <a:cs typeface="NOGAFJ+ÐÂËÎÌå"/>
              </a:rPr>
              <a:t>□</a:t>
            </a:r>
            <a:r>
              <a:rPr sz="1200" spc="-51">
                <a:solidFill>
                  <a:srgbClr val="000000"/>
                </a:solidFill>
                <a:latin typeface="Times New Roman"/>
                <a:cs typeface="Times New Roman"/>
              </a:rPr>
              <a:t>F.</a:t>
            </a:r>
            <a:r>
              <a:rPr sz="1200">
                <a:solidFill>
                  <a:srgbClr val="000000"/>
                </a:solidFill>
                <a:latin typeface="NOGAFJ+ÐÂËÎÌå"/>
                <a:cs typeface="NOGAFJ+ÐÂËÎÌå"/>
              </a:rPr>
              <a:t>均不符</a:t>
            </a:r>
          </a:p>
        </p:txBody>
      </p:sp>
      <p:sp>
        <p:nvSpPr>
          <p:cNvPr id="10" name="object 10"/>
          <p:cNvSpPr txBox="1"/>
          <p:nvPr/>
        </p:nvSpPr>
        <p:spPr>
          <a:xfrm>
            <a:off x="2431669" y="4094194"/>
            <a:ext cx="685800" cy="74675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OGAFJ+ÐÂËÎÌå"/>
                <a:cs typeface="NOGAFJ+ÐÂËÎÌå"/>
              </a:rPr>
              <a:t>合要求</a:t>
            </a:r>
          </a:p>
          <a:p>
            <a:pPr marL="0" marR="0">
              <a:lnSpc>
                <a:spcPts val="1200"/>
              </a:lnSpc>
              <a:spcBef>
                <a:spcPts val="1679"/>
              </a:spcBef>
              <a:spcAft>
                <a:spcPct val="0"/>
              </a:spcAft>
            </a:pPr>
            <a:r>
              <a:rPr sz="1200">
                <a:solidFill>
                  <a:srgbClr val="000000"/>
                </a:solidFill>
                <a:latin typeface="NOGAFJ+ÐÂËÎÌå"/>
                <a:cs typeface="NOGAFJ+ÐÂËÎÌå"/>
              </a:rPr>
              <a:t>合要求</a:t>
            </a:r>
          </a:p>
        </p:txBody>
      </p:sp>
      <p:sp>
        <p:nvSpPr>
          <p:cNvPr id="11" name="object 11"/>
          <p:cNvSpPr txBox="1"/>
          <p:nvPr/>
        </p:nvSpPr>
        <p:spPr>
          <a:xfrm>
            <a:off x="2431669" y="4740359"/>
            <a:ext cx="1884045" cy="58025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Times New Roman"/>
                <a:cs typeface="Times New Roman"/>
              </a:rPr>
              <a:t>4.</a:t>
            </a:r>
            <a:r>
              <a:rPr sz="1200">
                <a:solidFill>
                  <a:srgbClr val="000000"/>
                </a:solidFill>
                <a:latin typeface="NOGAFJ+ÐÂËÎÌå"/>
                <a:cs typeface="NOGAFJ+ÐÂËÎÌå"/>
              </a:rPr>
              <a:t>总资产和销售额成长性</a:t>
            </a:r>
          </a:p>
          <a:p>
            <a:pPr marL="0" marR="0">
              <a:lnSpc>
                <a:spcPts val="1328"/>
              </a:lnSpc>
              <a:spcBef>
                <a:spcPts val="161"/>
              </a:spcBef>
              <a:spcAft>
                <a:spcPct val="0"/>
              </a:spcAft>
            </a:pPr>
            <a:r>
              <a:rPr sz="1200">
                <a:solidFill>
                  <a:srgbClr val="000000"/>
                </a:solidFill>
                <a:latin typeface="NOGAFJ+ÐÂËÎÌå"/>
                <a:cs typeface="NOGAFJ+ÐÂËÎÌå"/>
              </a:rPr>
              <a:t>指标（</a:t>
            </a:r>
            <a:r>
              <a:rPr sz="1200">
                <a:solidFill>
                  <a:srgbClr val="000000"/>
                </a:solidFill>
                <a:latin typeface="Times New Roman"/>
                <a:cs typeface="Times New Roman"/>
              </a:rPr>
              <a:t>20</a:t>
            </a:r>
            <a:r>
              <a:rPr sz="1200">
                <a:solidFill>
                  <a:srgbClr val="000000"/>
                </a:solidFill>
                <a:latin typeface="NOGAFJ+ÐÂËÎÌå"/>
                <a:cs typeface="NOGAFJ+ÐÂËÎÌå"/>
              </a:rPr>
              <a:t>分）</a:t>
            </a:r>
          </a:p>
        </p:txBody>
      </p:sp>
      <p:sp>
        <p:nvSpPr>
          <p:cNvPr id="12" name="object 12"/>
          <p:cNvSpPr txBox="1"/>
          <p:nvPr/>
        </p:nvSpPr>
        <p:spPr>
          <a:xfrm>
            <a:off x="4367148" y="4741894"/>
            <a:ext cx="6858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NOGAFJ+ÐÂËÎÌå"/>
                <a:cs typeface="NOGAFJ+ÐÂËÎÌå"/>
              </a:rPr>
              <a:t>得分：</a:t>
            </a:r>
          </a:p>
        </p:txBody>
      </p:sp>
      <p:sp>
        <p:nvSpPr>
          <p:cNvPr id="13" name="object 13"/>
          <p:cNvSpPr txBox="1"/>
          <p:nvPr/>
        </p:nvSpPr>
        <p:spPr>
          <a:xfrm>
            <a:off x="2431669" y="5227150"/>
            <a:ext cx="1185722" cy="3973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NOGAFJ+ÐÂËÎÌå"/>
                <a:cs typeface="NOGAFJ+ÐÂËÎÌå"/>
              </a:rPr>
              <a:t>总资产增长率</a:t>
            </a:r>
            <a:r>
              <a:rPr sz="1200">
                <a:solidFill>
                  <a:srgbClr val="000000"/>
                </a:solidFill>
                <a:latin typeface="Times New Roman"/>
                <a:cs typeface="Times New Roman"/>
              </a:rPr>
              <a:t>:</a:t>
            </a:r>
          </a:p>
        </p:txBody>
      </p:sp>
      <p:sp>
        <p:nvSpPr>
          <p:cNvPr id="14" name="object 14"/>
          <p:cNvSpPr txBox="1"/>
          <p:nvPr/>
        </p:nvSpPr>
        <p:spPr>
          <a:xfrm>
            <a:off x="4367148" y="5227150"/>
            <a:ext cx="1033322" cy="3973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NOGAFJ+ÐÂËÎÌå"/>
                <a:cs typeface="NOGAFJ+ÐÂËÎÌå"/>
              </a:rPr>
              <a:t>销售增长率</a:t>
            </a:r>
            <a:r>
              <a:rPr sz="1200">
                <a:solidFill>
                  <a:srgbClr val="000000"/>
                </a:solidFill>
                <a:latin typeface="Times New Roman"/>
                <a:cs typeface="Times New Roman"/>
              </a:rPr>
              <a:t>:</a:t>
            </a:r>
          </a:p>
        </p:txBody>
      </p:sp>
      <p:sp>
        <p:nvSpPr>
          <p:cNvPr id="15" name="object 15"/>
          <p:cNvSpPr txBox="1"/>
          <p:nvPr/>
        </p:nvSpPr>
        <p:spPr>
          <a:xfrm>
            <a:off x="2468879" y="5552984"/>
            <a:ext cx="1931715" cy="55652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2"/>
              </a:lnSpc>
              <a:spcBef>
                <a:spcPct val="0"/>
              </a:spcBef>
              <a:spcAft>
                <a:spcPct val="0"/>
              </a:spcAft>
            </a:pPr>
            <a:r>
              <a:rPr sz="1200">
                <a:solidFill>
                  <a:srgbClr val="000000"/>
                </a:solidFill>
                <a:latin typeface="NOGAFJ+ÐÂËÎÌå"/>
                <a:cs typeface="NOGAFJ+ÐÂËÎÌå"/>
              </a:rPr>
              <a:t>对企业整体情况的综合评</a:t>
            </a:r>
          </a:p>
          <a:p>
            <a:pPr marL="762000" marR="0">
              <a:lnSpc>
                <a:spcPts val="1200"/>
              </a:lnSpc>
              <a:spcBef>
                <a:spcPts val="180"/>
              </a:spcBef>
              <a:spcAft>
                <a:spcPct val="0"/>
              </a:spcAft>
            </a:pPr>
            <a:r>
              <a:rPr sz="1200">
                <a:solidFill>
                  <a:srgbClr val="000000"/>
                </a:solidFill>
                <a:latin typeface="NOGAFJ+ÐÂËÎÌå"/>
                <a:cs typeface="NOGAFJ+ÐÂËÎÌå"/>
              </a:rPr>
              <a:t>价</a:t>
            </a:r>
          </a:p>
        </p:txBody>
      </p:sp>
      <p:sp>
        <p:nvSpPr>
          <p:cNvPr id="16" name="object 16"/>
          <p:cNvSpPr txBox="1"/>
          <p:nvPr/>
        </p:nvSpPr>
        <p:spPr>
          <a:xfrm>
            <a:off x="4438141" y="5552984"/>
            <a:ext cx="2458547" cy="55652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2"/>
              </a:lnSpc>
              <a:spcBef>
                <a:spcPct val="0"/>
              </a:spcBef>
              <a:spcAft>
                <a:spcPct val="0"/>
              </a:spcAft>
            </a:pPr>
            <a:r>
              <a:rPr sz="1200">
                <a:solidFill>
                  <a:srgbClr val="000000"/>
                </a:solidFill>
                <a:latin typeface="NOGAFJ+ÐÂËÎÌå"/>
                <a:cs typeface="NOGAFJ+ÐÂËÎÌå"/>
              </a:rPr>
              <a:t>（依照《认定办法》规定的各项</a:t>
            </a:r>
          </a:p>
          <a:p>
            <a:pPr marL="0" marR="0">
              <a:lnSpc>
                <a:spcPts val="1200"/>
              </a:lnSpc>
              <a:spcBef>
                <a:spcPts val="180"/>
              </a:spcBef>
              <a:spcAft>
                <a:spcPct val="0"/>
              </a:spcAft>
            </a:pPr>
            <a:r>
              <a:rPr sz="1200">
                <a:solidFill>
                  <a:srgbClr val="000000"/>
                </a:solidFill>
                <a:latin typeface="NOGAFJ+ÐÂËÎÌå"/>
                <a:cs typeface="NOGAFJ+ÐÂËÎÌå"/>
              </a:rPr>
              <a:t>认定指标，简要进行综合评价）</a:t>
            </a:r>
          </a:p>
        </p:txBody>
      </p:sp>
      <p:pic>
        <p:nvPicPr>
          <p:cNvPr id="18434"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1"/>
          <p:cNvSpPr/>
          <p:nvPr/>
        </p:nvSpPr>
        <p:spPr>
          <a:xfrm>
            <a:off x="0" y="2"/>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434338" y="1976818"/>
            <a:ext cx="3873245"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dirty="0">
                <a:solidFill>
                  <a:srgbClr val="FF0000"/>
                </a:solidFill>
                <a:latin typeface="VKWMNO+ËÎÌå"/>
                <a:cs typeface="VKWMNO+ËÎÌå"/>
              </a:rPr>
              <a:t>（</a:t>
            </a:r>
            <a:r>
              <a:rPr sz="2400" spc="11" dirty="0" err="1">
                <a:solidFill>
                  <a:srgbClr val="FF0000"/>
                </a:solidFill>
                <a:latin typeface="VKWMNO+ËÎÌå"/>
                <a:cs typeface="VKWMNO+ËÎÌå"/>
              </a:rPr>
              <a:t>一）高新技术企业定义</a:t>
            </a:r>
            <a:endParaRPr sz="2400" spc="11" dirty="0">
              <a:solidFill>
                <a:srgbClr val="FF0000"/>
              </a:solidFill>
              <a:latin typeface="VKWMNO+ËÎÌå"/>
              <a:cs typeface="VKWMNO+ËÎÌå"/>
            </a:endParaRPr>
          </a:p>
        </p:txBody>
      </p:sp>
      <p:sp>
        <p:nvSpPr>
          <p:cNvPr id="4" name="object 4"/>
          <p:cNvSpPr txBox="1"/>
          <p:nvPr/>
        </p:nvSpPr>
        <p:spPr>
          <a:xfrm>
            <a:off x="1495044" y="2805358"/>
            <a:ext cx="7011772" cy="222555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609600" marR="0">
              <a:lnSpc>
                <a:spcPts val="2402"/>
              </a:lnSpc>
              <a:spcBef>
                <a:spcPct val="0"/>
              </a:spcBef>
              <a:spcAft>
                <a:spcPct val="0"/>
              </a:spcAft>
            </a:pPr>
            <a:r>
              <a:rPr sz="2400">
                <a:solidFill>
                  <a:srgbClr val="000000"/>
                </a:solidFill>
                <a:latin typeface="JPKWNB+ÐÂËÎÌå"/>
                <a:cs typeface="JPKWNB+ÐÂËÎÌå"/>
              </a:rPr>
              <a:t>在《国家重点支持的高新技术领域》内，</a:t>
            </a:r>
          </a:p>
          <a:p>
            <a:pPr marL="0" marR="0">
              <a:lnSpc>
                <a:spcPts val="2400"/>
              </a:lnSpc>
              <a:spcBef>
                <a:spcPts val="479"/>
              </a:spcBef>
              <a:spcAft>
                <a:spcPct val="0"/>
              </a:spcAft>
            </a:pPr>
            <a:r>
              <a:rPr sz="2400">
                <a:solidFill>
                  <a:srgbClr val="000000"/>
                </a:solidFill>
                <a:latin typeface="JPKWNB+ÐÂËÎÌå"/>
                <a:cs typeface="JPKWNB+ÐÂËÎÌå"/>
              </a:rPr>
              <a:t>持续进行研究开发与技术成果转化，形成企业</a:t>
            </a:r>
          </a:p>
          <a:p>
            <a:pPr marL="0" marR="0">
              <a:lnSpc>
                <a:spcPts val="2400"/>
              </a:lnSpc>
              <a:spcBef>
                <a:spcPts val="480"/>
              </a:spcBef>
              <a:spcAft>
                <a:spcPct val="0"/>
              </a:spcAft>
            </a:pPr>
            <a:r>
              <a:rPr sz="2400">
                <a:solidFill>
                  <a:srgbClr val="000000"/>
                </a:solidFill>
                <a:latin typeface="JPKWNB+ÐÂËÎÌå"/>
                <a:cs typeface="JPKWNB+ÐÂËÎÌå"/>
              </a:rPr>
              <a:t>核心自主知识产权，并以此为基础开展经营活</a:t>
            </a:r>
          </a:p>
          <a:p>
            <a:pPr marL="0" marR="0">
              <a:lnSpc>
                <a:spcPts val="2400"/>
              </a:lnSpc>
              <a:spcBef>
                <a:spcPts val="429"/>
              </a:spcBef>
              <a:spcAft>
                <a:spcPct val="0"/>
              </a:spcAft>
            </a:pPr>
            <a:r>
              <a:rPr sz="2400">
                <a:solidFill>
                  <a:srgbClr val="000000"/>
                </a:solidFill>
                <a:latin typeface="JPKWNB+ÐÂËÎÌå"/>
                <a:cs typeface="JPKWNB+ÐÂËÎÌå"/>
              </a:rPr>
              <a:t>动，在中国境内（不包括港、澳、台地区）注</a:t>
            </a:r>
          </a:p>
          <a:p>
            <a:pPr marL="0" marR="0">
              <a:lnSpc>
                <a:spcPts val="2400"/>
              </a:lnSpc>
              <a:spcBef>
                <a:spcPts val="482"/>
              </a:spcBef>
              <a:spcAft>
                <a:spcPct val="0"/>
              </a:spcAft>
            </a:pPr>
            <a:r>
              <a:rPr sz="2400">
                <a:solidFill>
                  <a:srgbClr val="000000"/>
                </a:solidFill>
                <a:latin typeface="JPKWNB+ÐÂËÎÌå"/>
                <a:cs typeface="JPKWNB+ÐÂËÎÌå"/>
              </a:rPr>
              <a:t>册一年以上的居民企业。</a:t>
            </a:r>
          </a:p>
        </p:txBody>
      </p:sp>
      <p:sp>
        <p:nvSpPr>
          <p:cNvPr id="5" name="object 5"/>
          <p:cNvSpPr txBox="1"/>
          <p:nvPr/>
        </p:nvSpPr>
        <p:spPr>
          <a:xfrm>
            <a:off x="6969506" y="6157345"/>
            <a:ext cx="1693164" cy="17953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lang="zh-CN" altLang="en-US" sz="1400" dirty="0" smtClean="0">
                <a:solidFill>
                  <a:srgbClr val="FF0000"/>
                </a:solidFill>
                <a:latin typeface="QTURJJ+Á¥Êé"/>
                <a:cs typeface="QTURJJ+Á¥Êé"/>
              </a:rPr>
              <a:t>、</a:t>
            </a:r>
            <a:endParaRPr sz="1400" dirty="0">
              <a:solidFill>
                <a:srgbClr val="FF0000"/>
              </a:solidFill>
              <a:latin typeface="QTURJJ+Á¥Êé"/>
              <a:cs typeface="QTURJJ+Á¥Êé"/>
            </a:endParaRPr>
          </a:p>
        </p:txBody>
      </p:sp>
      <p:pic>
        <p:nvPicPr>
          <p:cNvPr id="45058"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684020" y="1872543"/>
            <a:ext cx="4463629" cy="50749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0000"/>
                </a:solidFill>
                <a:latin typeface="KRRKPV+ËÎÌå"/>
                <a:cs typeface="KRRKPV+ËÎÌå"/>
              </a:rPr>
              <a:t>高新技术企业认定专家组综合评价表（一）</a:t>
            </a:r>
          </a:p>
        </p:txBody>
      </p:sp>
      <p:sp>
        <p:nvSpPr>
          <p:cNvPr id="4" name="object 4"/>
          <p:cNvSpPr txBox="1"/>
          <p:nvPr/>
        </p:nvSpPr>
        <p:spPr>
          <a:xfrm>
            <a:off x="4661027" y="2547334"/>
            <a:ext cx="8382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主营产品</a:t>
            </a:r>
          </a:p>
        </p:txBody>
      </p:sp>
      <p:sp>
        <p:nvSpPr>
          <p:cNvPr id="5" name="object 5"/>
          <p:cNvSpPr txBox="1"/>
          <p:nvPr/>
        </p:nvSpPr>
        <p:spPr>
          <a:xfrm>
            <a:off x="1733042" y="2730214"/>
            <a:ext cx="685800" cy="55625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企业名</a:t>
            </a:r>
          </a:p>
          <a:p>
            <a:pPr marL="0" marR="0">
              <a:lnSpc>
                <a:spcPts val="1200"/>
              </a:lnSpc>
              <a:spcBef>
                <a:spcPts val="179"/>
              </a:spcBef>
              <a:spcAft>
                <a:spcPct val="0"/>
              </a:spcAft>
            </a:pPr>
            <a:r>
              <a:rPr sz="1200">
                <a:solidFill>
                  <a:srgbClr val="000000"/>
                </a:solidFill>
                <a:latin typeface="JEBORV+ÐÂËÎÌå"/>
                <a:cs typeface="JEBORV+ÐÂËÎÌå"/>
              </a:rPr>
              <a:t>称</a:t>
            </a:r>
          </a:p>
        </p:txBody>
      </p:sp>
      <p:sp>
        <p:nvSpPr>
          <p:cNvPr id="6" name="object 6"/>
          <p:cNvSpPr txBox="1"/>
          <p:nvPr/>
        </p:nvSpPr>
        <p:spPr>
          <a:xfrm>
            <a:off x="4661027" y="2730214"/>
            <a:ext cx="838200" cy="73913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（服务）</a:t>
            </a:r>
          </a:p>
          <a:p>
            <a:pPr marL="0" marR="0">
              <a:lnSpc>
                <a:spcPts val="1200"/>
              </a:lnSpc>
              <a:spcBef>
                <a:spcPts val="239"/>
              </a:spcBef>
              <a:spcAft>
                <a:spcPct val="0"/>
              </a:spcAft>
            </a:pPr>
            <a:r>
              <a:rPr sz="1200">
                <a:solidFill>
                  <a:srgbClr val="000000"/>
                </a:solidFill>
                <a:latin typeface="JEBORV+ÐÂËÎÌå"/>
                <a:cs typeface="JEBORV+ÐÂËÎÌå"/>
              </a:rPr>
              <a:t>所属技术</a:t>
            </a:r>
          </a:p>
          <a:p>
            <a:pPr marL="0" marR="0">
              <a:lnSpc>
                <a:spcPts val="1200"/>
              </a:lnSpc>
              <a:spcBef>
                <a:spcPts val="179"/>
              </a:spcBef>
              <a:spcAft>
                <a:spcPct val="0"/>
              </a:spcAft>
            </a:pPr>
            <a:r>
              <a:rPr sz="1200">
                <a:solidFill>
                  <a:srgbClr val="000000"/>
                </a:solidFill>
                <a:latin typeface="JEBORV+ÐÂËÎÌå"/>
                <a:cs typeface="JEBORV+ÐÂËÎÌå"/>
              </a:rPr>
              <a:t>领域</a:t>
            </a:r>
          </a:p>
        </p:txBody>
      </p:sp>
      <p:sp>
        <p:nvSpPr>
          <p:cNvPr id="7" name="object 7"/>
          <p:cNvSpPr txBox="1"/>
          <p:nvPr/>
        </p:nvSpPr>
        <p:spPr>
          <a:xfrm>
            <a:off x="1713864" y="3370294"/>
            <a:ext cx="838200" cy="55651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56388" marR="0">
              <a:lnSpc>
                <a:spcPts val="1200"/>
              </a:lnSpc>
              <a:spcBef>
                <a:spcPct val="0"/>
              </a:spcBef>
              <a:spcAft>
                <a:spcPct val="0"/>
              </a:spcAft>
            </a:pPr>
            <a:r>
              <a:rPr sz="1200">
                <a:solidFill>
                  <a:srgbClr val="000000"/>
                </a:solidFill>
                <a:latin typeface="JEBORV+ÐÂËÎÌå"/>
                <a:cs typeface="JEBORV+ÐÂËÎÌå"/>
              </a:rPr>
              <a:t>职工总</a:t>
            </a:r>
          </a:p>
          <a:p>
            <a:pPr marL="0" marR="0">
              <a:lnSpc>
                <a:spcPts val="1200"/>
              </a:lnSpc>
              <a:spcBef>
                <a:spcPts val="182"/>
              </a:spcBef>
              <a:spcAft>
                <a:spcPct val="0"/>
              </a:spcAft>
            </a:pPr>
            <a:r>
              <a:rPr sz="1200">
                <a:solidFill>
                  <a:srgbClr val="000000"/>
                </a:solidFill>
                <a:latin typeface="JEBORV+ÐÂËÎÌå"/>
                <a:cs typeface="JEBORV+ÐÂËÎÌå"/>
              </a:rPr>
              <a:t>数（人）</a:t>
            </a:r>
          </a:p>
        </p:txBody>
      </p:sp>
      <p:sp>
        <p:nvSpPr>
          <p:cNvPr id="8" name="object 8"/>
          <p:cNvSpPr txBox="1"/>
          <p:nvPr/>
        </p:nvSpPr>
        <p:spPr>
          <a:xfrm>
            <a:off x="3420745" y="3370294"/>
            <a:ext cx="1447800" cy="55651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大专以上学历科技</a:t>
            </a:r>
          </a:p>
          <a:p>
            <a:pPr marL="152400" marR="0">
              <a:lnSpc>
                <a:spcPts val="1200"/>
              </a:lnSpc>
              <a:spcBef>
                <a:spcPts val="182"/>
              </a:spcBef>
              <a:spcAft>
                <a:spcPct val="0"/>
              </a:spcAft>
            </a:pPr>
            <a:r>
              <a:rPr sz="1200">
                <a:solidFill>
                  <a:srgbClr val="000000"/>
                </a:solidFill>
                <a:latin typeface="JEBORV+ÐÂËÎÌå"/>
                <a:cs typeface="JEBORV+ÐÂËÎÌå"/>
              </a:rPr>
              <a:t>人员数（人）</a:t>
            </a:r>
          </a:p>
        </p:txBody>
      </p:sp>
      <p:sp>
        <p:nvSpPr>
          <p:cNvPr id="9" name="object 9"/>
          <p:cNvSpPr txBox="1"/>
          <p:nvPr/>
        </p:nvSpPr>
        <p:spPr>
          <a:xfrm>
            <a:off x="5652770" y="3370294"/>
            <a:ext cx="838200" cy="55651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研发人员</a:t>
            </a:r>
          </a:p>
          <a:p>
            <a:pPr marL="0" marR="0">
              <a:lnSpc>
                <a:spcPts val="1200"/>
              </a:lnSpc>
              <a:spcBef>
                <a:spcPts val="182"/>
              </a:spcBef>
              <a:spcAft>
                <a:spcPct val="0"/>
              </a:spcAft>
            </a:pPr>
            <a:r>
              <a:rPr sz="1200">
                <a:solidFill>
                  <a:srgbClr val="000000"/>
                </a:solidFill>
                <a:latin typeface="JEBORV+ÐÂËÎÌå"/>
                <a:cs typeface="JEBORV+ÐÂËÎÌå"/>
              </a:rPr>
              <a:t>数（人）</a:t>
            </a:r>
          </a:p>
        </p:txBody>
      </p:sp>
      <p:sp>
        <p:nvSpPr>
          <p:cNvPr id="10" name="object 10"/>
          <p:cNvSpPr txBox="1"/>
          <p:nvPr/>
        </p:nvSpPr>
        <p:spPr>
          <a:xfrm>
            <a:off x="4730241" y="3820128"/>
            <a:ext cx="1752600" cy="56388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高新技术产品（服务）</a:t>
            </a:r>
          </a:p>
          <a:p>
            <a:pPr marL="533400" marR="0">
              <a:lnSpc>
                <a:spcPts val="1200"/>
              </a:lnSpc>
              <a:spcBef>
                <a:spcPts val="240"/>
              </a:spcBef>
              <a:spcAft>
                <a:spcPct val="0"/>
              </a:spcAft>
            </a:pPr>
            <a:r>
              <a:rPr sz="1200">
                <a:solidFill>
                  <a:srgbClr val="000000"/>
                </a:solidFill>
                <a:latin typeface="JEBORV+ÐÂËÎÌå"/>
                <a:cs typeface="JEBORV+ÐÂËÎÌå"/>
              </a:rPr>
              <a:t>核定数</a:t>
            </a:r>
          </a:p>
        </p:txBody>
      </p:sp>
      <p:sp>
        <p:nvSpPr>
          <p:cNvPr id="11" name="object 11"/>
          <p:cNvSpPr txBox="1"/>
          <p:nvPr/>
        </p:nvSpPr>
        <p:spPr>
          <a:xfrm>
            <a:off x="1941322" y="3911568"/>
            <a:ext cx="1297228"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研发项目核定数</a:t>
            </a:r>
          </a:p>
        </p:txBody>
      </p:sp>
      <p:sp>
        <p:nvSpPr>
          <p:cNvPr id="12" name="object 12"/>
          <p:cNvSpPr txBox="1"/>
          <p:nvPr/>
        </p:nvSpPr>
        <p:spPr>
          <a:xfrm>
            <a:off x="4730241" y="4284948"/>
            <a:ext cx="1752600" cy="73913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76200" marR="0">
              <a:lnSpc>
                <a:spcPts val="1200"/>
              </a:lnSpc>
              <a:spcBef>
                <a:spcPct val="0"/>
              </a:spcBef>
              <a:spcAft>
                <a:spcPct val="0"/>
              </a:spcAft>
            </a:pPr>
            <a:r>
              <a:rPr sz="1200">
                <a:solidFill>
                  <a:srgbClr val="000000"/>
                </a:solidFill>
                <a:latin typeface="JEBORV+ÐÂËÎÌå"/>
                <a:cs typeface="JEBORV+ÐÂËÎÌå"/>
              </a:rPr>
              <a:t>近一年高新技术产品</a:t>
            </a:r>
          </a:p>
          <a:p>
            <a:pPr marL="0" marR="0">
              <a:lnSpc>
                <a:spcPts val="1200"/>
              </a:lnSpc>
              <a:spcBef>
                <a:spcPts val="239"/>
              </a:spcBef>
              <a:spcAft>
                <a:spcPct val="0"/>
              </a:spcAft>
            </a:pPr>
            <a:r>
              <a:rPr sz="1200">
                <a:solidFill>
                  <a:srgbClr val="000000"/>
                </a:solidFill>
                <a:latin typeface="JEBORV+ÐÂËÎÌå"/>
                <a:cs typeface="JEBORV+ÐÂËÎÌå"/>
              </a:rPr>
              <a:t>（服务）销售收入核定</a:t>
            </a:r>
          </a:p>
          <a:p>
            <a:pPr marL="381000" marR="0">
              <a:lnSpc>
                <a:spcPts val="1200"/>
              </a:lnSpc>
              <a:spcBef>
                <a:spcPts val="180"/>
              </a:spcBef>
              <a:spcAft>
                <a:spcPct val="0"/>
              </a:spcAft>
            </a:pPr>
            <a:r>
              <a:rPr sz="1200">
                <a:solidFill>
                  <a:srgbClr val="000000"/>
                </a:solidFill>
                <a:latin typeface="JEBORV+ÐÂËÎÌå"/>
                <a:cs typeface="JEBORV+ÐÂËÎÌå"/>
              </a:rPr>
              <a:t>额（万元）</a:t>
            </a:r>
          </a:p>
        </p:txBody>
      </p:sp>
      <p:sp>
        <p:nvSpPr>
          <p:cNvPr id="13" name="object 13"/>
          <p:cNvSpPr txBox="1"/>
          <p:nvPr/>
        </p:nvSpPr>
        <p:spPr>
          <a:xfrm>
            <a:off x="1788541" y="4376388"/>
            <a:ext cx="1602638" cy="55626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研发项目经费核定总</a:t>
            </a:r>
          </a:p>
          <a:p>
            <a:pPr marL="305180" marR="0">
              <a:lnSpc>
                <a:spcPts val="1200"/>
              </a:lnSpc>
              <a:spcBef>
                <a:spcPts val="180"/>
              </a:spcBef>
              <a:spcAft>
                <a:spcPct val="0"/>
              </a:spcAft>
            </a:pPr>
            <a:r>
              <a:rPr sz="1200">
                <a:solidFill>
                  <a:srgbClr val="000000"/>
                </a:solidFill>
                <a:latin typeface="JEBORV+ÐÂËÎÌå"/>
                <a:cs typeface="JEBORV+ÐÂËÎÌå"/>
              </a:rPr>
              <a:t>额（万元）</a:t>
            </a:r>
          </a:p>
        </p:txBody>
      </p:sp>
      <p:sp>
        <p:nvSpPr>
          <p:cNvPr id="14" name="object 14"/>
          <p:cNvSpPr txBox="1"/>
          <p:nvPr/>
        </p:nvSpPr>
        <p:spPr>
          <a:xfrm>
            <a:off x="1788541" y="4925409"/>
            <a:ext cx="1602638" cy="55625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JEBORV+ÐÂËÎÌå"/>
                <a:cs typeface="JEBORV+ÐÂËÎÌå"/>
              </a:rPr>
              <a:t>在中国境内研发费用</a:t>
            </a:r>
          </a:p>
          <a:p>
            <a:pPr marL="0" marR="0">
              <a:lnSpc>
                <a:spcPts val="1200"/>
              </a:lnSpc>
              <a:spcBef>
                <a:spcPts val="179"/>
              </a:spcBef>
              <a:spcAft>
                <a:spcPct val="0"/>
              </a:spcAft>
            </a:pPr>
            <a:r>
              <a:rPr sz="1200">
                <a:solidFill>
                  <a:srgbClr val="000000"/>
                </a:solidFill>
                <a:latin typeface="JEBORV+ÐÂËÎÌå"/>
                <a:cs typeface="JEBORV+ÐÂËÎÌå"/>
              </a:rPr>
              <a:t>总额核定数（万元）</a:t>
            </a:r>
          </a:p>
        </p:txBody>
      </p:sp>
      <p:pic>
        <p:nvPicPr>
          <p:cNvPr id="17410"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2763647" y="1292788"/>
            <a:ext cx="4463630" cy="50749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0000"/>
                </a:solidFill>
                <a:latin typeface="GFBFMT+ËÎÌå"/>
                <a:cs typeface="GFBFMT+ËÎÌå"/>
              </a:rPr>
              <a:t>高新技术企业认定专家组综合评价表（二）</a:t>
            </a:r>
          </a:p>
        </p:txBody>
      </p:sp>
      <p:sp>
        <p:nvSpPr>
          <p:cNvPr id="4" name="object 4"/>
          <p:cNvSpPr txBox="1"/>
          <p:nvPr/>
        </p:nvSpPr>
        <p:spPr>
          <a:xfrm>
            <a:off x="2360422" y="1965536"/>
            <a:ext cx="4001770" cy="79932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ATJOGF+ÐÂËÎÌå"/>
                <a:cs typeface="ATJOGF+ÐÂËÎÌå"/>
              </a:rPr>
              <a:t>大专以上学历科技人员占企业职工总数的比例（</a:t>
            </a:r>
            <a:r>
              <a:rPr sz="1200">
                <a:solidFill>
                  <a:srgbClr val="000000"/>
                </a:solidFill>
                <a:latin typeface="Times New Roman"/>
                <a:cs typeface="Times New Roman"/>
              </a:rPr>
              <a:t>%</a:t>
            </a:r>
            <a:r>
              <a:rPr sz="1200">
                <a:solidFill>
                  <a:srgbClr val="000000"/>
                </a:solidFill>
                <a:latin typeface="ATJOGF+ÐÂËÎÌå"/>
                <a:cs typeface="ATJOGF+ÐÂËÎÌå"/>
              </a:rPr>
              <a:t>）</a:t>
            </a:r>
          </a:p>
          <a:p>
            <a:pPr marL="0" marR="0">
              <a:lnSpc>
                <a:spcPts val="1328"/>
              </a:lnSpc>
              <a:spcBef>
                <a:spcPts val="1886"/>
              </a:spcBef>
              <a:spcAft>
                <a:spcPct val="0"/>
              </a:spcAft>
            </a:pPr>
            <a:r>
              <a:rPr sz="1200">
                <a:solidFill>
                  <a:srgbClr val="000000"/>
                </a:solidFill>
                <a:latin typeface="ATJOGF+ÐÂËÎÌå"/>
                <a:cs typeface="ATJOGF+ÐÂËÎÌå"/>
              </a:rPr>
              <a:t>研发人员占企业职工总数的比例（</a:t>
            </a:r>
            <a:r>
              <a:rPr sz="1200">
                <a:solidFill>
                  <a:srgbClr val="000000"/>
                </a:solidFill>
                <a:latin typeface="Times New Roman"/>
                <a:cs typeface="Times New Roman"/>
              </a:rPr>
              <a:t>%</a:t>
            </a:r>
            <a:r>
              <a:rPr sz="1200">
                <a:solidFill>
                  <a:srgbClr val="000000"/>
                </a:solidFill>
                <a:latin typeface="ATJOGF+ÐÂËÎÌå"/>
                <a:cs typeface="ATJOGF+ÐÂËÎÌå"/>
              </a:rPr>
              <a:t>）</a:t>
            </a:r>
          </a:p>
        </p:txBody>
      </p:sp>
      <p:sp>
        <p:nvSpPr>
          <p:cNvPr id="5" name="object 5"/>
          <p:cNvSpPr txBox="1"/>
          <p:nvPr/>
        </p:nvSpPr>
        <p:spPr>
          <a:xfrm>
            <a:off x="2360422" y="2769827"/>
            <a:ext cx="4790440" cy="123188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28"/>
              </a:lnSpc>
              <a:spcBef>
                <a:spcPct val="0"/>
              </a:spcBef>
              <a:spcAft>
                <a:spcPct val="0"/>
              </a:spcAft>
            </a:pPr>
            <a:r>
              <a:rPr sz="1200">
                <a:solidFill>
                  <a:srgbClr val="000000"/>
                </a:solidFill>
                <a:latin typeface="ATJOGF+ÐÂËÎÌå"/>
                <a:cs typeface="ATJOGF+ÐÂËÎÌå"/>
              </a:rPr>
              <a:t>近</a:t>
            </a:r>
            <a:r>
              <a:rPr sz="1200">
                <a:solidFill>
                  <a:srgbClr val="000000"/>
                </a:solidFill>
                <a:latin typeface="Times New Roman"/>
                <a:cs typeface="Times New Roman"/>
              </a:rPr>
              <a:t>3</a:t>
            </a:r>
            <a:r>
              <a:rPr sz="1200">
                <a:solidFill>
                  <a:srgbClr val="000000"/>
                </a:solidFill>
                <a:latin typeface="ATJOGF+ÐÂËÎÌå"/>
                <a:cs typeface="ATJOGF+ÐÂËÎÌå"/>
              </a:rPr>
              <a:t>年研究开发费用总额占总销售收入比例（</a:t>
            </a:r>
            <a:r>
              <a:rPr sz="1200">
                <a:solidFill>
                  <a:srgbClr val="000000"/>
                </a:solidFill>
                <a:latin typeface="Times New Roman"/>
                <a:cs typeface="Times New Roman"/>
              </a:rPr>
              <a:t>%</a:t>
            </a:r>
            <a:r>
              <a:rPr sz="1200">
                <a:solidFill>
                  <a:srgbClr val="000000"/>
                </a:solidFill>
                <a:latin typeface="ATJOGF+ÐÂËÎÌå"/>
                <a:cs typeface="ATJOGF+ÐÂËÎÌå"/>
              </a:rPr>
              <a:t>）</a:t>
            </a:r>
          </a:p>
          <a:p>
            <a:pPr marL="0" marR="0">
              <a:lnSpc>
                <a:spcPts val="1328"/>
              </a:lnSpc>
              <a:spcBef>
                <a:spcPts val="1957"/>
              </a:spcBef>
              <a:spcAft>
                <a:spcPct val="0"/>
              </a:spcAft>
            </a:pPr>
            <a:r>
              <a:rPr sz="1200">
                <a:solidFill>
                  <a:srgbClr val="000000"/>
                </a:solidFill>
                <a:latin typeface="ATJOGF+ÐÂËÎÌå"/>
                <a:cs typeface="ATJOGF+ÐÂËÎÌå"/>
              </a:rPr>
              <a:t>近</a:t>
            </a:r>
            <a:r>
              <a:rPr sz="1200">
                <a:solidFill>
                  <a:srgbClr val="000000"/>
                </a:solidFill>
                <a:latin typeface="Times New Roman"/>
                <a:cs typeface="Times New Roman"/>
              </a:rPr>
              <a:t>3</a:t>
            </a:r>
            <a:r>
              <a:rPr sz="1200">
                <a:solidFill>
                  <a:srgbClr val="000000"/>
                </a:solidFill>
                <a:latin typeface="ATJOGF+ÐÂËÎÌå"/>
                <a:cs typeface="ATJOGF+ÐÂËÎÌå"/>
              </a:rPr>
              <a:t>年在中国境内研发费用总额占全部研发费用总额比例（</a:t>
            </a:r>
            <a:r>
              <a:rPr sz="1200">
                <a:solidFill>
                  <a:srgbClr val="000000"/>
                </a:solidFill>
                <a:latin typeface="Times New Roman"/>
                <a:cs typeface="Times New Roman"/>
              </a:rPr>
              <a:t>%</a:t>
            </a:r>
            <a:r>
              <a:rPr sz="1200">
                <a:solidFill>
                  <a:srgbClr val="000000"/>
                </a:solidFill>
                <a:latin typeface="ATJOGF+ÐÂËÎÌå"/>
                <a:cs typeface="ATJOGF+ÐÂËÎÌå"/>
              </a:rPr>
              <a:t>）</a:t>
            </a:r>
          </a:p>
          <a:p>
            <a:pPr marL="0" marR="0">
              <a:lnSpc>
                <a:spcPts val="1328"/>
              </a:lnSpc>
              <a:spcBef>
                <a:spcPts val="1956"/>
              </a:spcBef>
              <a:spcAft>
                <a:spcPct val="0"/>
              </a:spcAft>
            </a:pPr>
            <a:r>
              <a:rPr sz="1200">
                <a:solidFill>
                  <a:srgbClr val="000000"/>
                </a:solidFill>
                <a:latin typeface="ATJOGF+ÐÂËÎÌå"/>
                <a:cs typeface="ATJOGF+ÐÂËÎÌå"/>
              </a:rPr>
              <a:t>近</a:t>
            </a:r>
            <a:r>
              <a:rPr sz="1200">
                <a:solidFill>
                  <a:srgbClr val="000000"/>
                </a:solidFill>
                <a:latin typeface="Times New Roman"/>
                <a:cs typeface="Times New Roman"/>
              </a:rPr>
              <a:t>1</a:t>
            </a:r>
            <a:r>
              <a:rPr sz="1200">
                <a:solidFill>
                  <a:srgbClr val="000000"/>
                </a:solidFill>
                <a:latin typeface="ATJOGF+ÐÂËÎÌå"/>
                <a:cs typeface="ATJOGF+ÐÂËÎÌå"/>
              </a:rPr>
              <a:t>年高新技术产品（服务）收入占当年总收入比例（</a:t>
            </a:r>
            <a:r>
              <a:rPr sz="1200">
                <a:solidFill>
                  <a:srgbClr val="000000"/>
                </a:solidFill>
                <a:latin typeface="Times New Roman"/>
                <a:cs typeface="Times New Roman"/>
              </a:rPr>
              <a:t>%</a:t>
            </a:r>
            <a:r>
              <a:rPr sz="1200">
                <a:solidFill>
                  <a:srgbClr val="000000"/>
                </a:solidFill>
                <a:latin typeface="ATJOGF+ÐÂËÎÌå"/>
                <a:cs typeface="ATJOGF+ÐÂËÎÌå"/>
              </a:rPr>
              <a:t>）</a:t>
            </a:r>
          </a:p>
        </p:txBody>
      </p:sp>
      <p:sp>
        <p:nvSpPr>
          <p:cNvPr id="6" name="object 6"/>
          <p:cNvSpPr txBox="1"/>
          <p:nvPr/>
        </p:nvSpPr>
        <p:spPr>
          <a:xfrm>
            <a:off x="3756659" y="3944461"/>
            <a:ext cx="6858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ATJOGF+ÐÂËÎÌå"/>
                <a:cs typeface="ATJOGF+ÐÂËÎÌå"/>
              </a:rPr>
              <a:t>其中：</a:t>
            </a:r>
          </a:p>
        </p:txBody>
      </p:sp>
      <p:sp>
        <p:nvSpPr>
          <p:cNvPr id="7" name="object 7"/>
          <p:cNvSpPr txBox="1"/>
          <p:nvPr/>
        </p:nvSpPr>
        <p:spPr>
          <a:xfrm>
            <a:off x="5009388" y="4005421"/>
            <a:ext cx="11430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ATJOGF+ÐÂËÎÌå"/>
                <a:cs typeface="ATJOGF+ÐÂËÎÌå"/>
              </a:rPr>
              <a:t>知识产权得分</a:t>
            </a:r>
          </a:p>
        </p:txBody>
      </p:sp>
      <p:sp>
        <p:nvSpPr>
          <p:cNvPr id="8" name="object 8"/>
          <p:cNvSpPr txBox="1"/>
          <p:nvPr/>
        </p:nvSpPr>
        <p:spPr>
          <a:xfrm>
            <a:off x="5009388" y="4402042"/>
            <a:ext cx="11430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ATJOGF+ÐÂËÎÌå"/>
                <a:cs typeface="ATJOGF+ÐÂËÎÌå"/>
              </a:rPr>
              <a:t>转化能力得分</a:t>
            </a:r>
          </a:p>
        </p:txBody>
      </p:sp>
      <p:sp>
        <p:nvSpPr>
          <p:cNvPr id="9" name="object 9"/>
          <p:cNvSpPr txBox="1"/>
          <p:nvPr/>
        </p:nvSpPr>
        <p:spPr>
          <a:xfrm>
            <a:off x="2437129" y="4600162"/>
            <a:ext cx="8382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ATJOGF+ÐÂËÎÌå"/>
                <a:cs typeface="ATJOGF+ÐÂËÎÌå"/>
              </a:rPr>
              <a:t>综合得分</a:t>
            </a:r>
          </a:p>
        </p:txBody>
      </p:sp>
      <p:sp>
        <p:nvSpPr>
          <p:cNvPr id="10" name="object 10"/>
          <p:cNvSpPr txBox="1"/>
          <p:nvPr/>
        </p:nvSpPr>
        <p:spPr>
          <a:xfrm>
            <a:off x="5009388" y="4798282"/>
            <a:ext cx="11430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ATJOGF+ÐÂËÎÌå"/>
                <a:cs typeface="ATJOGF+ÐÂËÎÌå"/>
              </a:rPr>
              <a:t>管理水平得分</a:t>
            </a:r>
          </a:p>
        </p:txBody>
      </p:sp>
      <p:sp>
        <p:nvSpPr>
          <p:cNvPr id="11" name="object 11"/>
          <p:cNvSpPr txBox="1"/>
          <p:nvPr/>
        </p:nvSpPr>
        <p:spPr>
          <a:xfrm>
            <a:off x="5009388" y="5194522"/>
            <a:ext cx="1143000" cy="381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ATJOGF+ÐÂËÎÌå"/>
                <a:cs typeface="ATJOGF+ÐÂËÎÌå"/>
              </a:rPr>
              <a:t>成长指标得分</a:t>
            </a:r>
          </a:p>
        </p:txBody>
      </p:sp>
      <p:sp>
        <p:nvSpPr>
          <p:cNvPr id="12" name="object 12"/>
          <p:cNvSpPr txBox="1"/>
          <p:nvPr/>
        </p:nvSpPr>
        <p:spPr>
          <a:xfrm>
            <a:off x="2385314" y="5537396"/>
            <a:ext cx="5609050" cy="55656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00"/>
              </a:lnSpc>
              <a:spcBef>
                <a:spcPct val="0"/>
              </a:spcBef>
              <a:spcAft>
                <a:spcPct val="0"/>
              </a:spcAft>
            </a:pPr>
            <a:r>
              <a:rPr sz="1200">
                <a:solidFill>
                  <a:srgbClr val="000000"/>
                </a:solidFill>
                <a:latin typeface="ATJOGF+ÐÂËÎÌå"/>
                <a:cs typeface="ATJOGF+ÐÂËÎÌå"/>
              </a:rPr>
              <a:t>对企业整体情况的综合评价（对照《认定办法》规定的各项认定指标，简</a:t>
            </a:r>
          </a:p>
          <a:p>
            <a:pPr marL="1752980" marR="0">
              <a:lnSpc>
                <a:spcPts val="1200"/>
              </a:lnSpc>
              <a:spcBef>
                <a:spcPts val="182"/>
              </a:spcBef>
              <a:spcAft>
                <a:spcPct val="0"/>
              </a:spcAft>
            </a:pPr>
            <a:r>
              <a:rPr sz="1200">
                <a:solidFill>
                  <a:srgbClr val="000000"/>
                </a:solidFill>
                <a:latin typeface="ATJOGF+ÐÂËÎÌå"/>
                <a:cs typeface="ATJOGF+ÐÂËÎÌå"/>
              </a:rPr>
              <a:t>要进行综合评价）：</a:t>
            </a:r>
          </a:p>
        </p:txBody>
      </p:sp>
      <p:pic>
        <p:nvPicPr>
          <p:cNvPr id="16386"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3150997" y="1923772"/>
            <a:ext cx="1915668" cy="142798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FF0000"/>
                </a:solidFill>
                <a:latin typeface="KOQOTA+ËÎÌå"/>
                <a:cs typeface="KOQOTA+ËÎÌå"/>
              </a:rPr>
              <a:t>（四）申请书</a:t>
            </a:r>
          </a:p>
          <a:p>
            <a:pPr marL="126492" marR="0">
              <a:lnSpc>
                <a:spcPts val="2004"/>
              </a:lnSpc>
              <a:spcBef>
                <a:spcPts val="4235"/>
              </a:spcBef>
              <a:spcAft>
                <a:spcPct val="0"/>
              </a:spcAft>
            </a:pPr>
            <a:r>
              <a:rPr sz="2000">
                <a:solidFill>
                  <a:srgbClr val="000000"/>
                </a:solidFill>
                <a:latin typeface="KOQOTA+ËÎÌå"/>
                <a:cs typeface="KOQOTA+ËÎÌå"/>
              </a:rPr>
              <a:t>八个四百字</a:t>
            </a:r>
          </a:p>
        </p:txBody>
      </p:sp>
      <p:sp>
        <p:nvSpPr>
          <p:cNvPr id="4" name="object 4"/>
          <p:cNvSpPr txBox="1"/>
          <p:nvPr/>
        </p:nvSpPr>
        <p:spPr>
          <a:xfrm>
            <a:off x="3786885" y="3112484"/>
            <a:ext cx="1909876" cy="63581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6"/>
              </a:lnSpc>
              <a:spcBef>
                <a:spcPct val="0"/>
              </a:spcBef>
              <a:spcAft>
                <a:spcPct val="0"/>
              </a:spcAft>
            </a:pPr>
            <a:r>
              <a:rPr sz="2000">
                <a:solidFill>
                  <a:srgbClr val="000000"/>
                </a:solidFill>
                <a:latin typeface="KPIGSQ+ËÎÌå"/>
                <a:cs typeface="KPIGSQ+ËÎÌå"/>
              </a:rPr>
              <a:t>--</a:t>
            </a:r>
            <a:r>
              <a:rPr sz="2000">
                <a:solidFill>
                  <a:srgbClr val="000000"/>
                </a:solidFill>
                <a:latin typeface="KOQOTA+ËÎÌå"/>
                <a:cs typeface="KOQOTA+ËÎÌå"/>
              </a:rPr>
              <a:t>与财务对应</a:t>
            </a:r>
          </a:p>
        </p:txBody>
      </p:sp>
      <p:sp>
        <p:nvSpPr>
          <p:cNvPr id="5" name="object 5"/>
          <p:cNvSpPr txBox="1"/>
          <p:nvPr/>
        </p:nvSpPr>
        <p:spPr>
          <a:xfrm>
            <a:off x="3786885" y="3508986"/>
            <a:ext cx="2164689" cy="142828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a:solidFill>
                  <a:srgbClr val="000000"/>
                </a:solidFill>
                <a:latin typeface="KPIGSQ+ËÎÌå"/>
                <a:cs typeface="KPIGSQ+ËÎÌå"/>
              </a:rPr>
              <a:t>--</a:t>
            </a:r>
            <a:r>
              <a:rPr sz="2000">
                <a:solidFill>
                  <a:srgbClr val="000000"/>
                </a:solidFill>
                <a:latin typeface="KOQOTA+ËÎÌå"/>
                <a:cs typeface="KOQOTA+ËÎÌå"/>
              </a:rPr>
              <a:t>体现关键技术</a:t>
            </a:r>
          </a:p>
          <a:p>
            <a:pPr marL="0" marR="0">
              <a:lnSpc>
                <a:spcPts val="2004"/>
              </a:lnSpc>
              <a:spcBef>
                <a:spcPts val="1115"/>
              </a:spcBef>
              <a:spcAft>
                <a:spcPct val="0"/>
              </a:spcAft>
            </a:pPr>
            <a:r>
              <a:rPr sz="2000">
                <a:solidFill>
                  <a:srgbClr val="000000"/>
                </a:solidFill>
                <a:latin typeface="KPIGSQ+ËÎÌå"/>
                <a:cs typeface="KPIGSQ+ËÎÌå"/>
              </a:rPr>
              <a:t>--</a:t>
            </a:r>
            <a:r>
              <a:rPr sz="2000">
                <a:solidFill>
                  <a:srgbClr val="000000"/>
                </a:solidFill>
                <a:latin typeface="KOQOTA+ËÎÌå"/>
                <a:cs typeface="KOQOTA+ËÎÌå"/>
              </a:rPr>
              <a:t>体现组织管理</a:t>
            </a:r>
          </a:p>
          <a:p>
            <a:pPr marL="0" marR="0">
              <a:lnSpc>
                <a:spcPts val="2006"/>
              </a:lnSpc>
              <a:spcBef>
                <a:spcPts val="1115"/>
              </a:spcBef>
              <a:spcAft>
                <a:spcPct val="0"/>
              </a:spcAft>
            </a:pPr>
            <a:r>
              <a:rPr sz="2000">
                <a:solidFill>
                  <a:srgbClr val="000000"/>
                </a:solidFill>
                <a:latin typeface="KPIGSQ+ËÎÌå"/>
                <a:cs typeface="KPIGSQ+ËÎÌå"/>
              </a:rPr>
              <a:t>--</a:t>
            </a:r>
            <a:r>
              <a:rPr sz="2000">
                <a:solidFill>
                  <a:srgbClr val="000000"/>
                </a:solidFill>
                <a:latin typeface="KOQOTA+ËÎÌå"/>
                <a:cs typeface="KOQOTA+ËÎÌå"/>
              </a:rPr>
              <a:t>体现转成果化</a:t>
            </a:r>
          </a:p>
        </p:txBody>
      </p:sp>
      <p:pic>
        <p:nvPicPr>
          <p:cNvPr id="15362"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757807" y="1617908"/>
            <a:ext cx="2255596" cy="445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TKQLSO+ÐÂËÎÌå"/>
                <a:cs typeface="TKQLSO+ÐÂËÎÌå"/>
              </a:rPr>
              <a:t>管理与研究开发人员情况</a:t>
            </a:r>
          </a:p>
        </p:txBody>
      </p:sp>
      <p:sp>
        <p:nvSpPr>
          <p:cNvPr id="4" name="object 4"/>
          <p:cNvSpPr txBox="1"/>
          <p:nvPr/>
        </p:nvSpPr>
        <p:spPr>
          <a:xfrm>
            <a:off x="2243963" y="1825990"/>
            <a:ext cx="1249679" cy="46416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54"/>
              </a:lnSpc>
              <a:spcBef>
                <a:spcPct val="0"/>
              </a:spcBef>
              <a:spcAft>
                <a:spcPct val="0"/>
              </a:spcAft>
            </a:pPr>
            <a:r>
              <a:rPr sz="1400" spc="15">
                <a:solidFill>
                  <a:srgbClr val="000000"/>
                </a:solidFill>
                <a:latin typeface="TKQLSO+ÐÂËÎÌå"/>
                <a:cs typeface="TKQLSO+ÐÂËÎÌå"/>
              </a:rPr>
              <a:t>（限</a:t>
            </a:r>
            <a:r>
              <a:rPr sz="1400">
                <a:solidFill>
                  <a:srgbClr val="000000"/>
                </a:solidFill>
                <a:latin typeface="Times New Roman"/>
                <a:cs typeface="Times New Roman"/>
              </a:rPr>
              <a:t>400</a:t>
            </a:r>
            <a:r>
              <a:rPr sz="1400">
                <a:solidFill>
                  <a:srgbClr val="000000"/>
                </a:solidFill>
                <a:latin typeface="TKQLSO+ÐÂËÎÌå"/>
                <a:cs typeface="TKQLSO+ÐÂËÎÌå"/>
              </a:rPr>
              <a:t>字）</a:t>
            </a:r>
          </a:p>
        </p:txBody>
      </p:sp>
      <p:sp>
        <p:nvSpPr>
          <p:cNvPr id="5" name="object 5"/>
          <p:cNvSpPr txBox="1"/>
          <p:nvPr/>
        </p:nvSpPr>
        <p:spPr>
          <a:xfrm>
            <a:off x="1757807" y="2409499"/>
            <a:ext cx="2255596" cy="445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dirty="0" err="1">
                <a:solidFill>
                  <a:srgbClr val="000000"/>
                </a:solidFill>
                <a:latin typeface="TKQLSO+ÐÂËÎÌå"/>
                <a:cs typeface="TKQLSO+ÐÂËÎÌå"/>
              </a:rPr>
              <a:t>科技成果转化及研究开发</a:t>
            </a:r>
            <a:endParaRPr sz="1400" dirty="0">
              <a:solidFill>
                <a:srgbClr val="000000"/>
              </a:solidFill>
              <a:latin typeface="TKQLSO+ÐÂËÎÌå"/>
              <a:cs typeface="TKQLSO+ÐÂËÎÌå"/>
            </a:endParaRPr>
          </a:p>
        </p:txBody>
      </p:sp>
      <p:sp>
        <p:nvSpPr>
          <p:cNvPr id="6" name="object 6"/>
          <p:cNvSpPr txBox="1"/>
          <p:nvPr/>
        </p:nvSpPr>
        <p:spPr>
          <a:xfrm>
            <a:off x="1888870" y="2617581"/>
            <a:ext cx="1961388" cy="46416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54"/>
              </a:lnSpc>
              <a:spcBef>
                <a:spcPct val="0"/>
              </a:spcBef>
              <a:spcAft>
                <a:spcPct val="0"/>
              </a:spcAft>
            </a:pPr>
            <a:r>
              <a:rPr sz="1400">
                <a:solidFill>
                  <a:srgbClr val="000000"/>
                </a:solidFill>
                <a:latin typeface="TKQLSO+ÐÂËÎÌå"/>
                <a:cs typeface="TKQLSO+ÐÂËÎÌå"/>
              </a:rPr>
              <a:t>管理情况（限</a:t>
            </a:r>
            <a:r>
              <a:rPr sz="1400">
                <a:solidFill>
                  <a:srgbClr val="000000"/>
                </a:solidFill>
                <a:latin typeface="Times New Roman"/>
                <a:cs typeface="Times New Roman"/>
              </a:rPr>
              <a:t>400</a:t>
            </a:r>
            <a:r>
              <a:rPr sz="1400">
                <a:solidFill>
                  <a:srgbClr val="000000"/>
                </a:solidFill>
                <a:latin typeface="TKQLSO+ÐÂËÎÌå"/>
                <a:cs typeface="TKQLSO+ÐÂËÎÌå"/>
              </a:rPr>
              <a:t>字）</a:t>
            </a:r>
          </a:p>
        </p:txBody>
      </p:sp>
      <p:sp>
        <p:nvSpPr>
          <p:cNvPr id="7" name="object 7"/>
          <p:cNvSpPr txBox="1"/>
          <p:nvPr/>
        </p:nvSpPr>
        <p:spPr>
          <a:xfrm>
            <a:off x="963472" y="3505255"/>
            <a:ext cx="1871472" cy="445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TKQLSO+ÐÂËÎÌå"/>
                <a:cs typeface="TKQLSO+ÐÂËÎÌå"/>
              </a:rPr>
              <a:t>立项目的及组织实施</a:t>
            </a:r>
          </a:p>
        </p:txBody>
      </p:sp>
      <p:sp>
        <p:nvSpPr>
          <p:cNvPr id="8" name="object 8"/>
          <p:cNvSpPr txBox="1"/>
          <p:nvPr/>
        </p:nvSpPr>
        <p:spPr>
          <a:xfrm>
            <a:off x="4924933" y="3508303"/>
            <a:ext cx="1871472" cy="65074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TKQLSO+ÐÂËÎÌå"/>
                <a:cs typeface="TKQLSO+ÐÂËÎÌå"/>
              </a:rPr>
              <a:t>关键技术及主要技术</a:t>
            </a:r>
          </a:p>
          <a:p>
            <a:pPr marL="621791" marR="0">
              <a:lnSpc>
                <a:spcPts val="1403"/>
              </a:lnSpc>
              <a:spcBef>
                <a:spcPts val="216"/>
              </a:spcBef>
              <a:spcAft>
                <a:spcPct val="0"/>
              </a:spcAft>
            </a:pPr>
            <a:r>
              <a:rPr sz="1400">
                <a:solidFill>
                  <a:srgbClr val="000000"/>
                </a:solidFill>
                <a:latin typeface="TKQLSO+ÐÂËÎÌå"/>
                <a:cs typeface="TKQLSO+ÐÂËÎÌå"/>
              </a:rPr>
              <a:t>指标</a:t>
            </a:r>
          </a:p>
        </p:txBody>
      </p:sp>
      <p:sp>
        <p:nvSpPr>
          <p:cNvPr id="9" name="object 9"/>
          <p:cNvSpPr txBox="1"/>
          <p:nvPr/>
        </p:nvSpPr>
        <p:spPr>
          <a:xfrm>
            <a:off x="1585213" y="3710995"/>
            <a:ext cx="623316" cy="445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TKQLSO+ÐÂËÎÌå"/>
                <a:cs typeface="TKQLSO+ÐÂËÎÌå"/>
              </a:rPr>
              <a:t>方式</a:t>
            </a:r>
          </a:p>
        </p:txBody>
      </p:sp>
      <p:sp>
        <p:nvSpPr>
          <p:cNvPr id="10" name="object 10"/>
          <p:cNvSpPr txBox="1"/>
          <p:nvPr/>
        </p:nvSpPr>
        <p:spPr>
          <a:xfrm>
            <a:off x="1271269" y="3917172"/>
            <a:ext cx="1250060" cy="46416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54"/>
              </a:lnSpc>
              <a:spcBef>
                <a:spcPct val="0"/>
              </a:spcBef>
              <a:spcAft>
                <a:spcPct val="0"/>
              </a:spcAft>
            </a:pPr>
            <a:r>
              <a:rPr sz="1400" spc="17">
                <a:solidFill>
                  <a:srgbClr val="000000"/>
                </a:solidFill>
                <a:latin typeface="TKQLSO+ÐÂËÎÌå"/>
                <a:cs typeface="TKQLSO+ÐÂËÎÌå"/>
              </a:rPr>
              <a:t>（限</a:t>
            </a:r>
            <a:r>
              <a:rPr sz="1400">
                <a:solidFill>
                  <a:srgbClr val="000000"/>
                </a:solidFill>
                <a:latin typeface="Times New Roman"/>
                <a:cs typeface="Times New Roman"/>
              </a:rPr>
              <a:t>400</a:t>
            </a:r>
            <a:r>
              <a:rPr sz="1400">
                <a:solidFill>
                  <a:srgbClr val="000000"/>
                </a:solidFill>
                <a:latin typeface="TKQLSO+ÐÂËÎÌå"/>
                <a:cs typeface="TKQLSO+ÐÂËÎÌå"/>
              </a:rPr>
              <a:t>字）</a:t>
            </a:r>
          </a:p>
        </p:txBody>
      </p:sp>
      <p:sp>
        <p:nvSpPr>
          <p:cNvPr id="11" name="object 11"/>
          <p:cNvSpPr txBox="1"/>
          <p:nvPr/>
        </p:nvSpPr>
        <p:spPr>
          <a:xfrm>
            <a:off x="5219065" y="3917800"/>
            <a:ext cx="1279159" cy="46624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71"/>
              </a:lnSpc>
              <a:spcBef>
                <a:spcPct val="0"/>
              </a:spcBef>
              <a:spcAft>
                <a:spcPct val="0"/>
              </a:spcAft>
            </a:pPr>
            <a:r>
              <a:rPr sz="1400" spc="15">
                <a:solidFill>
                  <a:srgbClr val="000000"/>
                </a:solidFill>
                <a:latin typeface="TKQLSO+ÐÂËÎÌå"/>
                <a:cs typeface="TKQLSO+ÐÂËÎÌå"/>
              </a:rPr>
              <a:t>（限</a:t>
            </a:r>
            <a:r>
              <a:rPr sz="1400">
                <a:solidFill>
                  <a:srgbClr val="000000"/>
                </a:solidFill>
                <a:latin typeface="Arial"/>
                <a:cs typeface="Arial"/>
              </a:rPr>
              <a:t>400</a:t>
            </a:r>
            <a:r>
              <a:rPr sz="1400">
                <a:solidFill>
                  <a:srgbClr val="000000"/>
                </a:solidFill>
                <a:latin typeface="TKQLSO+ÐÂËÎÌå"/>
                <a:cs typeface="TKQLSO+ÐÂËÎÌå"/>
              </a:rPr>
              <a:t>字）</a:t>
            </a:r>
          </a:p>
        </p:txBody>
      </p:sp>
      <p:sp>
        <p:nvSpPr>
          <p:cNvPr id="12" name="object 12"/>
          <p:cNvSpPr txBox="1"/>
          <p:nvPr/>
        </p:nvSpPr>
        <p:spPr>
          <a:xfrm>
            <a:off x="4924933" y="4241720"/>
            <a:ext cx="1874215" cy="65100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6"/>
              </a:lnSpc>
              <a:spcBef>
                <a:spcPct val="0"/>
              </a:spcBef>
              <a:spcAft>
                <a:spcPct val="0"/>
              </a:spcAft>
            </a:pPr>
            <a:r>
              <a:rPr sz="1400">
                <a:solidFill>
                  <a:srgbClr val="000000"/>
                </a:solidFill>
                <a:latin typeface="TKQLSO+ÐÂËÎÌå"/>
                <a:cs typeface="TKQLSO+ÐÂËÎÌå"/>
              </a:rPr>
              <a:t>与同类产品（服务）</a:t>
            </a:r>
          </a:p>
          <a:p>
            <a:pPr marL="355091" marR="0">
              <a:lnSpc>
                <a:spcPts val="1403"/>
              </a:lnSpc>
              <a:spcBef>
                <a:spcPts val="215"/>
              </a:spcBef>
              <a:spcAft>
                <a:spcPct val="0"/>
              </a:spcAft>
            </a:pPr>
            <a:r>
              <a:rPr sz="1400">
                <a:solidFill>
                  <a:srgbClr val="000000"/>
                </a:solidFill>
                <a:latin typeface="TKQLSO+ÐÂËÎÌå"/>
                <a:cs typeface="TKQLSO+ÐÂËÎÌå"/>
              </a:rPr>
              <a:t>的竞争优势</a:t>
            </a:r>
          </a:p>
        </p:txBody>
      </p:sp>
      <p:sp>
        <p:nvSpPr>
          <p:cNvPr id="13" name="object 13"/>
          <p:cNvSpPr txBox="1"/>
          <p:nvPr/>
        </p:nvSpPr>
        <p:spPr>
          <a:xfrm>
            <a:off x="1051864" y="4343201"/>
            <a:ext cx="1693164" cy="445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TKQLSO+ÐÂËÎÌå"/>
                <a:cs typeface="TKQLSO+ÐÂËÎÌå"/>
              </a:rPr>
              <a:t>核心技术及创新点</a:t>
            </a:r>
          </a:p>
        </p:txBody>
      </p:sp>
      <p:sp>
        <p:nvSpPr>
          <p:cNvPr id="14" name="object 14"/>
          <p:cNvSpPr txBox="1"/>
          <p:nvPr/>
        </p:nvSpPr>
        <p:spPr>
          <a:xfrm>
            <a:off x="1271269" y="4549360"/>
            <a:ext cx="1250365" cy="46449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57"/>
              </a:lnSpc>
              <a:spcBef>
                <a:spcPct val="0"/>
              </a:spcBef>
              <a:spcAft>
                <a:spcPct val="0"/>
              </a:spcAft>
            </a:pPr>
            <a:r>
              <a:rPr sz="1400" spc="17">
                <a:solidFill>
                  <a:srgbClr val="000000"/>
                </a:solidFill>
                <a:latin typeface="TKQLSO+ÐÂËÎÌå"/>
                <a:cs typeface="TKQLSO+ÐÂËÎÌå"/>
              </a:rPr>
              <a:t>（限</a:t>
            </a:r>
            <a:r>
              <a:rPr sz="1400">
                <a:solidFill>
                  <a:srgbClr val="000000"/>
                </a:solidFill>
                <a:latin typeface="Times New Roman"/>
                <a:cs typeface="Times New Roman"/>
              </a:rPr>
              <a:t>400</a:t>
            </a:r>
            <a:r>
              <a:rPr sz="1400">
                <a:solidFill>
                  <a:srgbClr val="000000"/>
                </a:solidFill>
                <a:latin typeface="TKQLSO+ÐÂËÎÌå"/>
                <a:cs typeface="TKQLSO+ÐÂËÎÌå"/>
              </a:rPr>
              <a:t>字）</a:t>
            </a:r>
          </a:p>
        </p:txBody>
      </p:sp>
      <p:sp>
        <p:nvSpPr>
          <p:cNvPr id="15" name="object 15"/>
          <p:cNvSpPr txBox="1"/>
          <p:nvPr/>
        </p:nvSpPr>
        <p:spPr>
          <a:xfrm>
            <a:off x="5219065" y="4651374"/>
            <a:ext cx="1278635" cy="46590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68"/>
              </a:lnSpc>
              <a:spcBef>
                <a:spcPct val="0"/>
              </a:spcBef>
              <a:spcAft>
                <a:spcPct val="0"/>
              </a:spcAft>
            </a:pPr>
            <a:r>
              <a:rPr sz="1400" spc="15">
                <a:solidFill>
                  <a:srgbClr val="000000"/>
                </a:solidFill>
                <a:latin typeface="TKQLSO+ÐÂËÎÌå"/>
                <a:cs typeface="TKQLSO+ÐÂËÎÌå"/>
              </a:rPr>
              <a:t>（限</a:t>
            </a:r>
            <a:r>
              <a:rPr sz="1400">
                <a:solidFill>
                  <a:srgbClr val="000000"/>
                </a:solidFill>
                <a:latin typeface="Arial"/>
                <a:cs typeface="Arial"/>
              </a:rPr>
              <a:t>400</a:t>
            </a:r>
            <a:r>
              <a:rPr sz="1400">
                <a:solidFill>
                  <a:srgbClr val="000000"/>
                </a:solidFill>
                <a:latin typeface="TKQLSO+ÐÂËÎÌå"/>
                <a:cs typeface="TKQLSO+ÐÂËÎÌå"/>
              </a:rPr>
              <a:t>字）</a:t>
            </a:r>
          </a:p>
        </p:txBody>
      </p:sp>
      <p:sp>
        <p:nvSpPr>
          <p:cNvPr id="16" name="object 16"/>
          <p:cNvSpPr txBox="1"/>
          <p:nvPr/>
        </p:nvSpPr>
        <p:spPr>
          <a:xfrm>
            <a:off x="4924933" y="4977820"/>
            <a:ext cx="1871472" cy="65074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TKQLSO+ÐÂËÎÌå"/>
                <a:cs typeface="TKQLSO+ÐÂËÎÌå"/>
              </a:rPr>
              <a:t>产品（服务）获得知</a:t>
            </a:r>
          </a:p>
          <a:p>
            <a:pPr marL="355091" marR="0">
              <a:lnSpc>
                <a:spcPts val="1403"/>
              </a:lnSpc>
              <a:spcBef>
                <a:spcPts val="215"/>
              </a:spcBef>
              <a:spcAft>
                <a:spcPct val="0"/>
              </a:spcAft>
            </a:pPr>
            <a:r>
              <a:rPr sz="1400">
                <a:solidFill>
                  <a:srgbClr val="000000"/>
                </a:solidFill>
                <a:latin typeface="TKQLSO+ÐÂËÎÌå"/>
                <a:cs typeface="TKQLSO+ÐÂËÎÌå"/>
              </a:rPr>
              <a:t>识产权情况</a:t>
            </a:r>
          </a:p>
        </p:txBody>
      </p:sp>
      <p:sp>
        <p:nvSpPr>
          <p:cNvPr id="17" name="object 17"/>
          <p:cNvSpPr txBox="1"/>
          <p:nvPr/>
        </p:nvSpPr>
        <p:spPr>
          <a:xfrm>
            <a:off x="1051864" y="5091104"/>
            <a:ext cx="1693164" cy="4450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403"/>
              </a:lnSpc>
              <a:spcBef>
                <a:spcPct val="0"/>
              </a:spcBef>
              <a:spcAft>
                <a:spcPct val="0"/>
              </a:spcAft>
            </a:pPr>
            <a:r>
              <a:rPr sz="1400">
                <a:solidFill>
                  <a:srgbClr val="000000"/>
                </a:solidFill>
                <a:latin typeface="TKQLSO+ÐÂËÎÌå"/>
                <a:cs typeface="TKQLSO+ÐÂËÎÌå"/>
              </a:rPr>
              <a:t>取得的阶段性成果</a:t>
            </a:r>
          </a:p>
        </p:txBody>
      </p:sp>
      <p:sp>
        <p:nvSpPr>
          <p:cNvPr id="18" name="object 18"/>
          <p:cNvSpPr txBox="1"/>
          <p:nvPr/>
        </p:nvSpPr>
        <p:spPr>
          <a:xfrm>
            <a:off x="1271269" y="5297281"/>
            <a:ext cx="1250060" cy="46416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54"/>
              </a:lnSpc>
              <a:spcBef>
                <a:spcPct val="0"/>
              </a:spcBef>
              <a:spcAft>
                <a:spcPct val="0"/>
              </a:spcAft>
            </a:pPr>
            <a:r>
              <a:rPr sz="1400" spc="17">
                <a:solidFill>
                  <a:srgbClr val="000000"/>
                </a:solidFill>
                <a:latin typeface="TKQLSO+ÐÂËÎÌå"/>
                <a:cs typeface="TKQLSO+ÐÂËÎÌå"/>
              </a:rPr>
              <a:t>（限</a:t>
            </a:r>
            <a:r>
              <a:rPr sz="1400">
                <a:solidFill>
                  <a:srgbClr val="000000"/>
                </a:solidFill>
                <a:latin typeface="Times New Roman"/>
                <a:cs typeface="Times New Roman"/>
              </a:rPr>
              <a:t>400</a:t>
            </a:r>
            <a:r>
              <a:rPr sz="1400">
                <a:solidFill>
                  <a:srgbClr val="000000"/>
                </a:solidFill>
                <a:latin typeface="TKQLSO+ÐÂËÎÌå"/>
                <a:cs typeface="TKQLSO+ÐÂËÎÌå"/>
              </a:rPr>
              <a:t>字）</a:t>
            </a:r>
          </a:p>
        </p:txBody>
      </p:sp>
      <p:sp>
        <p:nvSpPr>
          <p:cNvPr id="19" name="object 19"/>
          <p:cNvSpPr txBox="1"/>
          <p:nvPr/>
        </p:nvSpPr>
        <p:spPr>
          <a:xfrm>
            <a:off x="5219065" y="5387190"/>
            <a:ext cx="1279159" cy="46624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71"/>
              </a:lnSpc>
              <a:spcBef>
                <a:spcPct val="0"/>
              </a:spcBef>
              <a:spcAft>
                <a:spcPct val="0"/>
              </a:spcAft>
            </a:pPr>
            <a:r>
              <a:rPr sz="1400" spc="15">
                <a:solidFill>
                  <a:srgbClr val="000000"/>
                </a:solidFill>
                <a:latin typeface="TKQLSO+ÐÂËÎÌå"/>
                <a:cs typeface="TKQLSO+ÐÂËÎÌå"/>
              </a:rPr>
              <a:t>（限</a:t>
            </a:r>
            <a:r>
              <a:rPr sz="1400">
                <a:solidFill>
                  <a:srgbClr val="000000"/>
                </a:solidFill>
                <a:latin typeface="Arial"/>
                <a:cs typeface="Arial"/>
              </a:rPr>
              <a:t>400</a:t>
            </a:r>
            <a:r>
              <a:rPr sz="1400">
                <a:solidFill>
                  <a:srgbClr val="000000"/>
                </a:solidFill>
                <a:latin typeface="TKQLSO+ÐÂËÎÌå"/>
                <a:cs typeface="TKQLSO+ÐÂËÎÌå"/>
              </a:rPr>
              <a:t>字）</a:t>
            </a:r>
          </a:p>
        </p:txBody>
      </p:sp>
      <p:pic>
        <p:nvPicPr>
          <p:cNvPr id="14338"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3511550" y="1925296"/>
            <a:ext cx="2171700" cy="142828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FF0000"/>
                </a:solidFill>
                <a:latin typeface="VJORLW+ËÎÌå"/>
                <a:cs typeface="VJORLW+ËÎÌå"/>
              </a:rPr>
              <a:t>（五）网上申报</a:t>
            </a:r>
          </a:p>
          <a:p>
            <a:pPr marL="126491" marR="0">
              <a:lnSpc>
                <a:spcPts val="2004"/>
              </a:lnSpc>
              <a:spcBef>
                <a:spcPts val="1115"/>
              </a:spcBef>
              <a:spcAft>
                <a:spcPct val="0"/>
              </a:spcAft>
            </a:pPr>
            <a:r>
              <a:rPr sz="2000">
                <a:solidFill>
                  <a:srgbClr val="000000"/>
                </a:solidFill>
                <a:latin typeface="LJDVUF+ËÎÌå"/>
                <a:cs typeface="LJDVUF+ËÎÌå"/>
              </a:rPr>
              <a:t>1</a:t>
            </a:r>
            <a:r>
              <a:rPr sz="2000">
                <a:solidFill>
                  <a:srgbClr val="000000"/>
                </a:solidFill>
                <a:latin typeface="VJORLW+ËÎÌå"/>
                <a:cs typeface="VJORLW+ËÎÌå"/>
              </a:rPr>
              <a:t>、正确填写</a:t>
            </a:r>
          </a:p>
          <a:p>
            <a:pPr marL="126491" marR="0">
              <a:lnSpc>
                <a:spcPts val="2006"/>
              </a:lnSpc>
              <a:spcBef>
                <a:spcPts val="1115"/>
              </a:spcBef>
              <a:spcAft>
                <a:spcPct val="0"/>
              </a:spcAft>
            </a:pPr>
            <a:r>
              <a:rPr sz="2000">
                <a:solidFill>
                  <a:srgbClr val="000000"/>
                </a:solidFill>
                <a:latin typeface="LJDVUF+ËÎÌå"/>
                <a:cs typeface="LJDVUF+ËÎÌå"/>
              </a:rPr>
              <a:t>2</a:t>
            </a:r>
            <a:r>
              <a:rPr sz="2000">
                <a:solidFill>
                  <a:srgbClr val="000000"/>
                </a:solidFill>
                <a:latin typeface="VJORLW+ËÎÌå"/>
                <a:cs typeface="VJORLW+ËÎÌå"/>
              </a:rPr>
              <a:t>、留出时间</a:t>
            </a:r>
          </a:p>
        </p:txBody>
      </p:sp>
      <p:pic>
        <p:nvPicPr>
          <p:cNvPr id="13314"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134770" y="1880004"/>
            <a:ext cx="3741420" cy="3590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795"/>
              </a:lnSpc>
              <a:spcBef>
                <a:spcPct val="0"/>
              </a:spcBef>
              <a:spcAft>
                <a:spcPct val="0"/>
              </a:spcAft>
            </a:pPr>
            <a:r>
              <a:rPr lang="zh-CN" altLang="en-US" sz="2800" dirty="0" smtClean="0">
                <a:solidFill>
                  <a:srgbClr val="FF0000"/>
                </a:solidFill>
                <a:latin typeface="OPDRWM+ËÎÌå"/>
                <a:cs typeface="OPDRWM+ËÎÌå"/>
              </a:rPr>
              <a:t>四</a:t>
            </a:r>
            <a:r>
              <a:rPr sz="2800" dirty="0" smtClean="0">
                <a:solidFill>
                  <a:srgbClr val="FF0000"/>
                </a:solidFill>
                <a:latin typeface="OPDRWM+ËÎÌå"/>
                <a:cs typeface="OPDRWM+ËÎÌå"/>
              </a:rPr>
              <a:t>、</a:t>
            </a:r>
            <a:r>
              <a:rPr sz="2800" dirty="0" err="1">
                <a:solidFill>
                  <a:srgbClr val="FF0000"/>
                </a:solidFill>
                <a:latin typeface="OPDRWM+ËÎÌå"/>
                <a:cs typeface="OPDRWM+ËÎÌå"/>
              </a:rPr>
              <a:t>研发费会计核算</a:t>
            </a:r>
            <a:endParaRPr sz="2800" dirty="0">
              <a:solidFill>
                <a:srgbClr val="FF0000"/>
              </a:solidFill>
              <a:latin typeface="OPDRWM+ËÎÌå"/>
              <a:cs typeface="OPDRWM+ËÎÌå"/>
            </a:endParaRPr>
          </a:p>
        </p:txBody>
      </p:sp>
      <p:sp>
        <p:nvSpPr>
          <p:cNvPr id="4" name="object 4"/>
          <p:cNvSpPr txBox="1"/>
          <p:nvPr/>
        </p:nvSpPr>
        <p:spPr>
          <a:xfrm>
            <a:off x="2626741" y="2220597"/>
            <a:ext cx="3856382" cy="7173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48"/>
              </a:lnSpc>
              <a:spcBef>
                <a:spcPct val="0"/>
              </a:spcBef>
              <a:spcAft>
                <a:spcPct val="0"/>
              </a:spcAft>
            </a:pPr>
            <a:r>
              <a:rPr sz="2000">
                <a:solidFill>
                  <a:srgbClr val="FF0000"/>
                </a:solidFill>
                <a:latin typeface="VKFLLH+Î¢ÈíÑÅºÚ"/>
                <a:cs typeface="VKFLLH+Î¢ÈíÑÅºÚ"/>
              </a:rPr>
              <a:t>——正确核算，降低检查风险</a:t>
            </a:r>
          </a:p>
        </p:txBody>
      </p:sp>
      <p:sp>
        <p:nvSpPr>
          <p:cNvPr id="5" name="object 5"/>
          <p:cNvSpPr txBox="1"/>
          <p:nvPr/>
        </p:nvSpPr>
        <p:spPr>
          <a:xfrm>
            <a:off x="2576195" y="3312390"/>
            <a:ext cx="3537035" cy="219024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20">
                <a:solidFill>
                  <a:srgbClr val="000000"/>
                </a:solidFill>
                <a:latin typeface="BFUINN+ËÎÌå"/>
                <a:cs typeface="BFUINN+ËÎÌå"/>
              </a:rPr>
              <a:t>1.</a:t>
            </a:r>
            <a:r>
              <a:rPr sz="2000" spc="18">
                <a:solidFill>
                  <a:srgbClr val="000000"/>
                </a:solidFill>
                <a:latin typeface="OPDRWM+ËÎÌå"/>
                <a:cs typeface="OPDRWM+ËÎÌå"/>
              </a:rPr>
              <a:t>研发项目预算要求</a:t>
            </a:r>
          </a:p>
          <a:p>
            <a:pPr marL="0" marR="0">
              <a:lnSpc>
                <a:spcPts val="2004"/>
              </a:lnSpc>
              <a:spcBef>
                <a:spcPts val="2075"/>
              </a:spcBef>
              <a:spcAft>
                <a:spcPct val="0"/>
              </a:spcAft>
            </a:pPr>
            <a:r>
              <a:rPr sz="2000" spc="20">
                <a:solidFill>
                  <a:srgbClr val="000000"/>
                </a:solidFill>
                <a:latin typeface="BFUINN+ËÎÌå"/>
                <a:cs typeface="BFUINN+ËÎÌå"/>
              </a:rPr>
              <a:t>2.</a:t>
            </a:r>
            <a:r>
              <a:rPr sz="2000" spc="17">
                <a:solidFill>
                  <a:srgbClr val="000000"/>
                </a:solidFill>
                <a:latin typeface="OPDRWM+ËÎÌå"/>
                <a:cs typeface="OPDRWM+ËÎÌå"/>
              </a:rPr>
              <a:t>会计上对研发活动的界定</a:t>
            </a:r>
          </a:p>
          <a:p>
            <a:pPr marL="0" marR="0">
              <a:lnSpc>
                <a:spcPts val="2004"/>
              </a:lnSpc>
              <a:spcBef>
                <a:spcPts val="2078"/>
              </a:spcBef>
              <a:spcAft>
                <a:spcPct val="0"/>
              </a:spcAft>
            </a:pPr>
            <a:r>
              <a:rPr sz="2000" spc="20">
                <a:solidFill>
                  <a:srgbClr val="000000"/>
                </a:solidFill>
                <a:latin typeface="BFUINN+ËÎÌå"/>
                <a:cs typeface="BFUINN+ËÎÌå"/>
              </a:rPr>
              <a:t>3.</a:t>
            </a:r>
            <a:r>
              <a:rPr sz="2000" spc="18">
                <a:solidFill>
                  <a:srgbClr val="000000"/>
                </a:solidFill>
                <a:latin typeface="OPDRWM+ËÎÌå"/>
                <a:cs typeface="OPDRWM+ËÎÌå"/>
              </a:rPr>
              <a:t>会计核算管理要求</a:t>
            </a:r>
          </a:p>
          <a:p>
            <a:pPr marL="0" marR="0">
              <a:lnSpc>
                <a:spcPts val="2004"/>
              </a:lnSpc>
              <a:spcBef>
                <a:spcPts val="2026"/>
              </a:spcBef>
              <a:spcAft>
                <a:spcPct val="0"/>
              </a:spcAft>
            </a:pPr>
            <a:r>
              <a:rPr sz="2000" spc="20">
                <a:solidFill>
                  <a:srgbClr val="000000"/>
                </a:solidFill>
                <a:latin typeface="BFUINN+ËÎÌå"/>
                <a:cs typeface="BFUINN+ËÎÌå"/>
              </a:rPr>
              <a:t>4.</a:t>
            </a:r>
            <a:r>
              <a:rPr sz="2000" spc="18">
                <a:solidFill>
                  <a:srgbClr val="000000"/>
                </a:solidFill>
                <a:latin typeface="OPDRWM+ËÎÌå"/>
                <a:cs typeface="OPDRWM+ËÎÌå"/>
              </a:rPr>
              <a:t>费用化与资本化</a:t>
            </a:r>
          </a:p>
        </p:txBody>
      </p:sp>
      <p:pic>
        <p:nvPicPr>
          <p:cNvPr id="12290"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207617" y="2005687"/>
            <a:ext cx="2686837"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20">
                <a:solidFill>
                  <a:srgbClr val="FF0000"/>
                </a:solidFill>
                <a:latin typeface="CJTOPC+ËÎÌå"/>
                <a:cs typeface="CJTOPC+ËÎÌå"/>
              </a:rPr>
              <a:t>1.</a:t>
            </a:r>
            <a:r>
              <a:rPr sz="2000" spc="15">
                <a:solidFill>
                  <a:srgbClr val="FF0000"/>
                </a:solidFill>
                <a:latin typeface="AFWOWJ+ËÎÌå"/>
                <a:cs typeface="AFWOWJ+ËÎÌå"/>
              </a:rPr>
              <a:t>研发项目预算要求</a:t>
            </a:r>
          </a:p>
        </p:txBody>
      </p:sp>
      <p:sp>
        <p:nvSpPr>
          <p:cNvPr id="4" name="object 4"/>
          <p:cNvSpPr txBox="1"/>
          <p:nvPr/>
        </p:nvSpPr>
        <p:spPr>
          <a:xfrm>
            <a:off x="1207617" y="3022543"/>
            <a:ext cx="7987070" cy="92598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224"/>
              </a:lnSpc>
              <a:spcBef>
                <a:spcPct val="0"/>
              </a:spcBef>
              <a:spcAft>
                <a:spcPct val="0"/>
              </a:spcAft>
            </a:pPr>
            <a:r>
              <a:rPr sz="2000">
                <a:solidFill>
                  <a:srgbClr val="000000"/>
                </a:solidFill>
                <a:latin typeface="Wingdings"/>
                <a:cs typeface="Wingdings"/>
              </a:rPr>
              <a:t></a:t>
            </a:r>
            <a:r>
              <a:rPr sz="2000" spc="1498">
                <a:solidFill>
                  <a:srgbClr val="000000"/>
                </a:solidFill>
                <a:latin typeface="Times New Roman"/>
                <a:cs typeface="Times New Roman"/>
              </a:rPr>
              <a:t> </a:t>
            </a:r>
            <a:r>
              <a:rPr sz="2000">
                <a:solidFill>
                  <a:srgbClr val="000000"/>
                </a:solidFill>
                <a:latin typeface="AFWOWJ+ËÎÌå"/>
                <a:cs typeface="AFWOWJ+ËÎÌå"/>
              </a:rPr>
              <a:t>研究开发项目</a:t>
            </a:r>
            <a:r>
              <a:rPr sz="2000">
                <a:solidFill>
                  <a:srgbClr val="000000"/>
                </a:solidFill>
                <a:latin typeface="CJTOPC+ËÎÌå"/>
                <a:cs typeface="CJTOPC+ËÎÌå"/>
              </a:rPr>
              <a:t>-- </a:t>
            </a:r>
            <a:r>
              <a:rPr sz="2000">
                <a:solidFill>
                  <a:srgbClr val="000000"/>
                </a:solidFill>
                <a:latin typeface="AFWOWJ+ËÎÌå"/>
                <a:cs typeface="AFWOWJ+ËÎÌå"/>
              </a:rPr>
              <a:t>“不重复的，具有独立时间、财务安排和</a:t>
            </a:r>
          </a:p>
          <a:p>
            <a:pPr marL="0" marR="0">
              <a:lnSpc>
                <a:spcPts val="2004"/>
              </a:lnSpc>
              <a:spcBef>
                <a:spcPts val="203"/>
              </a:spcBef>
              <a:spcAft>
                <a:spcPct val="0"/>
              </a:spcAft>
            </a:pPr>
            <a:r>
              <a:rPr sz="2000">
                <a:solidFill>
                  <a:srgbClr val="000000"/>
                </a:solidFill>
                <a:latin typeface="AFWOWJ+ËÎÌå"/>
                <a:cs typeface="AFWOWJ+ËÎÌå"/>
              </a:rPr>
              <a:t>人员配置的研究开发活动”</a:t>
            </a:r>
          </a:p>
        </p:txBody>
      </p:sp>
      <p:sp>
        <p:nvSpPr>
          <p:cNvPr id="5" name="object 5"/>
          <p:cNvSpPr txBox="1"/>
          <p:nvPr/>
        </p:nvSpPr>
        <p:spPr>
          <a:xfrm>
            <a:off x="1206093" y="4272223"/>
            <a:ext cx="7984602" cy="92598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224"/>
              </a:lnSpc>
              <a:spcBef>
                <a:spcPct val="0"/>
              </a:spcBef>
              <a:spcAft>
                <a:spcPct val="0"/>
              </a:spcAft>
            </a:pPr>
            <a:r>
              <a:rPr sz="2000">
                <a:solidFill>
                  <a:srgbClr val="000000"/>
                </a:solidFill>
                <a:latin typeface="Wingdings"/>
                <a:cs typeface="Wingdings"/>
              </a:rPr>
              <a:t></a:t>
            </a:r>
            <a:r>
              <a:rPr sz="2000" spc="1498">
                <a:solidFill>
                  <a:srgbClr val="000000"/>
                </a:solidFill>
                <a:latin typeface="Times New Roman"/>
                <a:cs typeface="Times New Roman"/>
              </a:rPr>
              <a:t> </a:t>
            </a:r>
            <a:r>
              <a:rPr sz="2000">
                <a:solidFill>
                  <a:srgbClr val="000000"/>
                </a:solidFill>
                <a:latin typeface="CJTOPC+ËÎÌå"/>
                <a:cs typeface="CJTOPC+ËÎÌå"/>
              </a:rPr>
              <a:t>---</a:t>
            </a:r>
            <a:r>
              <a:rPr sz="2000">
                <a:solidFill>
                  <a:srgbClr val="000000"/>
                </a:solidFill>
                <a:latin typeface="AFWOWJ+ËÎÌå"/>
                <a:cs typeface="AFWOWJ+ËÎÌå"/>
              </a:rPr>
              <a:t>企业的研究开发费用以各个研发项目为基本单位分别进</a:t>
            </a:r>
          </a:p>
          <a:p>
            <a:pPr marL="0" marR="0">
              <a:lnSpc>
                <a:spcPts val="2004"/>
              </a:lnSpc>
              <a:spcBef>
                <a:spcPts val="203"/>
              </a:spcBef>
              <a:spcAft>
                <a:spcPct val="0"/>
              </a:spcAft>
            </a:pPr>
            <a:r>
              <a:rPr sz="2000">
                <a:solidFill>
                  <a:srgbClr val="000000"/>
                </a:solidFill>
                <a:latin typeface="AFWOWJ+ËÎÌå"/>
                <a:cs typeface="AFWOWJ+ËÎÌå"/>
              </a:rPr>
              <a:t>行测度并加总计算</a:t>
            </a:r>
          </a:p>
        </p:txBody>
      </p:sp>
      <p:pic>
        <p:nvPicPr>
          <p:cNvPr id="11266"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207617" y="1777468"/>
            <a:ext cx="4120384"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20">
                <a:solidFill>
                  <a:srgbClr val="FF0000"/>
                </a:solidFill>
                <a:latin typeface="FCIKOF+ËÎÌå"/>
                <a:cs typeface="FCIKOF+ËÎÌå"/>
              </a:rPr>
              <a:t>2.</a:t>
            </a:r>
            <a:r>
              <a:rPr sz="2000" spc="14">
                <a:solidFill>
                  <a:srgbClr val="FF0000"/>
                </a:solidFill>
                <a:latin typeface="VLBUIC+ËÎÌå"/>
                <a:cs typeface="VLBUIC+ËÎÌå"/>
              </a:rPr>
              <a:t>会计上对研发活动阶段的界定</a:t>
            </a:r>
          </a:p>
        </p:txBody>
      </p:sp>
      <p:sp>
        <p:nvSpPr>
          <p:cNvPr id="4" name="object 4"/>
          <p:cNvSpPr txBox="1"/>
          <p:nvPr/>
        </p:nvSpPr>
        <p:spPr>
          <a:xfrm>
            <a:off x="989990" y="2700631"/>
            <a:ext cx="7896893" cy="136549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126796" marR="0">
              <a:lnSpc>
                <a:spcPts val="2004"/>
              </a:lnSpc>
              <a:spcBef>
                <a:spcPct val="0"/>
              </a:spcBef>
              <a:spcAft>
                <a:spcPct val="0"/>
              </a:spcAft>
            </a:pPr>
            <a:r>
              <a:rPr sz="2000" dirty="0">
                <a:solidFill>
                  <a:srgbClr val="000000"/>
                </a:solidFill>
                <a:latin typeface="VLBUIC+ËÎÌå"/>
                <a:cs typeface="VLBUIC+ËÎÌå"/>
              </a:rPr>
              <a:t>《企业会计准则第</a:t>
            </a:r>
            <a:r>
              <a:rPr sz="2000" dirty="0">
                <a:solidFill>
                  <a:srgbClr val="000000"/>
                </a:solidFill>
                <a:latin typeface="FCIKOF+ËÎÌå"/>
                <a:cs typeface="FCIKOF+ËÎÌå"/>
              </a:rPr>
              <a:t>6</a:t>
            </a:r>
            <a:r>
              <a:rPr sz="2000" dirty="0">
                <a:solidFill>
                  <a:srgbClr val="000000"/>
                </a:solidFill>
                <a:latin typeface="VLBUIC+ËÎÌå"/>
                <a:cs typeface="VLBUIC+ËÎÌå"/>
              </a:rPr>
              <a:t>号—</a:t>
            </a:r>
            <a:r>
              <a:rPr sz="2000" dirty="0" err="1">
                <a:solidFill>
                  <a:srgbClr val="000000"/>
                </a:solidFill>
                <a:latin typeface="VLBUIC+ËÎÌå"/>
                <a:cs typeface="VLBUIC+ËÎÌå"/>
              </a:rPr>
              <a:t>无形资产》：将企业研发活动分为</a:t>
            </a:r>
            <a:r>
              <a:rPr sz="2000" dirty="0">
                <a:solidFill>
                  <a:srgbClr val="000000"/>
                </a:solidFill>
                <a:latin typeface="VLBUIC+ËÎÌå"/>
                <a:cs typeface="VLBUIC+ËÎÌå"/>
              </a:rPr>
              <a:t>：</a:t>
            </a:r>
          </a:p>
          <a:p>
            <a:pPr marL="0" marR="0">
              <a:lnSpc>
                <a:spcPts val="2224"/>
              </a:lnSpc>
              <a:spcBef>
                <a:spcPts val="3382"/>
              </a:spcBef>
              <a:spcAft>
                <a:spcPct val="0"/>
              </a:spcAft>
            </a:pPr>
            <a:r>
              <a:rPr sz="2000" dirty="0">
                <a:solidFill>
                  <a:srgbClr val="0000FF"/>
                </a:solidFill>
                <a:latin typeface="Wingdings"/>
                <a:cs typeface="Wingdings"/>
              </a:rPr>
              <a:t></a:t>
            </a:r>
            <a:r>
              <a:rPr sz="2000" spc="1526" dirty="0">
                <a:solidFill>
                  <a:srgbClr val="0000FF"/>
                </a:solidFill>
                <a:latin typeface="Times New Roman"/>
                <a:cs typeface="Times New Roman"/>
              </a:rPr>
              <a:t> </a:t>
            </a:r>
            <a:r>
              <a:rPr sz="2000" spc="18" dirty="0" err="1">
                <a:solidFill>
                  <a:srgbClr val="0000FF"/>
                </a:solidFill>
                <a:latin typeface="VLBUIC+ËÎÌå"/>
                <a:cs typeface="VLBUIC+ËÎÌå"/>
              </a:rPr>
              <a:t>研究阶段</a:t>
            </a:r>
            <a:r>
              <a:rPr sz="2000" spc="18" dirty="0">
                <a:solidFill>
                  <a:srgbClr val="0000FF"/>
                </a:solidFill>
                <a:latin typeface="VLBUIC+ËÎÌå"/>
                <a:cs typeface="VLBUIC+ËÎÌå"/>
              </a:rPr>
              <a:t>：</a:t>
            </a:r>
          </a:p>
        </p:txBody>
      </p:sp>
      <p:sp>
        <p:nvSpPr>
          <p:cNvPr id="5" name="object 5"/>
          <p:cNvSpPr txBox="1"/>
          <p:nvPr/>
        </p:nvSpPr>
        <p:spPr>
          <a:xfrm>
            <a:off x="989990" y="3767812"/>
            <a:ext cx="8153713" cy="91592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381355" marR="0">
              <a:lnSpc>
                <a:spcPts val="2004"/>
              </a:lnSpc>
              <a:spcBef>
                <a:spcPct val="0"/>
              </a:spcBef>
              <a:spcAft>
                <a:spcPct val="0"/>
              </a:spcAft>
            </a:pPr>
            <a:r>
              <a:rPr sz="2000" spc="33">
                <a:solidFill>
                  <a:srgbClr val="000000"/>
                </a:solidFill>
                <a:latin typeface="VLBUIC+ËÎÌå"/>
                <a:cs typeface="VLBUIC+ËÎÌå"/>
              </a:rPr>
              <a:t>指为获取新的科学或技术知识并理解它们而进行的独创性的</a:t>
            </a:r>
          </a:p>
          <a:p>
            <a:pPr marL="0" marR="0">
              <a:lnSpc>
                <a:spcPts val="2004"/>
              </a:lnSpc>
              <a:spcBef>
                <a:spcPts val="203"/>
              </a:spcBef>
              <a:spcAft>
                <a:spcPct val="0"/>
              </a:spcAft>
            </a:pPr>
            <a:r>
              <a:rPr sz="2000">
                <a:solidFill>
                  <a:srgbClr val="000000"/>
                </a:solidFill>
                <a:latin typeface="VLBUIC+ËÎÌå"/>
                <a:cs typeface="VLBUIC+ËÎÌå"/>
              </a:rPr>
              <a:t>有计划调查。</a:t>
            </a:r>
          </a:p>
        </p:txBody>
      </p:sp>
      <p:sp>
        <p:nvSpPr>
          <p:cNvPr id="6" name="object 6"/>
          <p:cNvSpPr txBox="1"/>
          <p:nvPr/>
        </p:nvSpPr>
        <p:spPr>
          <a:xfrm>
            <a:off x="989990" y="4403312"/>
            <a:ext cx="8155212" cy="11950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381355" marR="0">
              <a:lnSpc>
                <a:spcPts val="2006"/>
              </a:lnSpc>
              <a:spcBef>
                <a:spcPct val="0"/>
              </a:spcBef>
              <a:spcAft>
                <a:spcPct val="0"/>
              </a:spcAft>
            </a:pPr>
            <a:r>
              <a:rPr sz="2000" spc="33">
                <a:solidFill>
                  <a:srgbClr val="000000"/>
                </a:solidFill>
                <a:latin typeface="VLBUIC+ËÎÌå"/>
                <a:cs typeface="VLBUIC+ËÎÌå"/>
              </a:rPr>
              <a:t>研究阶段是探索性的，旨在为进一步开发活动进行资料及相</a:t>
            </a:r>
          </a:p>
          <a:p>
            <a:pPr marL="0" marR="0">
              <a:lnSpc>
                <a:spcPts val="2004"/>
              </a:lnSpc>
              <a:spcBef>
                <a:spcPts val="191"/>
              </a:spcBef>
              <a:spcAft>
                <a:spcPct val="0"/>
              </a:spcAft>
            </a:pPr>
            <a:r>
              <a:rPr sz="2000" spc="69">
                <a:solidFill>
                  <a:srgbClr val="000000"/>
                </a:solidFill>
                <a:latin typeface="VLBUIC+ËÎÌå"/>
                <a:cs typeface="VLBUIC+ËÎÌå"/>
              </a:rPr>
              <a:t>关方面的准备，已进行的研究活动将来是否会转入开发、开发</a:t>
            </a:r>
          </a:p>
          <a:p>
            <a:pPr marL="0" marR="0">
              <a:lnSpc>
                <a:spcPts val="2004"/>
              </a:lnSpc>
              <a:spcBef>
                <a:spcPts val="204"/>
              </a:spcBef>
              <a:spcAft>
                <a:spcPct val="0"/>
              </a:spcAft>
            </a:pPr>
            <a:r>
              <a:rPr sz="2000">
                <a:solidFill>
                  <a:srgbClr val="000000"/>
                </a:solidFill>
                <a:latin typeface="VLBUIC+ËÎÌå"/>
                <a:cs typeface="VLBUIC+ËÎÌå"/>
              </a:rPr>
              <a:t>后是否会形成无形资产等均具有较大的不确定性。</a:t>
            </a:r>
          </a:p>
        </p:txBody>
      </p:sp>
      <p:pic>
        <p:nvPicPr>
          <p:cNvPr id="10242"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207617" y="1779246"/>
            <a:ext cx="3825926"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dirty="0" err="1">
                <a:solidFill>
                  <a:srgbClr val="FF0000"/>
                </a:solidFill>
                <a:latin typeface="VHGKII+ËÎÌå"/>
                <a:cs typeface="VHGKII+ËÎÌå"/>
              </a:rPr>
              <a:t>会计上对研发活动阶段的界定</a:t>
            </a:r>
            <a:endParaRPr sz="2000" spc="15" dirty="0">
              <a:solidFill>
                <a:srgbClr val="FF0000"/>
              </a:solidFill>
              <a:latin typeface="VHGKII+ËÎÌå"/>
              <a:cs typeface="VHGKII+ËÎÌå"/>
            </a:endParaRPr>
          </a:p>
        </p:txBody>
      </p:sp>
      <p:sp>
        <p:nvSpPr>
          <p:cNvPr id="4" name="object 4"/>
          <p:cNvSpPr txBox="1"/>
          <p:nvPr/>
        </p:nvSpPr>
        <p:spPr>
          <a:xfrm>
            <a:off x="1063142" y="2762193"/>
            <a:ext cx="1976983" cy="66346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224"/>
              </a:lnSpc>
              <a:spcBef>
                <a:spcPct val="0"/>
              </a:spcBef>
              <a:spcAft>
                <a:spcPct val="0"/>
              </a:spcAft>
            </a:pPr>
            <a:r>
              <a:rPr sz="2000">
                <a:solidFill>
                  <a:srgbClr val="0000FF"/>
                </a:solidFill>
                <a:latin typeface="Wingdings"/>
                <a:cs typeface="Wingdings"/>
              </a:rPr>
              <a:t></a:t>
            </a:r>
            <a:r>
              <a:rPr sz="2000" spc="503">
                <a:solidFill>
                  <a:srgbClr val="0000FF"/>
                </a:solidFill>
                <a:latin typeface="Times New Roman"/>
                <a:cs typeface="Times New Roman"/>
              </a:rPr>
              <a:t> </a:t>
            </a:r>
            <a:r>
              <a:rPr sz="2000" spc="17">
                <a:solidFill>
                  <a:srgbClr val="0000FF"/>
                </a:solidFill>
                <a:latin typeface="VHGKII+ËÎÌå"/>
                <a:cs typeface="VHGKII+ËÎÌå"/>
              </a:rPr>
              <a:t>开发阶段</a:t>
            </a:r>
            <a:r>
              <a:rPr sz="2000">
                <a:solidFill>
                  <a:srgbClr val="000000"/>
                </a:solidFill>
                <a:latin typeface="VHGKII+ËÎÌå"/>
                <a:cs typeface="VHGKII+ËÎÌå"/>
              </a:rPr>
              <a:t>：</a:t>
            </a:r>
          </a:p>
        </p:txBody>
      </p:sp>
      <p:sp>
        <p:nvSpPr>
          <p:cNvPr id="5" name="object 5"/>
          <p:cNvSpPr txBox="1"/>
          <p:nvPr/>
        </p:nvSpPr>
        <p:spPr>
          <a:xfrm>
            <a:off x="1063142" y="3128875"/>
            <a:ext cx="8319270" cy="119329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635482" marR="0">
              <a:lnSpc>
                <a:spcPts val="2004"/>
              </a:lnSpc>
              <a:spcBef>
                <a:spcPct val="0"/>
              </a:spcBef>
              <a:spcAft>
                <a:spcPct val="0"/>
              </a:spcAft>
            </a:pPr>
            <a:r>
              <a:rPr sz="2000" spc="80">
                <a:solidFill>
                  <a:srgbClr val="000000"/>
                </a:solidFill>
                <a:latin typeface="VHGKII+ËÎÌå"/>
                <a:cs typeface="VHGKII+ËÎÌå"/>
              </a:rPr>
              <a:t>指在进行商业性生产或使用前，将研究成果或其他知识应</a:t>
            </a:r>
          </a:p>
          <a:p>
            <a:pPr marL="0" marR="0">
              <a:lnSpc>
                <a:spcPts val="2004"/>
              </a:lnSpc>
              <a:spcBef>
                <a:spcPts val="191"/>
              </a:spcBef>
              <a:spcAft>
                <a:spcPct val="0"/>
              </a:spcAft>
            </a:pPr>
            <a:r>
              <a:rPr sz="2000" spc="34">
                <a:solidFill>
                  <a:srgbClr val="000000"/>
                </a:solidFill>
                <a:latin typeface="VHGKII+ËÎÌå"/>
                <a:cs typeface="VHGKII+ËÎÌå"/>
              </a:rPr>
              <a:t>用于某项计划或设计，以生产出新的或具有实质性改进的材料、</a:t>
            </a:r>
          </a:p>
          <a:p>
            <a:pPr marL="0" marR="0">
              <a:lnSpc>
                <a:spcPts val="2004"/>
              </a:lnSpc>
              <a:spcBef>
                <a:spcPts val="192"/>
              </a:spcBef>
              <a:spcAft>
                <a:spcPct val="0"/>
              </a:spcAft>
            </a:pPr>
            <a:r>
              <a:rPr sz="2000">
                <a:solidFill>
                  <a:srgbClr val="000000"/>
                </a:solidFill>
                <a:latin typeface="VHGKII+ËÎÌå"/>
                <a:cs typeface="VHGKII+ËÎÌå"/>
              </a:rPr>
              <a:t>装置、产品等。</a:t>
            </a:r>
          </a:p>
        </p:txBody>
      </p:sp>
      <p:sp>
        <p:nvSpPr>
          <p:cNvPr id="6" name="object 6"/>
          <p:cNvSpPr txBox="1"/>
          <p:nvPr/>
        </p:nvSpPr>
        <p:spPr>
          <a:xfrm>
            <a:off x="1063142" y="4043394"/>
            <a:ext cx="8316895" cy="119355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635482" marR="0">
              <a:lnSpc>
                <a:spcPts val="2006"/>
              </a:lnSpc>
              <a:spcBef>
                <a:spcPct val="0"/>
              </a:spcBef>
              <a:spcAft>
                <a:spcPct val="0"/>
              </a:spcAft>
            </a:pPr>
            <a:r>
              <a:rPr sz="2000" spc="81">
                <a:solidFill>
                  <a:srgbClr val="000000"/>
                </a:solidFill>
                <a:latin typeface="VHGKII+ËÎÌå"/>
                <a:cs typeface="VHGKII+ËÎÌå"/>
              </a:rPr>
              <a:t>开发阶段相对于研究阶段而言，开发阶段应当是已完成研</a:t>
            </a:r>
          </a:p>
          <a:p>
            <a:pPr marL="0" marR="0">
              <a:lnSpc>
                <a:spcPts val="2004"/>
              </a:lnSpc>
              <a:spcBef>
                <a:spcPts val="192"/>
              </a:spcBef>
              <a:spcAft>
                <a:spcPct val="0"/>
              </a:spcAft>
            </a:pPr>
            <a:r>
              <a:rPr sz="2000" spc="34">
                <a:solidFill>
                  <a:srgbClr val="000000"/>
                </a:solidFill>
                <a:latin typeface="VHGKII+ËÎÌå"/>
                <a:cs typeface="VHGKII+ËÎÌå"/>
              </a:rPr>
              <a:t>究阶段的工作，在很大程度上具备了形成一项新产品或新技术的</a:t>
            </a:r>
          </a:p>
          <a:p>
            <a:pPr marL="0" marR="0">
              <a:lnSpc>
                <a:spcPts val="2004"/>
              </a:lnSpc>
              <a:spcBef>
                <a:spcPts val="191"/>
              </a:spcBef>
              <a:spcAft>
                <a:spcPct val="0"/>
              </a:spcAft>
            </a:pPr>
            <a:r>
              <a:rPr sz="2000">
                <a:solidFill>
                  <a:srgbClr val="000000"/>
                </a:solidFill>
                <a:latin typeface="VHGKII+ËÎÌå"/>
                <a:cs typeface="VHGKII+ËÎÌå"/>
              </a:rPr>
              <a:t>基本条件。</a:t>
            </a:r>
          </a:p>
        </p:txBody>
      </p:sp>
      <p:pic>
        <p:nvPicPr>
          <p:cNvPr id="9218"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847344" y="1418693"/>
            <a:ext cx="5296649" cy="61455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FF0000"/>
                </a:solidFill>
                <a:latin typeface="KEOIRP+ËÎÌå"/>
                <a:cs typeface="KEOIRP+ËÎÌå"/>
              </a:rPr>
              <a:t>研发活动阶段示意图</a:t>
            </a:r>
            <a:r>
              <a:rPr sz="1800" spc="11">
                <a:solidFill>
                  <a:srgbClr val="FF0000"/>
                </a:solidFill>
                <a:latin typeface="KNVFVR+ËÎÌå"/>
                <a:cs typeface="KNVFVR+ËÎÌå"/>
              </a:rPr>
              <a:t>--</a:t>
            </a:r>
            <a:r>
              <a:rPr sz="1800" spc="11">
                <a:solidFill>
                  <a:srgbClr val="FF0000"/>
                </a:solidFill>
                <a:latin typeface="KEOIRP+ËÎÌå"/>
                <a:cs typeface="KEOIRP+ËÎÌå"/>
              </a:rPr>
              <a:t>研发、技术成果转化</a:t>
            </a:r>
          </a:p>
        </p:txBody>
      </p:sp>
      <p:sp>
        <p:nvSpPr>
          <p:cNvPr id="4" name="object 4"/>
          <p:cNvSpPr txBox="1"/>
          <p:nvPr/>
        </p:nvSpPr>
        <p:spPr>
          <a:xfrm>
            <a:off x="2507003" y="2431304"/>
            <a:ext cx="569968"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31">
                <a:solidFill>
                  <a:srgbClr val="000000"/>
                </a:solidFill>
                <a:latin typeface="KEOIRP+ËÎÌå"/>
                <a:cs typeface="KEOIRP+ËÎÌå"/>
              </a:rPr>
              <a:t>需求</a:t>
            </a:r>
          </a:p>
        </p:txBody>
      </p:sp>
      <p:sp>
        <p:nvSpPr>
          <p:cNvPr id="5" name="object 5"/>
          <p:cNvSpPr txBox="1"/>
          <p:nvPr/>
        </p:nvSpPr>
        <p:spPr>
          <a:xfrm>
            <a:off x="1055003" y="2490259"/>
            <a:ext cx="732380"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25">
                <a:solidFill>
                  <a:srgbClr val="000000"/>
                </a:solidFill>
                <a:latin typeface="KEOIRP+ËÎÌå"/>
                <a:cs typeface="KEOIRP+ËÎÌå"/>
              </a:rPr>
              <a:t>理论研</a:t>
            </a:r>
          </a:p>
        </p:txBody>
      </p:sp>
      <p:sp>
        <p:nvSpPr>
          <p:cNvPr id="6" name="object 6"/>
          <p:cNvSpPr txBox="1"/>
          <p:nvPr/>
        </p:nvSpPr>
        <p:spPr>
          <a:xfrm>
            <a:off x="5362396" y="2641660"/>
            <a:ext cx="569968"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31">
                <a:solidFill>
                  <a:srgbClr val="000000"/>
                </a:solidFill>
                <a:latin typeface="KEOIRP+ËÎÌå"/>
                <a:cs typeface="KEOIRP+ËÎÌå"/>
              </a:rPr>
              <a:t>试验</a:t>
            </a:r>
          </a:p>
        </p:txBody>
      </p:sp>
      <p:sp>
        <p:nvSpPr>
          <p:cNvPr id="7" name="object 7"/>
          <p:cNvSpPr txBox="1"/>
          <p:nvPr/>
        </p:nvSpPr>
        <p:spPr>
          <a:xfrm>
            <a:off x="1055003" y="2695317"/>
            <a:ext cx="732381" cy="10444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25">
                <a:solidFill>
                  <a:srgbClr val="000000"/>
                </a:solidFill>
                <a:latin typeface="KEOIRP+ËÎÌå"/>
                <a:cs typeface="KEOIRP+ËÎÌå"/>
              </a:rPr>
              <a:t>究、课</a:t>
            </a:r>
          </a:p>
          <a:p>
            <a:pPr marL="80901" marR="0">
              <a:lnSpc>
                <a:spcPts val="1307"/>
              </a:lnSpc>
              <a:spcBef>
                <a:spcPts val="307"/>
              </a:spcBef>
              <a:spcAft>
                <a:spcPct val="0"/>
              </a:spcAft>
            </a:pPr>
            <a:r>
              <a:rPr sz="1300" spc="-25">
                <a:solidFill>
                  <a:srgbClr val="000000"/>
                </a:solidFill>
                <a:latin typeface="KEOIRP+ËÎÌå"/>
                <a:cs typeface="KEOIRP+ËÎÌå"/>
              </a:rPr>
              <a:t>题研</a:t>
            </a:r>
          </a:p>
          <a:p>
            <a:pPr marL="0" marR="0">
              <a:lnSpc>
                <a:spcPts val="1307"/>
              </a:lnSpc>
              <a:spcBef>
                <a:spcPts val="307"/>
              </a:spcBef>
              <a:spcAft>
                <a:spcPct val="0"/>
              </a:spcAft>
            </a:pPr>
            <a:r>
              <a:rPr sz="1300" spc="-25">
                <a:solidFill>
                  <a:srgbClr val="000000"/>
                </a:solidFill>
                <a:latin typeface="KEOIRP+ËÎÌå"/>
                <a:cs typeface="KEOIRP+ËÎÌå"/>
              </a:rPr>
              <a:t>究、技</a:t>
            </a:r>
          </a:p>
          <a:p>
            <a:pPr marL="0" marR="0">
              <a:lnSpc>
                <a:spcPts val="1307"/>
              </a:lnSpc>
              <a:spcBef>
                <a:spcPts val="479"/>
              </a:spcBef>
              <a:spcAft>
                <a:spcPct val="0"/>
              </a:spcAft>
            </a:pPr>
            <a:r>
              <a:rPr sz="1300" spc="-25">
                <a:solidFill>
                  <a:srgbClr val="000000"/>
                </a:solidFill>
                <a:latin typeface="KEOIRP+ËÎÌå"/>
                <a:cs typeface="KEOIRP+ËÎÌå"/>
              </a:rPr>
              <a:t>术考察</a:t>
            </a:r>
          </a:p>
        </p:txBody>
      </p:sp>
      <p:sp>
        <p:nvSpPr>
          <p:cNvPr id="8" name="object 8"/>
          <p:cNvSpPr txBox="1"/>
          <p:nvPr/>
        </p:nvSpPr>
        <p:spPr>
          <a:xfrm>
            <a:off x="2565020" y="2786227"/>
            <a:ext cx="408809" cy="63359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a:solidFill>
                  <a:srgbClr val="000000"/>
                </a:solidFill>
                <a:latin typeface="KEOIRP+ËÎÌå"/>
                <a:cs typeface="KEOIRP+ËÎÌå"/>
              </a:rPr>
              <a:t>计</a:t>
            </a:r>
          </a:p>
          <a:p>
            <a:pPr marL="0" marR="0">
              <a:lnSpc>
                <a:spcPts val="1307"/>
              </a:lnSpc>
              <a:spcBef>
                <a:spcPts val="424"/>
              </a:spcBef>
              <a:spcAft>
                <a:spcPct val="0"/>
              </a:spcAft>
            </a:pPr>
            <a:r>
              <a:rPr sz="1300">
                <a:solidFill>
                  <a:srgbClr val="000000"/>
                </a:solidFill>
                <a:latin typeface="KEOIRP+ËÎÌå"/>
                <a:cs typeface="KEOIRP+ËÎÌå"/>
              </a:rPr>
              <a:t>划</a:t>
            </a:r>
          </a:p>
        </p:txBody>
      </p:sp>
      <p:sp>
        <p:nvSpPr>
          <p:cNvPr id="9" name="object 9"/>
          <p:cNvSpPr txBox="1"/>
          <p:nvPr/>
        </p:nvSpPr>
        <p:spPr>
          <a:xfrm>
            <a:off x="5362396" y="2846720"/>
            <a:ext cx="569968" cy="83865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31">
                <a:solidFill>
                  <a:srgbClr val="000000"/>
                </a:solidFill>
                <a:latin typeface="KEOIRP+ËÎÌå"/>
                <a:cs typeface="KEOIRP+ËÎÌå"/>
              </a:rPr>
              <a:t>及调</a:t>
            </a:r>
          </a:p>
          <a:p>
            <a:pPr marL="0" marR="0">
              <a:lnSpc>
                <a:spcPts val="1307"/>
              </a:lnSpc>
              <a:spcBef>
                <a:spcPts val="307"/>
              </a:spcBef>
              <a:spcAft>
                <a:spcPct val="0"/>
              </a:spcAft>
            </a:pPr>
            <a:r>
              <a:rPr sz="1300" spc="-31">
                <a:solidFill>
                  <a:srgbClr val="000000"/>
                </a:solidFill>
                <a:latin typeface="KEOIRP+ËÎÌå"/>
                <a:cs typeface="KEOIRP+ËÎÌå"/>
              </a:rPr>
              <a:t>试、</a:t>
            </a:r>
          </a:p>
          <a:p>
            <a:pPr marL="0" marR="0">
              <a:lnSpc>
                <a:spcPts val="1307"/>
              </a:lnSpc>
              <a:spcBef>
                <a:spcPts val="474"/>
              </a:spcBef>
              <a:spcAft>
                <a:spcPct val="0"/>
              </a:spcAft>
            </a:pPr>
            <a:r>
              <a:rPr sz="1300" spc="-31">
                <a:solidFill>
                  <a:srgbClr val="000000"/>
                </a:solidFill>
                <a:latin typeface="KEOIRP+ËÎÌå"/>
                <a:cs typeface="KEOIRP+ËÎÌå"/>
              </a:rPr>
              <a:t>测试</a:t>
            </a:r>
          </a:p>
        </p:txBody>
      </p:sp>
      <p:sp>
        <p:nvSpPr>
          <p:cNvPr id="10" name="object 10"/>
          <p:cNvSpPr txBox="1"/>
          <p:nvPr/>
        </p:nvSpPr>
        <p:spPr>
          <a:xfrm>
            <a:off x="6276000" y="2846720"/>
            <a:ext cx="569968" cy="63359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31">
                <a:solidFill>
                  <a:srgbClr val="000000"/>
                </a:solidFill>
                <a:latin typeface="KEOIRP+ËÎÌå"/>
                <a:cs typeface="KEOIRP+ËÎÌå"/>
              </a:rPr>
              <a:t>评审</a:t>
            </a:r>
          </a:p>
          <a:p>
            <a:pPr marL="0" marR="0">
              <a:lnSpc>
                <a:spcPts val="1307"/>
              </a:lnSpc>
              <a:spcBef>
                <a:spcPts val="424"/>
              </a:spcBef>
              <a:spcAft>
                <a:spcPct val="0"/>
              </a:spcAft>
            </a:pPr>
            <a:r>
              <a:rPr sz="1300" spc="-31">
                <a:solidFill>
                  <a:srgbClr val="000000"/>
                </a:solidFill>
                <a:latin typeface="KEOIRP+ËÎÌå"/>
                <a:cs typeface="KEOIRP+ËÎÌå"/>
              </a:rPr>
              <a:t>验收</a:t>
            </a:r>
          </a:p>
        </p:txBody>
      </p:sp>
      <p:sp>
        <p:nvSpPr>
          <p:cNvPr id="11" name="object 11"/>
          <p:cNvSpPr txBox="1"/>
          <p:nvPr/>
        </p:nvSpPr>
        <p:spPr>
          <a:xfrm>
            <a:off x="3535028" y="2964116"/>
            <a:ext cx="569968"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31">
                <a:solidFill>
                  <a:srgbClr val="000000"/>
                </a:solidFill>
                <a:latin typeface="KEOIRP+ËÎÌå"/>
                <a:cs typeface="KEOIRP+ËÎÌå"/>
              </a:rPr>
              <a:t>设计</a:t>
            </a:r>
          </a:p>
        </p:txBody>
      </p:sp>
      <p:sp>
        <p:nvSpPr>
          <p:cNvPr id="12" name="object 12"/>
          <p:cNvSpPr txBox="1"/>
          <p:nvPr/>
        </p:nvSpPr>
        <p:spPr>
          <a:xfrm>
            <a:off x="4448632" y="2964116"/>
            <a:ext cx="569968"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31">
                <a:solidFill>
                  <a:srgbClr val="000000"/>
                </a:solidFill>
                <a:latin typeface="KEOIRP+ËÎÌå"/>
                <a:cs typeface="KEOIRP+ËÎÌå"/>
              </a:rPr>
              <a:t>开发</a:t>
            </a:r>
          </a:p>
        </p:txBody>
      </p:sp>
      <p:sp>
        <p:nvSpPr>
          <p:cNvPr id="13" name="object 13"/>
          <p:cNvSpPr txBox="1"/>
          <p:nvPr/>
        </p:nvSpPr>
        <p:spPr>
          <a:xfrm>
            <a:off x="7484039" y="2964458"/>
            <a:ext cx="894166"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25">
                <a:solidFill>
                  <a:srgbClr val="000000"/>
                </a:solidFill>
                <a:latin typeface="KEOIRP+ËÎÌå"/>
                <a:cs typeface="KEOIRP+ËÎÌå"/>
              </a:rPr>
              <a:t>生产交付</a:t>
            </a:r>
          </a:p>
        </p:txBody>
      </p:sp>
      <p:sp>
        <p:nvSpPr>
          <p:cNvPr id="14" name="object 14"/>
          <p:cNvSpPr txBox="1"/>
          <p:nvPr/>
        </p:nvSpPr>
        <p:spPr>
          <a:xfrm>
            <a:off x="2554383" y="3284351"/>
            <a:ext cx="488668" cy="75834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68"/>
              </a:lnSpc>
              <a:spcBef>
                <a:spcPct val="0"/>
              </a:spcBef>
              <a:spcAft>
                <a:spcPct val="0"/>
              </a:spcAft>
            </a:pPr>
            <a:r>
              <a:rPr sz="1550">
                <a:solidFill>
                  <a:srgbClr val="000000"/>
                </a:solidFill>
                <a:latin typeface="KEOIRP+ËÎÌå"/>
                <a:cs typeface="KEOIRP+ËÎÌå"/>
              </a:rPr>
              <a:t>市</a:t>
            </a:r>
          </a:p>
          <a:p>
            <a:pPr marL="0" marR="0">
              <a:lnSpc>
                <a:spcPts val="1568"/>
              </a:lnSpc>
              <a:spcBef>
                <a:spcPts val="458"/>
              </a:spcBef>
              <a:spcAft>
                <a:spcPct val="0"/>
              </a:spcAft>
            </a:pPr>
            <a:r>
              <a:rPr sz="1550">
                <a:solidFill>
                  <a:srgbClr val="000000"/>
                </a:solidFill>
                <a:latin typeface="KEOIRP+ËÎÌå"/>
                <a:cs typeface="KEOIRP+ËÎÌå"/>
              </a:rPr>
              <a:t>场</a:t>
            </a:r>
          </a:p>
        </p:txBody>
      </p:sp>
      <p:sp>
        <p:nvSpPr>
          <p:cNvPr id="15" name="object 15"/>
          <p:cNvSpPr txBox="1"/>
          <p:nvPr/>
        </p:nvSpPr>
        <p:spPr>
          <a:xfrm>
            <a:off x="1366280" y="3964361"/>
            <a:ext cx="1071110" cy="49450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68"/>
              </a:lnSpc>
              <a:spcBef>
                <a:spcPct val="0"/>
              </a:spcBef>
              <a:spcAft>
                <a:spcPct val="0"/>
              </a:spcAft>
            </a:pPr>
            <a:r>
              <a:rPr sz="1550" spc="-20">
                <a:solidFill>
                  <a:srgbClr val="800000"/>
                </a:solidFill>
                <a:latin typeface="KEOIRP+ËÎÌå"/>
                <a:cs typeface="KEOIRP+ËÎÌå"/>
              </a:rPr>
              <a:t>研究阶段</a:t>
            </a:r>
          </a:p>
        </p:txBody>
      </p:sp>
      <p:sp>
        <p:nvSpPr>
          <p:cNvPr id="16" name="object 16"/>
          <p:cNvSpPr txBox="1"/>
          <p:nvPr/>
        </p:nvSpPr>
        <p:spPr>
          <a:xfrm>
            <a:off x="4032845" y="3964361"/>
            <a:ext cx="2041846" cy="49450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68"/>
              </a:lnSpc>
              <a:spcBef>
                <a:spcPct val="0"/>
              </a:spcBef>
              <a:spcAft>
                <a:spcPct val="0"/>
              </a:spcAft>
            </a:pPr>
            <a:r>
              <a:rPr sz="1550" spc="-20">
                <a:solidFill>
                  <a:srgbClr val="800000"/>
                </a:solidFill>
                <a:latin typeface="KEOIRP+ËÎÌå"/>
                <a:cs typeface="KEOIRP+ËÎÌå"/>
              </a:rPr>
              <a:t>开发阶段或研制阶段</a:t>
            </a:r>
          </a:p>
        </p:txBody>
      </p:sp>
      <p:sp>
        <p:nvSpPr>
          <p:cNvPr id="17" name="object 17"/>
          <p:cNvSpPr txBox="1"/>
          <p:nvPr/>
        </p:nvSpPr>
        <p:spPr>
          <a:xfrm>
            <a:off x="7419415" y="3964361"/>
            <a:ext cx="1071109" cy="49450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68"/>
              </a:lnSpc>
              <a:spcBef>
                <a:spcPct val="0"/>
              </a:spcBef>
              <a:spcAft>
                <a:spcPct val="0"/>
              </a:spcAft>
            </a:pPr>
            <a:r>
              <a:rPr sz="1550" spc="-20">
                <a:solidFill>
                  <a:srgbClr val="800000"/>
                </a:solidFill>
                <a:latin typeface="KEOIRP+ËÎÌå"/>
                <a:cs typeface="KEOIRP+ËÎÌå"/>
              </a:rPr>
              <a:t>生产销售</a:t>
            </a:r>
          </a:p>
        </p:txBody>
      </p:sp>
      <p:sp>
        <p:nvSpPr>
          <p:cNvPr id="18" name="object 18"/>
          <p:cNvSpPr txBox="1"/>
          <p:nvPr/>
        </p:nvSpPr>
        <p:spPr>
          <a:xfrm>
            <a:off x="2747128" y="4541670"/>
            <a:ext cx="4650708" cy="63428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25">
                <a:solidFill>
                  <a:srgbClr val="000000"/>
                </a:solidFill>
                <a:latin typeface="KEOIRP+ËÎÌå"/>
                <a:cs typeface="KEOIRP+ËÎÌå"/>
              </a:rPr>
              <a:t>专利、著作权，样品、样机、产品，标准、论文、报告，</a:t>
            </a:r>
          </a:p>
          <a:p>
            <a:pPr marL="1294419" marR="0">
              <a:lnSpc>
                <a:spcPts val="1307"/>
              </a:lnSpc>
              <a:spcBef>
                <a:spcPts val="429"/>
              </a:spcBef>
              <a:spcAft>
                <a:spcPct val="0"/>
              </a:spcAft>
            </a:pPr>
            <a:r>
              <a:rPr sz="1300" spc="-25">
                <a:solidFill>
                  <a:srgbClr val="000000"/>
                </a:solidFill>
                <a:latin typeface="KEOIRP+ËÎÌå"/>
                <a:cs typeface="KEOIRP+ËÎÌå"/>
              </a:rPr>
              <a:t>技术类、总结类文档</a:t>
            </a:r>
          </a:p>
        </p:txBody>
      </p:sp>
      <p:sp>
        <p:nvSpPr>
          <p:cNvPr id="19" name="object 19"/>
          <p:cNvSpPr txBox="1"/>
          <p:nvPr/>
        </p:nvSpPr>
        <p:spPr>
          <a:xfrm>
            <a:off x="1038952" y="4659750"/>
            <a:ext cx="1541310"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25">
                <a:solidFill>
                  <a:srgbClr val="000000"/>
                </a:solidFill>
                <a:latin typeface="KEOIRP+ËÎÌå"/>
                <a:cs typeface="KEOIRP+ËÎÌå"/>
              </a:rPr>
              <a:t>论文、调研报告等</a:t>
            </a:r>
          </a:p>
        </p:txBody>
      </p:sp>
      <p:sp>
        <p:nvSpPr>
          <p:cNvPr id="20" name="object 20"/>
          <p:cNvSpPr txBox="1"/>
          <p:nvPr/>
        </p:nvSpPr>
        <p:spPr>
          <a:xfrm>
            <a:off x="7403299" y="4659750"/>
            <a:ext cx="1055840" cy="4136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307"/>
              </a:lnSpc>
              <a:spcBef>
                <a:spcPct val="0"/>
              </a:spcBef>
              <a:spcAft>
                <a:spcPct val="0"/>
              </a:spcAft>
            </a:pPr>
            <a:r>
              <a:rPr sz="1300" spc="-25">
                <a:solidFill>
                  <a:srgbClr val="000000"/>
                </a:solidFill>
                <a:latin typeface="KEOIRP+ËÎÌå"/>
                <a:cs typeface="KEOIRP+ËÎÌå"/>
              </a:rPr>
              <a:t>资金、利润</a:t>
            </a:r>
          </a:p>
        </p:txBody>
      </p:sp>
      <p:sp>
        <p:nvSpPr>
          <p:cNvPr id="21" name="object 21"/>
          <p:cNvSpPr txBox="1"/>
          <p:nvPr/>
        </p:nvSpPr>
        <p:spPr>
          <a:xfrm>
            <a:off x="813354" y="5086632"/>
            <a:ext cx="8706684" cy="75921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68"/>
              </a:lnSpc>
              <a:spcBef>
                <a:spcPct val="0"/>
              </a:spcBef>
              <a:spcAft>
                <a:spcPct val="0"/>
              </a:spcAft>
            </a:pPr>
            <a:r>
              <a:rPr sz="1550" spc="-20">
                <a:solidFill>
                  <a:srgbClr val="000000"/>
                </a:solidFill>
                <a:latin typeface="KEOIRP+ËÎÌå"/>
                <a:cs typeface="KEOIRP+ËÎÌå"/>
              </a:rPr>
              <a:t>预算管理—预测、筹划，对执行过程监控，实际完成情况与预算目标不断对照分析、管理</a:t>
            </a:r>
          </a:p>
          <a:p>
            <a:pPr marL="3591765" marR="0">
              <a:lnSpc>
                <a:spcPts val="1568"/>
              </a:lnSpc>
              <a:spcBef>
                <a:spcPts val="515"/>
              </a:spcBef>
              <a:spcAft>
                <a:spcPct val="0"/>
              </a:spcAft>
            </a:pPr>
            <a:r>
              <a:rPr sz="1550" spc="-20">
                <a:solidFill>
                  <a:srgbClr val="000000"/>
                </a:solidFill>
                <a:latin typeface="KEOIRP+ËÎÌå"/>
                <a:cs typeface="KEOIRP+ËÎÌå"/>
              </a:rPr>
              <a:t>决策</a:t>
            </a:r>
          </a:p>
        </p:txBody>
      </p:sp>
      <p:pic>
        <p:nvPicPr>
          <p:cNvPr id="8194"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74496" y="1637855"/>
            <a:ext cx="5986881"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FF0000"/>
                </a:solidFill>
                <a:latin typeface="PHMDKQ+ºÚÌå"/>
                <a:cs typeface="PHMDKQ+ºÚÌå"/>
              </a:rPr>
              <a:t>（二）国家对高新技术企业的优惠政策</a:t>
            </a:r>
          </a:p>
        </p:txBody>
      </p:sp>
      <p:sp>
        <p:nvSpPr>
          <p:cNvPr id="4" name="object 4"/>
          <p:cNvSpPr txBox="1"/>
          <p:nvPr/>
        </p:nvSpPr>
        <p:spPr>
          <a:xfrm>
            <a:off x="701344" y="2343382"/>
            <a:ext cx="8983806" cy="322616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238"/>
              </a:lnSpc>
              <a:spcBef>
                <a:spcPct val="0"/>
              </a:spcBef>
              <a:spcAft>
                <a:spcPct val="0"/>
              </a:spcAft>
            </a:pPr>
            <a:r>
              <a:rPr sz="2000" b="1" dirty="0">
                <a:solidFill>
                  <a:srgbClr val="0000CC"/>
                </a:solidFill>
                <a:latin typeface="Arial"/>
                <a:cs typeface="Arial"/>
              </a:rPr>
              <a:t>1</a:t>
            </a:r>
            <a:r>
              <a:rPr sz="2000" spc="15" dirty="0">
                <a:solidFill>
                  <a:srgbClr val="0000CC"/>
                </a:solidFill>
                <a:latin typeface="TCHSQR+ËÎÌå"/>
                <a:cs typeface="TCHSQR+ËÎÌå"/>
              </a:rPr>
              <a:t>、税收（企业所得税）优惠（税率由</a:t>
            </a:r>
            <a:r>
              <a:rPr sz="2000" b="1" spc="-14" dirty="0">
                <a:solidFill>
                  <a:srgbClr val="0000CC"/>
                </a:solidFill>
                <a:latin typeface="Arial"/>
                <a:cs typeface="Arial"/>
              </a:rPr>
              <a:t>25%</a:t>
            </a:r>
            <a:r>
              <a:rPr sz="2000" spc="18" dirty="0">
                <a:solidFill>
                  <a:srgbClr val="0000CC"/>
                </a:solidFill>
                <a:latin typeface="TCHSQR+ËÎÌå"/>
                <a:cs typeface="TCHSQR+ËÎÌå"/>
              </a:rPr>
              <a:t>降为</a:t>
            </a:r>
            <a:r>
              <a:rPr sz="2000" b="1" spc="-10" dirty="0">
                <a:solidFill>
                  <a:srgbClr val="0000CC"/>
                </a:solidFill>
                <a:latin typeface="Arial"/>
                <a:cs typeface="Arial"/>
              </a:rPr>
              <a:t>15%</a:t>
            </a:r>
            <a:r>
              <a:rPr sz="2000" dirty="0">
                <a:solidFill>
                  <a:srgbClr val="0000CC"/>
                </a:solidFill>
                <a:latin typeface="TCHSQR+ËÎÌå"/>
                <a:cs typeface="TCHSQR+ËÎÌå"/>
              </a:rPr>
              <a:t>）</a:t>
            </a:r>
          </a:p>
          <a:p>
            <a:pPr marL="0" marR="0">
              <a:lnSpc>
                <a:spcPts val="2241"/>
              </a:lnSpc>
              <a:spcBef>
                <a:spcPts val="1842"/>
              </a:spcBef>
              <a:spcAft>
                <a:spcPct val="0"/>
              </a:spcAft>
            </a:pPr>
            <a:r>
              <a:rPr sz="2000" b="1" dirty="0">
                <a:solidFill>
                  <a:srgbClr val="0000CC"/>
                </a:solidFill>
                <a:latin typeface="Arial"/>
                <a:cs typeface="Arial"/>
              </a:rPr>
              <a:t>2</a:t>
            </a:r>
            <a:r>
              <a:rPr sz="2000" spc="15" dirty="0">
                <a:solidFill>
                  <a:srgbClr val="0000CC"/>
                </a:solidFill>
                <a:latin typeface="TCHSQR+ËÎÌå"/>
                <a:cs typeface="TCHSQR+ËÎÌå"/>
              </a:rPr>
              <a:t>、企业研发费可在据实扣除的基础上加计扣除</a:t>
            </a:r>
            <a:r>
              <a:rPr sz="2000" b="1" dirty="0">
                <a:solidFill>
                  <a:srgbClr val="0000CC"/>
                </a:solidFill>
                <a:latin typeface="Arial"/>
                <a:cs typeface="Arial"/>
              </a:rPr>
              <a:t>50%</a:t>
            </a:r>
          </a:p>
          <a:p>
            <a:pPr marL="0" marR="0">
              <a:lnSpc>
                <a:spcPts val="2238"/>
              </a:lnSpc>
              <a:spcBef>
                <a:spcPts val="1793"/>
              </a:spcBef>
              <a:spcAft>
                <a:spcPct val="0"/>
              </a:spcAft>
            </a:pPr>
            <a:r>
              <a:rPr sz="2000" b="1" dirty="0">
                <a:solidFill>
                  <a:srgbClr val="0000CC"/>
                </a:solidFill>
                <a:latin typeface="Arial"/>
                <a:cs typeface="Arial"/>
              </a:rPr>
              <a:t>3</a:t>
            </a:r>
            <a:r>
              <a:rPr sz="2000" spc="14" dirty="0">
                <a:solidFill>
                  <a:srgbClr val="0000CC"/>
                </a:solidFill>
                <a:latin typeface="TCHSQR+ËÎÌå"/>
                <a:cs typeface="TCHSQR+ËÎÌå"/>
              </a:rPr>
              <a:t>、国家对高新技术企业自主创新产品给予优先或强制政府采购扶持。</a:t>
            </a:r>
          </a:p>
          <a:p>
            <a:pPr marL="0" marR="0">
              <a:lnSpc>
                <a:spcPts val="2238"/>
              </a:lnSpc>
              <a:spcBef>
                <a:spcPts val="1793"/>
              </a:spcBef>
              <a:spcAft>
                <a:spcPct val="0"/>
              </a:spcAft>
            </a:pPr>
            <a:r>
              <a:rPr sz="2000" b="1" dirty="0">
                <a:solidFill>
                  <a:srgbClr val="0000CC"/>
                </a:solidFill>
                <a:latin typeface="Arial"/>
                <a:cs typeface="Arial"/>
              </a:rPr>
              <a:t>4</a:t>
            </a:r>
            <a:r>
              <a:rPr sz="2000" spc="14" dirty="0">
                <a:solidFill>
                  <a:srgbClr val="0000CC"/>
                </a:solidFill>
                <a:latin typeface="TCHSQR+ËÎÌå"/>
                <a:cs typeface="TCHSQR+ËÎÌå"/>
              </a:rPr>
              <a:t>、国家对高新技术企业优先给予科研项目和资金扶持</a:t>
            </a:r>
          </a:p>
          <a:p>
            <a:pPr marL="0" marR="0">
              <a:lnSpc>
                <a:spcPts val="2238"/>
              </a:lnSpc>
              <a:spcBef>
                <a:spcPts val="1845"/>
              </a:spcBef>
              <a:spcAft>
                <a:spcPct val="0"/>
              </a:spcAft>
            </a:pPr>
            <a:r>
              <a:rPr sz="2000" b="1" dirty="0">
                <a:solidFill>
                  <a:srgbClr val="0000CC"/>
                </a:solidFill>
                <a:latin typeface="Arial"/>
                <a:cs typeface="Arial"/>
              </a:rPr>
              <a:t>5</a:t>
            </a:r>
            <a:r>
              <a:rPr sz="2000" spc="14" dirty="0">
                <a:solidFill>
                  <a:srgbClr val="0000CC"/>
                </a:solidFill>
                <a:latin typeface="TCHSQR+ËÎÌå"/>
                <a:cs typeface="TCHSQR+ËÎÌå"/>
              </a:rPr>
              <a:t>、国家对高新技术企业在土地使用、人才引进等方面给予支持</a:t>
            </a:r>
          </a:p>
          <a:p>
            <a:pPr marL="0" marR="0">
              <a:lnSpc>
                <a:spcPts val="2238"/>
              </a:lnSpc>
              <a:spcBef>
                <a:spcPts val="1793"/>
              </a:spcBef>
              <a:spcAft>
                <a:spcPct val="0"/>
              </a:spcAft>
            </a:pPr>
            <a:r>
              <a:rPr sz="2000" b="1" dirty="0">
                <a:solidFill>
                  <a:srgbClr val="0000CC"/>
                </a:solidFill>
                <a:latin typeface="Arial"/>
                <a:cs typeface="Arial"/>
              </a:rPr>
              <a:t>6</a:t>
            </a:r>
            <a:r>
              <a:rPr sz="2000" spc="15" dirty="0">
                <a:solidFill>
                  <a:srgbClr val="0000CC"/>
                </a:solidFill>
                <a:latin typeface="TCHSQR+ËÎÌå"/>
                <a:cs typeface="TCHSQR+ËÎÌå"/>
              </a:rPr>
              <a:t>、其他支持</a:t>
            </a:r>
          </a:p>
        </p:txBody>
      </p:sp>
      <p:pic>
        <p:nvPicPr>
          <p:cNvPr id="44034"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5551042" y="1825299"/>
            <a:ext cx="2331720" cy="75133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150876" marR="0">
              <a:lnSpc>
                <a:spcPts val="1596"/>
              </a:lnSpc>
              <a:spcBef>
                <a:spcPct val="0"/>
              </a:spcBef>
              <a:spcAft>
                <a:spcPct val="0"/>
              </a:spcAft>
            </a:pPr>
            <a:r>
              <a:rPr sz="1600">
                <a:solidFill>
                  <a:srgbClr val="FFFFFF"/>
                </a:solidFill>
                <a:latin typeface="FFLWOA+ËÎÌå"/>
                <a:cs typeface="FFLWOA+ËÎÌå"/>
              </a:rPr>
              <a:t>研究阶段的支出：</a:t>
            </a:r>
          </a:p>
          <a:p>
            <a:pPr marL="0" marR="0">
              <a:lnSpc>
                <a:spcPts val="1596"/>
              </a:lnSpc>
              <a:spcBef>
                <a:spcPts val="324"/>
              </a:spcBef>
              <a:spcAft>
                <a:spcPct val="0"/>
              </a:spcAft>
            </a:pPr>
            <a:r>
              <a:rPr sz="1600">
                <a:solidFill>
                  <a:srgbClr val="FFFFFF"/>
                </a:solidFill>
                <a:latin typeface="FFLWOA+ËÎÌå"/>
                <a:cs typeface="FFLWOA+ËÎÌå"/>
              </a:rPr>
              <a:t>于发生时计入当期损益</a:t>
            </a:r>
          </a:p>
        </p:txBody>
      </p:sp>
      <p:sp>
        <p:nvSpPr>
          <p:cNvPr id="4" name="object 4"/>
          <p:cNvSpPr txBox="1"/>
          <p:nvPr/>
        </p:nvSpPr>
        <p:spPr>
          <a:xfrm>
            <a:off x="1279271" y="2734492"/>
            <a:ext cx="2360752" cy="75133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0000FF"/>
                </a:solidFill>
                <a:latin typeface="FFLWOA+ËÎÌå"/>
                <a:cs typeface="FFLWOA+ËÎÌå"/>
              </a:rPr>
              <a:t>研发支出</a:t>
            </a:r>
            <a:r>
              <a:rPr sz="1600" spc="15">
                <a:solidFill>
                  <a:srgbClr val="0000FF"/>
                </a:solidFill>
                <a:latin typeface="IVAWNB+ËÎÌå"/>
                <a:cs typeface="IVAWNB+ËÎÌå"/>
              </a:rPr>
              <a:t>--</a:t>
            </a:r>
            <a:r>
              <a:rPr sz="1600">
                <a:solidFill>
                  <a:srgbClr val="0000FF"/>
                </a:solidFill>
                <a:latin typeface="FFLWOA+ËÎÌå"/>
                <a:cs typeface="FFLWOA+ËÎÌå"/>
              </a:rPr>
              <a:t>费用化支出</a:t>
            </a:r>
          </a:p>
          <a:p>
            <a:pPr marL="826008" marR="0">
              <a:lnSpc>
                <a:spcPts val="1596"/>
              </a:lnSpc>
              <a:spcBef>
                <a:spcPts val="324"/>
              </a:spcBef>
              <a:spcAft>
                <a:spcPct val="0"/>
              </a:spcAft>
            </a:pPr>
            <a:r>
              <a:rPr sz="1600" spc="15">
                <a:solidFill>
                  <a:srgbClr val="0000FF"/>
                </a:solidFill>
                <a:latin typeface="IVAWNB+ËÎÌå"/>
                <a:cs typeface="IVAWNB+ËÎÌå"/>
              </a:rPr>
              <a:t>--</a:t>
            </a:r>
            <a:r>
              <a:rPr sz="1600">
                <a:solidFill>
                  <a:srgbClr val="0000FF"/>
                </a:solidFill>
                <a:latin typeface="FFLWOA+ËÎÌå"/>
                <a:cs typeface="FFLWOA+ËÎÌå"/>
              </a:rPr>
              <a:t>资本化支出</a:t>
            </a:r>
          </a:p>
        </p:txBody>
      </p:sp>
      <p:sp>
        <p:nvSpPr>
          <p:cNvPr id="5" name="object 5"/>
          <p:cNvSpPr txBox="1"/>
          <p:nvPr/>
        </p:nvSpPr>
        <p:spPr>
          <a:xfrm>
            <a:off x="4903978" y="3309929"/>
            <a:ext cx="3729533" cy="106565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96"/>
              </a:lnSpc>
              <a:spcBef>
                <a:spcPct val="0"/>
              </a:spcBef>
              <a:spcAft>
                <a:spcPct val="0"/>
              </a:spcAft>
            </a:pPr>
            <a:r>
              <a:rPr sz="1600">
                <a:solidFill>
                  <a:srgbClr val="FFFFFF"/>
                </a:solidFill>
                <a:latin typeface="FFLWOA+ËÎÌå"/>
                <a:cs typeface="FFLWOA+ËÎÌå"/>
              </a:rPr>
              <a:t>开发阶段的支出：同时满足下列条件</a:t>
            </a:r>
          </a:p>
          <a:p>
            <a:pPr marL="50291" marR="0">
              <a:lnSpc>
                <a:spcPts val="1596"/>
              </a:lnSpc>
              <a:spcBef>
                <a:spcPts val="599"/>
              </a:spcBef>
              <a:spcAft>
                <a:spcPct val="0"/>
              </a:spcAft>
            </a:pPr>
            <a:r>
              <a:rPr sz="1600">
                <a:solidFill>
                  <a:srgbClr val="FFFFFF"/>
                </a:solidFill>
                <a:latin typeface="FFLWOA+ËÎÌå"/>
                <a:cs typeface="FFLWOA+ËÎÌå"/>
              </a:rPr>
              <a:t>的</a:t>
            </a:r>
            <a:r>
              <a:rPr sz="1600">
                <a:solidFill>
                  <a:srgbClr val="FFFFFF"/>
                </a:solidFill>
                <a:latin typeface="IVAWNB+ËÎÌå"/>
                <a:cs typeface="IVAWNB+ËÎÌå"/>
              </a:rPr>
              <a:t>,</a:t>
            </a:r>
            <a:r>
              <a:rPr sz="1600">
                <a:solidFill>
                  <a:srgbClr val="FFFFFF"/>
                </a:solidFill>
                <a:latin typeface="FFLWOA+ËÎÌå"/>
                <a:cs typeface="FFLWOA+ËÎÌå"/>
              </a:rPr>
              <a:t>确认为无形资产；不符合资本化</a:t>
            </a:r>
          </a:p>
          <a:p>
            <a:pPr marL="608075" marR="0">
              <a:lnSpc>
                <a:spcPts val="1596"/>
              </a:lnSpc>
              <a:spcBef>
                <a:spcPts val="602"/>
              </a:spcBef>
              <a:spcAft>
                <a:spcPct val="0"/>
              </a:spcAft>
            </a:pPr>
            <a:r>
              <a:rPr sz="1600">
                <a:solidFill>
                  <a:srgbClr val="FFFFFF"/>
                </a:solidFill>
                <a:latin typeface="FFLWOA+ËÎÌå"/>
                <a:cs typeface="FFLWOA+ËÎÌå"/>
              </a:rPr>
              <a:t>条件的计入当期损益；</a:t>
            </a:r>
          </a:p>
        </p:txBody>
      </p:sp>
      <p:sp>
        <p:nvSpPr>
          <p:cNvPr id="6" name="object 6"/>
          <p:cNvSpPr txBox="1"/>
          <p:nvPr/>
        </p:nvSpPr>
        <p:spPr>
          <a:xfrm>
            <a:off x="704392" y="4959199"/>
            <a:ext cx="9073564" cy="92049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0000FF"/>
                </a:solidFill>
                <a:latin typeface="FFLWOA+ËÎÌå"/>
                <a:cs typeface="FFLWOA+ËÎÌå"/>
              </a:rPr>
              <a:t>若确实无法区分</a:t>
            </a:r>
            <a:r>
              <a:rPr sz="2000">
                <a:solidFill>
                  <a:srgbClr val="000000"/>
                </a:solidFill>
                <a:latin typeface="FFLWOA+ËÎÌå"/>
                <a:cs typeface="FFLWOA+ËÎÌå"/>
              </a:rPr>
              <a:t>研究阶段的支出和开发阶段的支出，将其全部费用化，</a:t>
            </a:r>
          </a:p>
          <a:p>
            <a:pPr marL="0" marR="0">
              <a:lnSpc>
                <a:spcPts val="2004"/>
              </a:lnSpc>
              <a:spcBef>
                <a:spcPts val="239"/>
              </a:spcBef>
              <a:spcAft>
                <a:spcPct val="0"/>
              </a:spcAft>
            </a:pPr>
            <a:r>
              <a:rPr sz="2000">
                <a:solidFill>
                  <a:srgbClr val="000000"/>
                </a:solidFill>
                <a:latin typeface="FFLWOA+ËÎÌå"/>
                <a:cs typeface="FFLWOA+ËÎÌå"/>
              </a:rPr>
              <a:t>计入当期损益。</a:t>
            </a:r>
          </a:p>
        </p:txBody>
      </p:sp>
      <p:pic>
        <p:nvPicPr>
          <p:cNvPr id="7170"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063142" y="1487820"/>
            <a:ext cx="3438600"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FF0000"/>
                </a:solidFill>
                <a:latin typeface="FIOHRM+ËÎÌå"/>
                <a:cs typeface="FIOHRM+ËÎÌå"/>
              </a:rPr>
              <a:t>研发支出资本化的五个条件：</a:t>
            </a:r>
          </a:p>
        </p:txBody>
      </p:sp>
      <p:sp>
        <p:nvSpPr>
          <p:cNvPr id="4" name="object 4"/>
          <p:cNvSpPr txBox="1"/>
          <p:nvPr/>
        </p:nvSpPr>
        <p:spPr>
          <a:xfrm>
            <a:off x="1160068" y="2336688"/>
            <a:ext cx="6878953" cy="131737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dirty="0" err="1">
                <a:solidFill>
                  <a:srgbClr val="000000"/>
                </a:solidFill>
                <a:latin typeface="FIOHRM+ËÎÌå"/>
                <a:cs typeface="FIOHRM+ËÎÌå"/>
              </a:rPr>
              <a:t>完成该无形资产以使其能够使用或出售在技术上具有可行性</a:t>
            </a:r>
            <a:endParaRPr sz="1800" spc="11" dirty="0">
              <a:solidFill>
                <a:srgbClr val="000000"/>
              </a:solidFill>
              <a:latin typeface="FIOHRM+ËÎÌå"/>
              <a:cs typeface="FIOHRM+ËÎÌå"/>
            </a:endParaRPr>
          </a:p>
          <a:p>
            <a:pPr marL="0" marR="0">
              <a:lnSpc>
                <a:spcPts val="1800"/>
              </a:lnSpc>
              <a:spcBef>
                <a:spcPts val="4073"/>
              </a:spcBef>
              <a:spcAft>
                <a:spcPct val="0"/>
              </a:spcAft>
            </a:pPr>
            <a:r>
              <a:rPr sz="1800" spc="11" dirty="0" err="1">
                <a:solidFill>
                  <a:srgbClr val="000000"/>
                </a:solidFill>
                <a:latin typeface="FIOHRM+ËÎÌå"/>
                <a:cs typeface="FIOHRM+ËÎÌå"/>
              </a:rPr>
              <a:t>具有完成该无形资产并使用或出售的意图</a:t>
            </a:r>
            <a:endParaRPr sz="1800" spc="11" dirty="0">
              <a:solidFill>
                <a:srgbClr val="000000"/>
              </a:solidFill>
              <a:latin typeface="FIOHRM+ËÎÌå"/>
              <a:cs typeface="FIOHRM+ËÎÌå"/>
            </a:endParaRPr>
          </a:p>
        </p:txBody>
      </p:sp>
      <p:sp>
        <p:nvSpPr>
          <p:cNvPr id="5" name="object 5"/>
          <p:cNvSpPr txBox="1"/>
          <p:nvPr/>
        </p:nvSpPr>
        <p:spPr>
          <a:xfrm>
            <a:off x="1160068" y="3851037"/>
            <a:ext cx="4232528"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000000"/>
                </a:solidFill>
                <a:latin typeface="FIOHRM+ËÎÌå"/>
                <a:cs typeface="FIOHRM+ËÎÌå"/>
              </a:rPr>
              <a:t>能证明无形资产产生经济利益的方式</a:t>
            </a:r>
          </a:p>
        </p:txBody>
      </p:sp>
      <p:sp>
        <p:nvSpPr>
          <p:cNvPr id="6" name="object 6"/>
          <p:cNvSpPr txBox="1"/>
          <p:nvPr/>
        </p:nvSpPr>
        <p:spPr>
          <a:xfrm>
            <a:off x="1165860" y="4504451"/>
            <a:ext cx="8080946"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43">
                <a:solidFill>
                  <a:srgbClr val="000000"/>
                </a:solidFill>
                <a:latin typeface="FIOHRM+ËÎÌå"/>
                <a:cs typeface="FIOHRM+ËÎÌå"/>
              </a:rPr>
              <a:t>有足够的技术、财务资源和其他资源支持</a:t>
            </a:r>
            <a:r>
              <a:rPr sz="1800" spc="36">
                <a:solidFill>
                  <a:srgbClr val="000000"/>
                </a:solidFill>
                <a:latin typeface="HEJCMO+ËÎÌå"/>
                <a:cs typeface="HEJCMO+ËÎÌå"/>
              </a:rPr>
              <a:t>,</a:t>
            </a:r>
            <a:r>
              <a:rPr sz="1800" spc="44">
                <a:solidFill>
                  <a:srgbClr val="000000"/>
                </a:solidFill>
                <a:latin typeface="FIOHRM+ËÎÌå"/>
                <a:cs typeface="FIOHRM+ËÎÌå"/>
              </a:rPr>
              <a:t>以完成该无形资产的开发</a:t>
            </a:r>
            <a:r>
              <a:rPr sz="1800">
                <a:solidFill>
                  <a:srgbClr val="000000"/>
                </a:solidFill>
                <a:latin typeface="HEJCMO+ËÎÌå"/>
                <a:cs typeface="HEJCMO+ËÎÌå"/>
              </a:rPr>
              <a:t>,</a:t>
            </a:r>
          </a:p>
        </p:txBody>
      </p:sp>
      <p:sp>
        <p:nvSpPr>
          <p:cNvPr id="7" name="object 7"/>
          <p:cNvSpPr txBox="1"/>
          <p:nvPr/>
        </p:nvSpPr>
        <p:spPr>
          <a:xfrm>
            <a:off x="1165860" y="4806203"/>
            <a:ext cx="3703243"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1">
                <a:solidFill>
                  <a:srgbClr val="000000"/>
                </a:solidFill>
                <a:latin typeface="FIOHRM+ËÎÌå"/>
                <a:cs typeface="FIOHRM+ËÎÌå"/>
              </a:rPr>
              <a:t>并有能力使用或出售该无形资产</a:t>
            </a:r>
          </a:p>
        </p:txBody>
      </p:sp>
      <p:sp>
        <p:nvSpPr>
          <p:cNvPr id="8" name="object 8"/>
          <p:cNvSpPr txBox="1"/>
          <p:nvPr/>
        </p:nvSpPr>
        <p:spPr>
          <a:xfrm>
            <a:off x="1153972" y="5412781"/>
            <a:ext cx="5827746"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spc="14">
                <a:solidFill>
                  <a:srgbClr val="000000"/>
                </a:solidFill>
                <a:latin typeface="FIOHRM+ËÎÌå"/>
                <a:cs typeface="FIOHRM+ËÎÌå"/>
              </a:rPr>
              <a:t>归属于该无形资产开发阶段的支出能够可靠地计量</a:t>
            </a:r>
          </a:p>
        </p:txBody>
      </p:sp>
      <p:pic>
        <p:nvPicPr>
          <p:cNvPr id="6146"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847344" y="1870686"/>
            <a:ext cx="3503447" cy="112963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1500" dirty="0">
                <a:solidFill>
                  <a:srgbClr val="00007D"/>
                </a:solidFill>
                <a:latin typeface="Wingdings"/>
                <a:cs typeface="Wingdings"/>
              </a:rPr>
              <a:t></a:t>
            </a:r>
            <a:r>
              <a:rPr sz="1500" spc="1205" dirty="0">
                <a:solidFill>
                  <a:srgbClr val="00007D"/>
                </a:solidFill>
                <a:latin typeface="Times New Roman"/>
                <a:cs typeface="Times New Roman"/>
              </a:rPr>
              <a:t> </a:t>
            </a:r>
            <a:r>
              <a:rPr sz="2000" spc="15" dirty="0" err="1">
                <a:solidFill>
                  <a:srgbClr val="0070C0"/>
                </a:solidFill>
                <a:latin typeface="LENBGW+ËÎÌå"/>
                <a:cs typeface="LENBGW+ËÎÌå"/>
              </a:rPr>
              <a:t>研发费核算的科目设置</a:t>
            </a:r>
            <a:endParaRPr sz="2000" spc="15" dirty="0">
              <a:solidFill>
                <a:srgbClr val="0070C0"/>
              </a:solidFill>
              <a:latin typeface="LENBGW+ËÎÌå"/>
              <a:cs typeface="LENBGW+ËÎÌå"/>
            </a:endParaRPr>
          </a:p>
          <a:p>
            <a:pPr marL="457200" marR="0">
              <a:lnSpc>
                <a:spcPts val="2004"/>
              </a:lnSpc>
              <a:spcBef>
                <a:spcPts val="1895"/>
              </a:spcBef>
              <a:spcAft>
                <a:spcPct val="0"/>
              </a:spcAft>
            </a:pPr>
            <a:r>
              <a:rPr sz="1600" dirty="0">
                <a:solidFill>
                  <a:srgbClr val="9999CC"/>
                </a:solidFill>
                <a:latin typeface="Wingdings"/>
                <a:cs typeface="Wingdings"/>
              </a:rPr>
              <a:t></a:t>
            </a:r>
            <a:r>
              <a:rPr sz="1600" spc="430" dirty="0">
                <a:solidFill>
                  <a:srgbClr val="9999CC"/>
                </a:solidFill>
                <a:latin typeface="Times New Roman"/>
                <a:cs typeface="Times New Roman"/>
              </a:rPr>
              <a:t> </a:t>
            </a:r>
            <a:r>
              <a:rPr sz="2000" spc="15" dirty="0" err="1">
                <a:solidFill>
                  <a:srgbClr val="000000"/>
                </a:solidFill>
                <a:latin typeface="LENBGW+ËÎÌå"/>
                <a:cs typeface="LENBGW+ËÎÌå"/>
              </a:rPr>
              <a:t>一级科目：研发支出</a:t>
            </a:r>
            <a:endParaRPr sz="2000" spc="15" dirty="0">
              <a:solidFill>
                <a:srgbClr val="000000"/>
              </a:solidFill>
              <a:latin typeface="LENBGW+ËÎÌå"/>
              <a:cs typeface="LENBGW+ËÎÌå"/>
            </a:endParaRPr>
          </a:p>
        </p:txBody>
      </p:sp>
      <p:sp>
        <p:nvSpPr>
          <p:cNvPr id="4" name="object 4"/>
          <p:cNvSpPr txBox="1"/>
          <p:nvPr/>
        </p:nvSpPr>
        <p:spPr>
          <a:xfrm>
            <a:off x="1304544" y="2861286"/>
            <a:ext cx="7844807" cy="158921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57200" marR="0">
              <a:lnSpc>
                <a:spcPts val="2004"/>
              </a:lnSpc>
              <a:spcBef>
                <a:spcPct val="0"/>
              </a:spcBef>
              <a:spcAft>
                <a:spcPct val="0"/>
              </a:spcAft>
            </a:pPr>
            <a:r>
              <a:rPr sz="1300">
                <a:solidFill>
                  <a:srgbClr val="00007D"/>
                </a:solidFill>
                <a:latin typeface="Wingdings"/>
                <a:cs typeface="Wingdings"/>
              </a:rPr>
              <a:t></a:t>
            </a:r>
            <a:r>
              <a:rPr sz="1300" spc="503">
                <a:solidFill>
                  <a:srgbClr val="00007D"/>
                </a:solidFill>
                <a:latin typeface="Times New Roman"/>
                <a:cs typeface="Times New Roman"/>
              </a:rPr>
              <a:t> </a:t>
            </a:r>
            <a:r>
              <a:rPr sz="2000" spc="15">
                <a:solidFill>
                  <a:srgbClr val="000000"/>
                </a:solidFill>
                <a:latin typeface="LENBGW+ËÎÌå"/>
                <a:cs typeface="LENBGW+ËÎÌå"/>
              </a:rPr>
              <a:t>可按研究开发项目，分别</a:t>
            </a:r>
            <a:r>
              <a:rPr sz="2000" spc="10">
                <a:solidFill>
                  <a:srgbClr val="0070C0"/>
                </a:solidFill>
                <a:latin typeface="LENBGW+ËÎÌå"/>
                <a:cs typeface="LENBGW+ËÎÌå"/>
              </a:rPr>
              <a:t>“费用化支出”、“资本化支</a:t>
            </a:r>
          </a:p>
          <a:p>
            <a:pPr marL="685800" marR="0">
              <a:lnSpc>
                <a:spcPts val="2004"/>
              </a:lnSpc>
              <a:spcBef>
                <a:spcPts val="1598"/>
              </a:spcBef>
              <a:spcAft>
                <a:spcPct val="0"/>
              </a:spcAft>
            </a:pPr>
            <a:r>
              <a:rPr sz="2000" spc="17">
                <a:solidFill>
                  <a:srgbClr val="0070C0"/>
                </a:solidFill>
                <a:latin typeface="LENBGW+ËÎÌå"/>
                <a:cs typeface="LENBGW+ËÎÌå"/>
              </a:rPr>
              <a:t>出”</a:t>
            </a:r>
            <a:r>
              <a:rPr sz="2000" spc="15">
                <a:solidFill>
                  <a:srgbClr val="000000"/>
                </a:solidFill>
                <a:latin typeface="LENBGW+ËÎÌå"/>
                <a:cs typeface="LENBGW+ËÎÌå"/>
              </a:rPr>
              <a:t>进行明细核算。</a:t>
            </a:r>
          </a:p>
          <a:p>
            <a:pPr marL="0" marR="0">
              <a:lnSpc>
                <a:spcPts val="2004"/>
              </a:lnSpc>
              <a:spcBef>
                <a:spcPts val="1895"/>
              </a:spcBef>
              <a:spcAft>
                <a:spcPct val="0"/>
              </a:spcAft>
            </a:pPr>
            <a:r>
              <a:rPr sz="1600">
                <a:solidFill>
                  <a:srgbClr val="9999CC"/>
                </a:solidFill>
                <a:latin typeface="Wingdings"/>
                <a:cs typeface="Wingdings"/>
              </a:rPr>
              <a:t></a:t>
            </a:r>
            <a:r>
              <a:rPr sz="1600" spc="430">
                <a:solidFill>
                  <a:srgbClr val="9999CC"/>
                </a:solidFill>
                <a:latin typeface="Times New Roman"/>
                <a:cs typeface="Times New Roman"/>
              </a:rPr>
              <a:t> </a:t>
            </a:r>
            <a:r>
              <a:rPr sz="2000" spc="15">
                <a:solidFill>
                  <a:srgbClr val="000000"/>
                </a:solidFill>
                <a:latin typeface="LENBGW+ËÎÌå"/>
                <a:cs typeface="LENBGW+ËÎÌå"/>
              </a:rPr>
              <a:t>参考设置：</a:t>
            </a:r>
          </a:p>
        </p:txBody>
      </p:sp>
      <p:sp>
        <p:nvSpPr>
          <p:cNvPr id="5" name="object 5"/>
          <p:cNvSpPr txBox="1"/>
          <p:nvPr/>
        </p:nvSpPr>
        <p:spPr>
          <a:xfrm>
            <a:off x="1761744" y="4309459"/>
            <a:ext cx="6442070" cy="112527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6"/>
              </a:lnSpc>
              <a:spcBef>
                <a:spcPct val="0"/>
              </a:spcBef>
              <a:spcAft>
                <a:spcPct val="0"/>
              </a:spcAft>
            </a:pPr>
            <a:r>
              <a:rPr sz="1300">
                <a:solidFill>
                  <a:srgbClr val="00007D"/>
                </a:solidFill>
                <a:latin typeface="Wingdings"/>
                <a:cs typeface="Wingdings"/>
              </a:rPr>
              <a:t></a:t>
            </a:r>
            <a:r>
              <a:rPr sz="1300" spc="503">
                <a:solidFill>
                  <a:srgbClr val="00007D"/>
                </a:solidFill>
                <a:latin typeface="Times New Roman"/>
                <a:cs typeface="Times New Roman"/>
              </a:rPr>
              <a:t> </a:t>
            </a:r>
            <a:r>
              <a:rPr sz="2000" spc="15">
                <a:solidFill>
                  <a:srgbClr val="000000"/>
                </a:solidFill>
                <a:latin typeface="LENBGW+ËÎÌå"/>
                <a:cs typeface="LENBGW+ËÎÌå"/>
              </a:rPr>
              <a:t>研发支出—</a:t>
            </a:r>
            <a:r>
              <a:rPr sz="2000" spc="20">
                <a:solidFill>
                  <a:srgbClr val="000000"/>
                </a:solidFill>
                <a:latin typeface="KJGUPU+ËÎÌå"/>
                <a:cs typeface="KJGUPU+ËÎÌå"/>
              </a:rPr>
              <a:t>XX</a:t>
            </a:r>
            <a:r>
              <a:rPr sz="2000" spc="12">
                <a:solidFill>
                  <a:srgbClr val="000000"/>
                </a:solidFill>
                <a:latin typeface="LENBGW+ËÎÌå"/>
                <a:cs typeface="LENBGW+ËÎÌå"/>
              </a:rPr>
              <a:t>研发项目—费用化支出—人工费等</a:t>
            </a:r>
          </a:p>
          <a:p>
            <a:pPr marL="0" marR="0">
              <a:lnSpc>
                <a:spcPts val="2004"/>
              </a:lnSpc>
              <a:spcBef>
                <a:spcPts val="1895"/>
              </a:spcBef>
              <a:spcAft>
                <a:spcPct val="0"/>
              </a:spcAft>
            </a:pPr>
            <a:r>
              <a:rPr sz="1300">
                <a:solidFill>
                  <a:srgbClr val="00007D"/>
                </a:solidFill>
                <a:latin typeface="Wingdings"/>
                <a:cs typeface="Wingdings"/>
              </a:rPr>
              <a:t></a:t>
            </a:r>
            <a:r>
              <a:rPr sz="1300" spc="503">
                <a:solidFill>
                  <a:srgbClr val="00007D"/>
                </a:solidFill>
                <a:latin typeface="Times New Roman"/>
                <a:cs typeface="Times New Roman"/>
              </a:rPr>
              <a:t> </a:t>
            </a:r>
            <a:r>
              <a:rPr sz="2000" spc="15">
                <a:solidFill>
                  <a:srgbClr val="000000"/>
                </a:solidFill>
                <a:latin typeface="LENBGW+ËÎÌå"/>
                <a:cs typeface="LENBGW+ËÎÌå"/>
              </a:rPr>
              <a:t>研发支出—</a:t>
            </a:r>
            <a:r>
              <a:rPr sz="2000" spc="20">
                <a:solidFill>
                  <a:srgbClr val="000000"/>
                </a:solidFill>
                <a:latin typeface="KJGUPU+ËÎÌå"/>
                <a:cs typeface="KJGUPU+ËÎÌå"/>
              </a:rPr>
              <a:t>XX</a:t>
            </a:r>
            <a:r>
              <a:rPr sz="2000" spc="12">
                <a:solidFill>
                  <a:srgbClr val="000000"/>
                </a:solidFill>
                <a:latin typeface="LENBGW+ËÎÌå"/>
                <a:cs typeface="LENBGW+ËÎÌå"/>
              </a:rPr>
              <a:t>研发项目—资本化支出—人工费等</a:t>
            </a:r>
          </a:p>
        </p:txBody>
      </p:sp>
      <p:pic>
        <p:nvPicPr>
          <p:cNvPr id="1026"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3079750" y="2888892"/>
            <a:ext cx="3384803" cy="3590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795"/>
              </a:lnSpc>
              <a:spcBef>
                <a:spcPct val="0"/>
              </a:spcBef>
              <a:spcAft>
                <a:spcPct val="0"/>
              </a:spcAft>
            </a:pPr>
            <a:r>
              <a:rPr lang="zh-CN" altLang="en-US" sz="2800" dirty="0" err="1" smtClean="0">
                <a:solidFill>
                  <a:srgbClr val="FF0000"/>
                </a:solidFill>
                <a:latin typeface="FDNCGI+ËÎÌå"/>
                <a:cs typeface="FDNCGI+ËÎÌå"/>
              </a:rPr>
              <a:t>五</a:t>
            </a:r>
            <a:r>
              <a:rPr sz="2800" dirty="0" smtClean="0">
                <a:solidFill>
                  <a:srgbClr val="FF0000"/>
                </a:solidFill>
                <a:latin typeface="FDNCGI+ËÎÌå"/>
                <a:cs typeface="FDNCGI+ËÎÌå"/>
              </a:rPr>
              <a:t>、</a:t>
            </a:r>
            <a:r>
              <a:rPr sz="2800" dirty="0" err="1">
                <a:solidFill>
                  <a:srgbClr val="FF0000"/>
                </a:solidFill>
                <a:latin typeface="FDNCGI+ËÎÌå"/>
                <a:cs typeface="FDNCGI+ËÎÌå"/>
              </a:rPr>
              <a:t>企业管理建议</a:t>
            </a:r>
            <a:endParaRPr sz="2800" dirty="0">
              <a:solidFill>
                <a:srgbClr val="FF0000"/>
              </a:solidFill>
              <a:latin typeface="FDNCGI+ËÎÌå"/>
              <a:cs typeface="FDNCGI+ËÎÌå"/>
            </a:endParaRPr>
          </a:p>
        </p:txBody>
      </p:sp>
      <p:pic>
        <p:nvPicPr>
          <p:cNvPr id="5122"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486765" y="1369638"/>
            <a:ext cx="2647188" cy="71690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44"/>
              </a:lnSpc>
              <a:spcBef>
                <a:spcPct val="0"/>
              </a:spcBef>
              <a:spcAft>
                <a:spcPct val="0"/>
              </a:spcAft>
            </a:pPr>
            <a:r>
              <a:rPr sz="2000" b="1">
                <a:solidFill>
                  <a:srgbClr val="FF0000"/>
                </a:solidFill>
                <a:latin typeface="INDUCW+Î¢ÈíÑÅºÚ,Bold"/>
                <a:cs typeface="INDUCW+Î¢ÈíÑÅºÚ,Bold"/>
              </a:rPr>
              <a:t>1.</a:t>
            </a:r>
            <a:r>
              <a:rPr sz="2000" b="1">
                <a:solidFill>
                  <a:srgbClr val="FF0000"/>
                </a:solidFill>
                <a:latin typeface="CDDTCA+Î¢ÈíÑÅºÚ,Bold"/>
                <a:cs typeface="CDDTCA+Î¢ÈíÑÅºÚ,Bold"/>
              </a:rPr>
              <a:t>对企业的参考建议</a:t>
            </a:r>
          </a:p>
        </p:txBody>
      </p:sp>
      <p:sp>
        <p:nvSpPr>
          <p:cNvPr id="4" name="object 4"/>
          <p:cNvSpPr txBox="1"/>
          <p:nvPr/>
        </p:nvSpPr>
        <p:spPr>
          <a:xfrm>
            <a:off x="867765" y="1765810"/>
            <a:ext cx="2694719" cy="7173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48"/>
              </a:lnSpc>
              <a:spcBef>
                <a:spcPct val="0"/>
              </a:spcBef>
              <a:spcAft>
                <a:spcPct val="0"/>
              </a:spcAft>
            </a:pPr>
            <a:r>
              <a:rPr sz="2000" b="1">
                <a:solidFill>
                  <a:srgbClr val="FF0000"/>
                </a:solidFill>
                <a:latin typeface="CDDTCA+Î¢ÈíÑÅºÚ,Bold"/>
                <a:cs typeface="CDDTCA+Î¢ÈíÑÅºÚ,Bold"/>
              </a:rPr>
              <a:t>—对外资料统筹兼顾</a:t>
            </a:r>
          </a:p>
        </p:txBody>
      </p:sp>
      <p:sp>
        <p:nvSpPr>
          <p:cNvPr id="5" name="object 5"/>
          <p:cNvSpPr txBox="1"/>
          <p:nvPr/>
        </p:nvSpPr>
        <p:spPr>
          <a:xfrm>
            <a:off x="5362980" y="1817128"/>
            <a:ext cx="1116646" cy="51578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579"/>
              </a:lnSpc>
              <a:spcBef>
                <a:spcPct val="0"/>
              </a:spcBef>
              <a:spcAft>
                <a:spcPct val="0"/>
              </a:spcAft>
            </a:pPr>
            <a:r>
              <a:rPr sz="1600">
                <a:solidFill>
                  <a:srgbClr val="FFFFFF"/>
                </a:solidFill>
                <a:latin typeface="GPCHAB+ËÎÌå"/>
                <a:cs typeface="GPCHAB+ËÎÌå"/>
              </a:rPr>
              <a:t>统计报表</a:t>
            </a:r>
          </a:p>
        </p:txBody>
      </p:sp>
      <p:sp>
        <p:nvSpPr>
          <p:cNvPr id="6" name="object 6"/>
          <p:cNvSpPr txBox="1"/>
          <p:nvPr/>
        </p:nvSpPr>
        <p:spPr>
          <a:xfrm>
            <a:off x="4201622" y="2286073"/>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登</a:t>
            </a:r>
          </a:p>
        </p:txBody>
      </p:sp>
      <p:sp>
        <p:nvSpPr>
          <p:cNvPr id="7" name="object 7"/>
          <p:cNvSpPr txBox="1"/>
          <p:nvPr/>
        </p:nvSpPr>
        <p:spPr>
          <a:xfrm>
            <a:off x="7008379" y="2443522"/>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其</a:t>
            </a:r>
          </a:p>
        </p:txBody>
      </p:sp>
      <p:sp>
        <p:nvSpPr>
          <p:cNvPr id="8" name="object 8"/>
          <p:cNvSpPr txBox="1"/>
          <p:nvPr/>
        </p:nvSpPr>
        <p:spPr>
          <a:xfrm>
            <a:off x="4132128" y="2473565"/>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案</a:t>
            </a:r>
          </a:p>
        </p:txBody>
      </p:sp>
      <p:sp>
        <p:nvSpPr>
          <p:cNvPr id="9" name="object 9"/>
          <p:cNvSpPr txBox="1"/>
          <p:nvPr/>
        </p:nvSpPr>
        <p:spPr>
          <a:xfrm>
            <a:off x="5916266" y="2546837"/>
            <a:ext cx="426810" cy="42348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相</a:t>
            </a:r>
          </a:p>
          <a:p>
            <a:pPr marL="123157" marR="0">
              <a:lnSpc>
                <a:spcPts val="952"/>
              </a:lnSpc>
              <a:spcBef>
                <a:spcPct val="0"/>
              </a:spcBef>
              <a:spcAft>
                <a:spcPct val="0"/>
              </a:spcAft>
            </a:pPr>
            <a:r>
              <a:rPr sz="950">
                <a:solidFill>
                  <a:srgbClr val="000080"/>
                </a:solidFill>
                <a:latin typeface="GPCHAB+ËÎÌå"/>
                <a:cs typeface="GPCHAB+ËÎÌå"/>
              </a:rPr>
              <a:t>关</a:t>
            </a:r>
          </a:p>
        </p:txBody>
      </p:sp>
      <p:sp>
        <p:nvSpPr>
          <p:cNvPr id="10" name="object 10"/>
          <p:cNvSpPr txBox="1"/>
          <p:nvPr/>
        </p:nvSpPr>
        <p:spPr>
          <a:xfrm>
            <a:off x="7064386" y="2635317"/>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他</a:t>
            </a:r>
          </a:p>
        </p:txBody>
      </p:sp>
      <p:sp>
        <p:nvSpPr>
          <p:cNvPr id="11" name="object 11"/>
          <p:cNvSpPr txBox="1"/>
          <p:nvPr/>
        </p:nvSpPr>
        <p:spPr>
          <a:xfrm>
            <a:off x="4062634" y="2661056"/>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备</a:t>
            </a:r>
          </a:p>
        </p:txBody>
      </p:sp>
      <p:sp>
        <p:nvSpPr>
          <p:cNvPr id="12" name="object 12"/>
          <p:cNvSpPr txBox="1"/>
          <p:nvPr/>
        </p:nvSpPr>
        <p:spPr>
          <a:xfrm>
            <a:off x="5096469" y="2788522"/>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源</a:t>
            </a:r>
          </a:p>
        </p:txBody>
      </p:sp>
      <p:sp>
        <p:nvSpPr>
          <p:cNvPr id="13" name="object 13"/>
          <p:cNvSpPr txBox="1"/>
          <p:nvPr/>
        </p:nvSpPr>
        <p:spPr>
          <a:xfrm>
            <a:off x="6162580" y="2788707"/>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业</a:t>
            </a:r>
          </a:p>
        </p:txBody>
      </p:sp>
      <p:sp>
        <p:nvSpPr>
          <p:cNvPr id="14" name="object 14"/>
          <p:cNvSpPr txBox="1"/>
          <p:nvPr/>
        </p:nvSpPr>
        <p:spPr>
          <a:xfrm>
            <a:off x="7120393" y="2827112"/>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相</a:t>
            </a:r>
          </a:p>
        </p:txBody>
      </p:sp>
      <p:sp>
        <p:nvSpPr>
          <p:cNvPr id="15" name="object 15"/>
          <p:cNvSpPr txBox="1"/>
          <p:nvPr/>
        </p:nvSpPr>
        <p:spPr>
          <a:xfrm>
            <a:off x="3993140" y="2848548"/>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业</a:t>
            </a:r>
          </a:p>
        </p:txBody>
      </p:sp>
      <p:sp>
        <p:nvSpPr>
          <p:cNvPr id="16" name="object 16"/>
          <p:cNvSpPr txBox="1"/>
          <p:nvPr/>
        </p:nvSpPr>
        <p:spPr>
          <a:xfrm>
            <a:off x="4973312" y="2909457"/>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资</a:t>
            </a:r>
          </a:p>
        </p:txBody>
      </p:sp>
      <p:sp>
        <p:nvSpPr>
          <p:cNvPr id="17" name="object 17"/>
          <p:cNvSpPr txBox="1"/>
          <p:nvPr/>
        </p:nvSpPr>
        <p:spPr>
          <a:xfrm>
            <a:off x="6285737" y="2909641"/>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务</a:t>
            </a:r>
          </a:p>
        </p:txBody>
      </p:sp>
      <p:sp>
        <p:nvSpPr>
          <p:cNvPr id="18" name="object 18"/>
          <p:cNvSpPr txBox="1"/>
          <p:nvPr/>
        </p:nvSpPr>
        <p:spPr>
          <a:xfrm>
            <a:off x="3923646" y="3036040"/>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企</a:t>
            </a:r>
          </a:p>
        </p:txBody>
      </p:sp>
      <p:sp>
        <p:nvSpPr>
          <p:cNvPr id="19" name="object 19"/>
          <p:cNvSpPr txBox="1"/>
          <p:nvPr/>
        </p:nvSpPr>
        <p:spPr>
          <a:xfrm>
            <a:off x="4850155" y="3030391"/>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力</a:t>
            </a:r>
          </a:p>
        </p:txBody>
      </p:sp>
      <p:sp>
        <p:nvSpPr>
          <p:cNvPr id="20" name="object 20"/>
          <p:cNvSpPr txBox="1"/>
          <p:nvPr/>
        </p:nvSpPr>
        <p:spPr>
          <a:xfrm>
            <a:off x="6408894" y="3030576"/>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部</a:t>
            </a:r>
          </a:p>
        </p:txBody>
      </p:sp>
      <p:sp>
        <p:nvSpPr>
          <p:cNvPr id="21" name="object 21"/>
          <p:cNvSpPr txBox="1"/>
          <p:nvPr/>
        </p:nvSpPr>
        <p:spPr>
          <a:xfrm>
            <a:off x="7176400" y="3018908"/>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关</a:t>
            </a:r>
          </a:p>
        </p:txBody>
      </p:sp>
      <p:sp>
        <p:nvSpPr>
          <p:cNvPr id="22" name="object 22"/>
          <p:cNvSpPr txBox="1"/>
          <p:nvPr/>
        </p:nvSpPr>
        <p:spPr>
          <a:xfrm>
            <a:off x="4169188" y="3123879"/>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记</a:t>
            </a:r>
          </a:p>
        </p:txBody>
      </p:sp>
      <p:sp>
        <p:nvSpPr>
          <p:cNvPr id="23" name="object 23"/>
          <p:cNvSpPr txBox="1"/>
          <p:nvPr/>
        </p:nvSpPr>
        <p:spPr>
          <a:xfrm>
            <a:off x="4726999" y="3151327"/>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人</a:t>
            </a:r>
          </a:p>
        </p:txBody>
      </p:sp>
      <p:sp>
        <p:nvSpPr>
          <p:cNvPr id="24" name="object 24"/>
          <p:cNvSpPr txBox="1"/>
          <p:nvPr/>
        </p:nvSpPr>
        <p:spPr>
          <a:xfrm>
            <a:off x="6532050" y="3151511"/>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门</a:t>
            </a:r>
          </a:p>
        </p:txBody>
      </p:sp>
      <p:sp>
        <p:nvSpPr>
          <p:cNvPr id="25" name="object 25"/>
          <p:cNvSpPr txBox="1"/>
          <p:nvPr/>
        </p:nvSpPr>
        <p:spPr>
          <a:xfrm>
            <a:off x="3854152" y="3223532"/>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术</a:t>
            </a:r>
          </a:p>
        </p:txBody>
      </p:sp>
      <p:sp>
        <p:nvSpPr>
          <p:cNvPr id="26" name="object 26"/>
          <p:cNvSpPr txBox="1"/>
          <p:nvPr/>
        </p:nvSpPr>
        <p:spPr>
          <a:xfrm>
            <a:off x="7232408" y="3210703"/>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资</a:t>
            </a:r>
          </a:p>
        </p:txBody>
      </p:sp>
      <p:sp>
        <p:nvSpPr>
          <p:cNvPr id="27" name="object 27"/>
          <p:cNvSpPr txBox="1"/>
          <p:nvPr/>
        </p:nvSpPr>
        <p:spPr>
          <a:xfrm>
            <a:off x="3784658" y="3411024"/>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技</a:t>
            </a:r>
          </a:p>
        </p:txBody>
      </p:sp>
      <p:sp>
        <p:nvSpPr>
          <p:cNvPr id="28" name="object 28"/>
          <p:cNvSpPr txBox="1"/>
          <p:nvPr/>
        </p:nvSpPr>
        <p:spPr>
          <a:xfrm>
            <a:off x="7288414" y="3402498"/>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料</a:t>
            </a:r>
          </a:p>
        </p:txBody>
      </p:sp>
      <p:sp>
        <p:nvSpPr>
          <p:cNvPr id="29" name="object 29"/>
          <p:cNvSpPr txBox="1"/>
          <p:nvPr/>
        </p:nvSpPr>
        <p:spPr>
          <a:xfrm>
            <a:off x="5369197" y="3462208"/>
            <a:ext cx="910992" cy="73088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80"/>
              </a:lnSpc>
              <a:spcBef>
                <a:spcPct val="0"/>
              </a:spcBef>
              <a:spcAft>
                <a:spcPct val="0"/>
              </a:spcAft>
            </a:pPr>
            <a:r>
              <a:rPr sz="2050">
                <a:solidFill>
                  <a:srgbClr val="000080"/>
                </a:solidFill>
                <a:latin typeface="HWPPTM+Î¢ÈíÑÅºÚ"/>
                <a:cs typeface="HWPPTM+Î¢ÈíÑÅºÚ"/>
              </a:rPr>
              <a:t>企业</a:t>
            </a:r>
          </a:p>
        </p:txBody>
      </p:sp>
      <p:sp>
        <p:nvSpPr>
          <p:cNvPr id="30" name="object 30"/>
          <p:cNvSpPr txBox="1"/>
          <p:nvPr/>
        </p:nvSpPr>
        <p:spPr>
          <a:xfrm>
            <a:off x="3715164" y="3598516"/>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新</a:t>
            </a:r>
          </a:p>
        </p:txBody>
      </p:sp>
      <p:sp>
        <p:nvSpPr>
          <p:cNvPr id="31" name="object 31"/>
          <p:cNvSpPr txBox="1"/>
          <p:nvPr/>
        </p:nvSpPr>
        <p:spPr>
          <a:xfrm>
            <a:off x="7344421" y="3594293"/>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报</a:t>
            </a:r>
          </a:p>
        </p:txBody>
      </p:sp>
      <p:sp>
        <p:nvSpPr>
          <p:cNvPr id="32" name="object 32"/>
          <p:cNvSpPr txBox="1"/>
          <p:nvPr/>
        </p:nvSpPr>
        <p:spPr>
          <a:xfrm>
            <a:off x="3645670" y="3786007"/>
            <a:ext cx="173998" cy="17337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540"/>
              </a:lnSpc>
              <a:spcBef>
                <a:spcPct val="0"/>
              </a:spcBef>
              <a:spcAft>
                <a:spcPct val="0"/>
              </a:spcAft>
            </a:pPr>
            <a:r>
              <a:rPr sz="550">
                <a:solidFill>
                  <a:srgbClr val="0000FF"/>
                </a:solidFill>
                <a:latin typeface="GPCHAB+ËÎÌå"/>
                <a:cs typeface="GPCHAB+ËÎÌå"/>
              </a:rPr>
              <a:t>高</a:t>
            </a:r>
          </a:p>
        </p:txBody>
      </p:sp>
      <p:sp>
        <p:nvSpPr>
          <p:cNvPr id="33" name="object 33"/>
          <p:cNvSpPr txBox="1"/>
          <p:nvPr/>
        </p:nvSpPr>
        <p:spPr>
          <a:xfrm>
            <a:off x="7400428" y="3786089"/>
            <a:ext cx="141514" cy="1410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435"/>
              </a:lnSpc>
              <a:spcBef>
                <a:spcPct val="0"/>
              </a:spcBef>
              <a:spcAft>
                <a:spcPct val="0"/>
              </a:spcAft>
            </a:pPr>
            <a:r>
              <a:rPr sz="450">
                <a:solidFill>
                  <a:srgbClr val="FFFFFF"/>
                </a:solidFill>
                <a:latin typeface="GPCHAB+ËÎÌå"/>
                <a:cs typeface="GPCHAB+ËÎÌå"/>
              </a:rPr>
              <a:t>备</a:t>
            </a:r>
          </a:p>
        </p:txBody>
      </p:sp>
      <p:sp>
        <p:nvSpPr>
          <p:cNvPr id="34" name="object 34"/>
          <p:cNvSpPr txBox="1"/>
          <p:nvPr/>
        </p:nvSpPr>
        <p:spPr>
          <a:xfrm>
            <a:off x="4584448" y="3975579"/>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研</a:t>
            </a:r>
          </a:p>
        </p:txBody>
      </p:sp>
      <p:sp>
        <p:nvSpPr>
          <p:cNvPr id="35" name="object 35"/>
          <p:cNvSpPr txBox="1"/>
          <p:nvPr/>
        </p:nvSpPr>
        <p:spPr>
          <a:xfrm>
            <a:off x="4707605" y="4096513"/>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发</a:t>
            </a:r>
          </a:p>
        </p:txBody>
      </p:sp>
      <p:sp>
        <p:nvSpPr>
          <p:cNvPr id="36" name="object 36"/>
          <p:cNvSpPr txBox="1"/>
          <p:nvPr/>
        </p:nvSpPr>
        <p:spPr>
          <a:xfrm>
            <a:off x="6551444" y="4096329"/>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务</a:t>
            </a:r>
          </a:p>
        </p:txBody>
      </p:sp>
      <p:sp>
        <p:nvSpPr>
          <p:cNvPr id="37" name="object 37"/>
          <p:cNvSpPr txBox="1"/>
          <p:nvPr/>
        </p:nvSpPr>
        <p:spPr>
          <a:xfrm>
            <a:off x="4830762" y="4217448"/>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与</a:t>
            </a:r>
          </a:p>
        </p:txBody>
      </p:sp>
      <p:sp>
        <p:nvSpPr>
          <p:cNvPr id="38" name="object 38"/>
          <p:cNvSpPr txBox="1"/>
          <p:nvPr/>
        </p:nvSpPr>
        <p:spPr>
          <a:xfrm>
            <a:off x="6428287" y="4217264"/>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税</a:t>
            </a:r>
          </a:p>
        </p:txBody>
      </p:sp>
      <p:sp>
        <p:nvSpPr>
          <p:cNvPr id="39" name="object 39"/>
          <p:cNvSpPr txBox="1"/>
          <p:nvPr/>
        </p:nvSpPr>
        <p:spPr>
          <a:xfrm>
            <a:off x="4953919" y="4338383"/>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技</a:t>
            </a:r>
          </a:p>
        </p:txBody>
      </p:sp>
      <p:sp>
        <p:nvSpPr>
          <p:cNvPr id="40" name="object 40"/>
          <p:cNvSpPr txBox="1"/>
          <p:nvPr/>
        </p:nvSpPr>
        <p:spPr>
          <a:xfrm>
            <a:off x="6305130" y="4338198"/>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与</a:t>
            </a:r>
          </a:p>
        </p:txBody>
      </p:sp>
      <p:sp>
        <p:nvSpPr>
          <p:cNvPr id="41" name="object 41"/>
          <p:cNvSpPr txBox="1"/>
          <p:nvPr/>
        </p:nvSpPr>
        <p:spPr>
          <a:xfrm>
            <a:off x="3961608" y="4465556"/>
            <a:ext cx="352668" cy="3513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116"/>
              </a:lnSpc>
              <a:spcBef>
                <a:spcPct val="0"/>
              </a:spcBef>
              <a:spcAft>
                <a:spcPct val="0"/>
              </a:spcAft>
            </a:pPr>
            <a:r>
              <a:rPr sz="1100">
                <a:solidFill>
                  <a:srgbClr val="800000"/>
                </a:solidFill>
                <a:latin typeface="GPCHAB+ËÎÌå"/>
                <a:cs typeface="GPCHAB+ËÎÌå"/>
              </a:rPr>
              <a:t>研</a:t>
            </a:r>
          </a:p>
        </p:txBody>
      </p:sp>
      <p:sp>
        <p:nvSpPr>
          <p:cNvPr id="42" name="object 42"/>
          <p:cNvSpPr txBox="1"/>
          <p:nvPr/>
        </p:nvSpPr>
        <p:spPr>
          <a:xfrm>
            <a:off x="5077076" y="4459317"/>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术</a:t>
            </a:r>
          </a:p>
        </p:txBody>
      </p:sp>
      <p:sp>
        <p:nvSpPr>
          <p:cNvPr id="43" name="object 43"/>
          <p:cNvSpPr txBox="1"/>
          <p:nvPr/>
        </p:nvSpPr>
        <p:spPr>
          <a:xfrm>
            <a:off x="6181973" y="4459133"/>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务</a:t>
            </a:r>
          </a:p>
        </p:txBody>
      </p:sp>
      <p:sp>
        <p:nvSpPr>
          <p:cNvPr id="44" name="object 44"/>
          <p:cNvSpPr txBox="1"/>
          <p:nvPr/>
        </p:nvSpPr>
        <p:spPr>
          <a:xfrm>
            <a:off x="7313721" y="4501756"/>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a:t>
            </a:r>
          </a:p>
        </p:txBody>
      </p:sp>
      <p:sp>
        <p:nvSpPr>
          <p:cNvPr id="45" name="object 45"/>
          <p:cNvSpPr txBox="1"/>
          <p:nvPr/>
        </p:nvSpPr>
        <p:spPr>
          <a:xfrm>
            <a:off x="6058816" y="4580068"/>
            <a:ext cx="303653" cy="302546"/>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957"/>
              </a:lnSpc>
              <a:spcBef>
                <a:spcPct val="0"/>
              </a:spcBef>
              <a:spcAft>
                <a:spcPct val="0"/>
              </a:spcAft>
            </a:pPr>
            <a:r>
              <a:rPr sz="950">
                <a:solidFill>
                  <a:srgbClr val="000080"/>
                </a:solidFill>
                <a:latin typeface="GPCHAB+ËÎÌå"/>
                <a:cs typeface="GPCHAB+ËÎÌå"/>
              </a:rPr>
              <a:t>财</a:t>
            </a:r>
          </a:p>
        </p:txBody>
      </p:sp>
      <p:sp>
        <p:nvSpPr>
          <p:cNvPr id="46" name="object 46"/>
          <p:cNvSpPr txBox="1"/>
          <p:nvPr/>
        </p:nvSpPr>
        <p:spPr>
          <a:xfrm>
            <a:off x="4105287" y="4606642"/>
            <a:ext cx="352668" cy="3513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116"/>
              </a:lnSpc>
              <a:spcBef>
                <a:spcPct val="0"/>
              </a:spcBef>
              <a:spcAft>
                <a:spcPct val="0"/>
              </a:spcAft>
            </a:pPr>
            <a:r>
              <a:rPr sz="1100">
                <a:solidFill>
                  <a:srgbClr val="800000"/>
                </a:solidFill>
                <a:latin typeface="GPCHAB+ËÎÌå"/>
                <a:cs typeface="GPCHAB+ËÎÌå"/>
              </a:rPr>
              <a:t>发</a:t>
            </a:r>
          </a:p>
        </p:txBody>
      </p:sp>
      <p:sp>
        <p:nvSpPr>
          <p:cNvPr id="47" name="object 47"/>
          <p:cNvSpPr txBox="1"/>
          <p:nvPr/>
        </p:nvSpPr>
        <p:spPr>
          <a:xfrm>
            <a:off x="7156467" y="4628165"/>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表</a:t>
            </a:r>
          </a:p>
        </p:txBody>
      </p:sp>
      <p:sp>
        <p:nvSpPr>
          <p:cNvPr id="48" name="object 48"/>
          <p:cNvSpPr txBox="1"/>
          <p:nvPr/>
        </p:nvSpPr>
        <p:spPr>
          <a:xfrm>
            <a:off x="4248965" y="4747728"/>
            <a:ext cx="352668" cy="3513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116"/>
              </a:lnSpc>
              <a:spcBef>
                <a:spcPct val="0"/>
              </a:spcBef>
              <a:spcAft>
                <a:spcPct val="0"/>
              </a:spcAft>
            </a:pPr>
            <a:r>
              <a:rPr sz="1100">
                <a:solidFill>
                  <a:srgbClr val="800000"/>
                </a:solidFill>
                <a:latin typeface="GPCHAB+ËÎÌå"/>
                <a:cs typeface="GPCHAB+ËÎÌå"/>
              </a:rPr>
              <a:t>费</a:t>
            </a:r>
          </a:p>
        </p:txBody>
      </p:sp>
      <p:sp>
        <p:nvSpPr>
          <p:cNvPr id="49" name="object 49"/>
          <p:cNvSpPr txBox="1"/>
          <p:nvPr/>
        </p:nvSpPr>
        <p:spPr>
          <a:xfrm>
            <a:off x="6999232" y="4754538"/>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报</a:t>
            </a:r>
          </a:p>
        </p:txBody>
      </p:sp>
      <p:sp>
        <p:nvSpPr>
          <p:cNvPr id="50" name="object 50"/>
          <p:cNvSpPr txBox="1"/>
          <p:nvPr/>
        </p:nvSpPr>
        <p:spPr>
          <a:xfrm>
            <a:off x="4392643" y="4888813"/>
            <a:ext cx="352668" cy="3513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116"/>
              </a:lnSpc>
              <a:spcBef>
                <a:spcPct val="0"/>
              </a:spcBef>
              <a:spcAft>
                <a:spcPct val="0"/>
              </a:spcAft>
            </a:pPr>
            <a:r>
              <a:rPr sz="1100">
                <a:solidFill>
                  <a:srgbClr val="800000"/>
                </a:solidFill>
                <a:latin typeface="GPCHAB+ËÎÌå"/>
                <a:cs typeface="GPCHAB+ËÎÌå"/>
              </a:rPr>
              <a:t>加</a:t>
            </a:r>
          </a:p>
        </p:txBody>
      </p:sp>
      <p:sp>
        <p:nvSpPr>
          <p:cNvPr id="51" name="object 51"/>
          <p:cNvSpPr txBox="1"/>
          <p:nvPr/>
        </p:nvSpPr>
        <p:spPr>
          <a:xfrm>
            <a:off x="6841997" y="4880912"/>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申</a:t>
            </a:r>
          </a:p>
        </p:txBody>
      </p:sp>
      <p:sp>
        <p:nvSpPr>
          <p:cNvPr id="52" name="object 52"/>
          <p:cNvSpPr txBox="1"/>
          <p:nvPr/>
        </p:nvSpPr>
        <p:spPr>
          <a:xfrm>
            <a:off x="6684760" y="5007285"/>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税</a:t>
            </a:r>
          </a:p>
        </p:txBody>
      </p:sp>
      <p:sp>
        <p:nvSpPr>
          <p:cNvPr id="53" name="object 53"/>
          <p:cNvSpPr txBox="1"/>
          <p:nvPr/>
        </p:nvSpPr>
        <p:spPr>
          <a:xfrm>
            <a:off x="4536321" y="5029899"/>
            <a:ext cx="352668" cy="3513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116"/>
              </a:lnSpc>
              <a:spcBef>
                <a:spcPct val="0"/>
              </a:spcBef>
              <a:spcAft>
                <a:spcPct val="0"/>
              </a:spcAft>
            </a:pPr>
            <a:r>
              <a:rPr sz="1100">
                <a:solidFill>
                  <a:srgbClr val="800000"/>
                </a:solidFill>
                <a:latin typeface="GPCHAB+ËÎÌå"/>
                <a:cs typeface="GPCHAB+ËÎÌå"/>
              </a:rPr>
              <a:t>计</a:t>
            </a:r>
          </a:p>
        </p:txBody>
      </p:sp>
      <p:sp>
        <p:nvSpPr>
          <p:cNvPr id="54" name="object 54"/>
          <p:cNvSpPr txBox="1"/>
          <p:nvPr/>
        </p:nvSpPr>
        <p:spPr>
          <a:xfrm>
            <a:off x="6527525" y="5133659"/>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纳</a:t>
            </a:r>
          </a:p>
        </p:txBody>
      </p:sp>
      <p:sp>
        <p:nvSpPr>
          <p:cNvPr id="55" name="object 55"/>
          <p:cNvSpPr txBox="1"/>
          <p:nvPr/>
        </p:nvSpPr>
        <p:spPr>
          <a:xfrm>
            <a:off x="4679999" y="5170984"/>
            <a:ext cx="352668" cy="3513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116"/>
              </a:lnSpc>
              <a:spcBef>
                <a:spcPct val="0"/>
              </a:spcBef>
              <a:spcAft>
                <a:spcPct val="0"/>
              </a:spcAft>
            </a:pPr>
            <a:r>
              <a:rPr sz="1100">
                <a:solidFill>
                  <a:srgbClr val="800000"/>
                </a:solidFill>
                <a:latin typeface="GPCHAB+ËÎÌå"/>
                <a:cs typeface="GPCHAB+ËÎÌå"/>
              </a:rPr>
              <a:t>扣</a:t>
            </a:r>
          </a:p>
        </p:txBody>
      </p:sp>
      <p:sp>
        <p:nvSpPr>
          <p:cNvPr id="56" name="object 56"/>
          <p:cNvSpPr txBox="1"/>
          <p:nvPr/>
        </p:nvSpPr>
        <p:spPr>
          <a:xfrm>
            <a:off x="6370228" y="5260037"/>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a:t>
            </a:r>
          </a:p>
        </p:txBody>
      </p:sp>
      <p:sp>
        <p:nvSpPr>
          <p:cNvPr id="57" name="object 57"/>
          <p:cNvSpPr txBox="1"/>
          <p:nvPr/>
        </p:nvSpPr>
        <p:spPr>
          <a:xfrm>
            <a:off x="4823677" y="5312070"/>
            <a:ext cx="352668" cy="3513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116"/>
              </a:lnSpc>
              <a:spcBef>
                <a:spcPct val="0"/>
              </a:spcBef>
              <a:spcAft>
                <a:spcPct val="0"/>
              </a:spcAft>
            </a:pPr>
            <a:r>
              <a:rPr sz="1100">
                <a:solidFill>
                  <a:srgbClr val="800000"/>
                </a:solidFill>
                <a:latin typeface="GPCHAB+ËÎÌå"/>
                <a:cs typeface="GPCHAB+ËÎÌå"/>
              </a:rPr>
              <a:t>除</a:t>
            </a:r>
          </a:p>
        </p:txBody>
      </p:sp>
      <p:sp>
        <p:nvSpPr>
          <p:cNvPr id="58" name="object 58"/>
          <p:cNvSpPr txBox="1"/>
          <p:nvPr/>
        </p:nvSpPr>
        <p:spPr>
          <a:xfrm>
            <a:off x="6213016" y="5386418"/>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务</a:t>
            </a:r>
          </a:p>
        </p:txBody>
      </p:sp>
      <p:sp>
        <p:nvSpPr>
          <p:cNvPr id="59" name="object 59"/>
          <p:cNvSpPr txBox="1"/>
          <p:nvPr/>
        </p:nvSpPr>
        <p:spPr>
          <a:xfrm>
            <a:off x="6055780" y="5512792"/>
            <a:ext cx="385223" cy="38381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222"/>
              </a:lnSpc>
              <a:spcBef>
                <a:spcPct val="0"/>
              </a:spcBef>
              <a:spcAft>
                <a:spcPct val="0"/>
              </a:spcAft>
            </a:pPr>
            <a:r>
              <a:rPr sz="1200">
                <a:solidFill>
                  <a:srgbClr val="FFD5D5"/>
                </a:solidFill>
                <a:latin typeface="GPCHAB+ËÎÌå"/>
                <a:cs typeface="GPCHAB+ËÎÌå"/>
              </a:rPr>
              <a:t>税</a:t>
            </a:r>
          </a:p>
        </p:txBody>
      </p:sp>
      <p:pic>
        <p:nvPicPr>
          <p:cNvPr id="4098"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775716" y="1080713"/>
            <a:ext cx="4093051" cy="716905"/>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644"/>
              </a:lnSpc>
              <a:spcBef>
                <a:spcPct val="0"/>
              </a:spcBef>
              <a:spcAft>
                <a:spcPct val="0"/>
              </a:spcAft>
            </a:pPr>
            <a:r>
              <a:rPr sz="2000" b="1">
                <a:solidFill>
                  <a:srgbClr val="FF0000"/>
                </a:solidFill>
                <a:latin typeface="TLAEBE+Î¢ÈíÑÅºÚ,Bold"/>
                <a:cs typeface="TLAEBE+Î¢ÈíÑÅºÚ,Bold"/>
              </a:rPr>
              <a:t>2.</a:t>
            </a:r>
            <a:r>
              <a:rPr sz="2000" b="1">
                <a:solidFill>
                  <a:srgbClr val="FF0000"/>
                </a:solidFill>
                <a:latin typeface="PTTECW+Î¢ÈíÑÅºÚ,Bold"/>
                <a:cs typeface="PTTECW+Î¢ÈíÑÅºÚ,Bold"/>
              </a:rPr>
              <a:t>对企业的参考建议—内部管理</a:t>
            </a:r>
          </a:p>
        </p:txBody>
      </p:sp>
      <p:sp>
        <p:nvSpPr>
          <p:cNvPr id="4" name="object 4"/>
          <p:cNvSpPr txBox="1"/>
          <p:nvPr/>
        </p:nvSpPr>
        <p:spPr>
          <a:xfrm>
            <a:off x="1480692" y="1938307"/>
            <a:ext cx="1115568" cy="57231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a:solidFill>
                  <a:srgbClr val="FFFFFF"/>
                </a:solidFill>
                <a:latin typeface="RNKRIE+Î¢ÈíÑÅºÚ"/>
                <a:cs typeface="RNKRIE+Î¢ÈíÑÅºÚ"/>
              </a:rPr>
              <a:t>研发部门</a:t>
            </a:r>
          </a:p>
        </p:txBody>
      </p:sp>
      <p:sp>
        <p:nvSpPr>
          <p:cNvPr id="5" name="object 5"/>
          <p:cNvSpPr txBox="1"/>
          <p:nvPr/>
        </p:nvSpPr>
        <p:spPr>
          <a:xfrm>
            <a:off x="6558406" y="2289208"/>
            <a:ext cx="1115568" cy="57231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a:solidFill>
                  <a:srgbClr val="FFFFFF"/>
                </a:solidFill>
                <a:latin typeface="RNKRIE+Î¢ÈíÑÅºÚ"/>
                <a:cs typeface="RNKRIE+Î¢ÈíÑÅºÚ"/>
              </a:rPr>
              <a:t>税务部门</a:t>
            </a:r>
          </a:p>
        </p:txBody>
      </p:sp>
      <p:sp>
        <p:nvSpPr>
          <p:cNvPr id="6" name="object 6"/>
          <p:cNvSpPr txBox="1"/>
          <p:nvPr/>
        </p:nvSpPr>
        <p:spPr>
          <a:xfrm>
            <a:off x="4399153" y="2319307"/>
            <a:ext cx="1115567" cy="57231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a:solidFill>
                  <a:srgbClr val="FFFFFF"/>
                </a:solidFill>
                <a:latin typeface="RNKRIE+Î¢ÈíÑÅºÚ"/>
                <a:cs typeface="RNKRIE+Î¢ÈíÑÅºÚ"/>
              </a:rPr>
              <a:t>财务部门</a:t>
            </a:r>
          </a:p>
        </p:txBody>
      </p:sp>
      <p:sp>
        <p:nvSpPr>
          <p:cNvPr id="7" name="object 7"/>
          <p:cNvSpPr txBox="1"/>
          <p:nvPr/>
        </p:nvSpPr>
        <p:spPr>
          <a:xfrm>
            <a:off x="793394" y="2635156"/>
            <a:ext cx="2564053" cy="57231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b="1">
                <a:solidFill>
                  <a:srgbClr val="0066FF"/>
                </a:solidFill>
                <a:latin typeface="PTTECW+Î¢ÈíÑÅºÚ,Bold"/>
                <a:cs typeface="PTTECW+Î¢ÈíÑÅºÚ,Bold"/>
              </a:rPr>
              <a:t>研发体系建立与项目管理</a:t>
            </a:r>
          </a:p>
        </p:txBody>
      </p:sp>
      <p:sp>
        <p:nvSpPr>
          <p:cNvPr id="8" name="object 8"/>
          <p:cNvSpPr txBox="1"/>
          <p:nvPr/>
        </p:nvSpPr>
        <p:spPr>
          <a:xfrm>
            <a:off x="1479169" y="3594260"/>
            <a:ext cx="1115568" cy="57231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a:solidFill>
                  <a:srgbClr val="FFFFFF"/>
                </a:solidFill>
                <a:latin typeface="RNKRIE+Î¢ÈíÑÅºÚ"/>
                <a:cs typeface="RNKRIE+Î¢ÈíÑÅºÚ"/>
              </a:rPr>
              <a:t>人力资源</a:t>
            </a:r>
          </a:p>
        </p:txBody>
      </p:sp>
      <p:sp>
        <p:nvSpPr>
          <p:cNvPr id="9" name="object 9"/>
          <p:cNvSpPr txBox="1"/>
          <p:nvPr/>
        </p:nvSpPr>
        <p:spPr>
          <a:xfrm>
            <a:off x="4437253" y="3655238"/>
            <a:ext cx="1257300" cy="64461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375"/>
              </a:lnSpc>
              <a:spcBef>
                <a:spcPct val="0"/>
              </a:spcBef>
              <a:spcAft>
                <a:spcPct val="0"/>
              </a:spcAft>
            </a:pPr>
            <a:r>
              <a:rPr sz="1800" b="1">
                <a:solidFill>
                  <a:srgbClr val="0066FF"/>
                </a:solidFill>
                <a:latin typeface="PTTECW+Î¢ÈíÑÅºÚ,Bold"/>
                <a:cs typeface="PTTECW+Î¢ÈíÑÅºÚ,Bold"/>
              </a:rPr>
              <a:t>研发活动</a:t>
            </a:r>
          </a:p>
        </p:txBody>
      </p:sp>
      <p:sp>
        <p:nvSpPr>
          <p:cNvPr id="10" name="object 10"/>
          <p:cNvSpPr txBox="1"/>
          <p:nvPr/>
        </p:nvSpPr>
        <p:spPr>
          <a:xfrm>
            <a:off x="6669658" y="3655238"/>
            <a:ext cx="1257300" cy="64461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375"/>
              </a:lnSpc>
              <a:spcBef>
                <a:spcPct val="0"/>
              </a:spcBef>
              <a:spcAft>
                <a:spcPct val="0"/>
              </a:spcAft>
            </a:pPr>
            <a:r>
              <a:rPr sz="1800" b="1">
                <a:solidFill>
                  <a:srgbClr val="0066FF"/>
                </a:solidFill>
                <a:latin typeface="PTTECW+Î¢ÈíÑÅºÚ,Bold"/>
                <a:cs typeface="PTTECW+Î¢ÈíÑÅºÚ,Bold"/>
              </a:rPr>
              <a:t>研发活动</a:t>
            </a:r>
          </a:p>
        </p:txBody>
      </p:sp>
      <p:sp>
        <p:nvSpPr>
          <p:cNvPr id="11" name="object 11"/>
          <p:cNvSpPr txBox="1"/>
          <p:nvPr/>
        </p:nvSpPr>
        <p:spPr>
          <a:xfrm>
            <a:off x="4094353" y="3984423"/>
            <a:ext cx="1943100" cy="64461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375"/>
              </a:lnSpc>
              <a:spcBef>
                <a:spcPct val="0"/>
              </a:spcBef>
              <a:spcAft>
                <a:spcPct val="0"/>
              </a:spcAft>
            </a:pPr>
            <a:r>
              <a:rPr sz="1800" b="1">
                <a:solidFill>
                  <a:srgbClr val="0066FF"/>
                </a:solidFill>
                <a:latin typeface="PTTECW+Î¢ÈíÑÅºÚ,Bold"/>
                <a:cs typeface="PTTECW+Î¢ÈíÑÅºÚ,Bold"/>
              </a:rPr>
              <a:t>财务管理与核算</a:t>
            </a:r>
          </a:p>
        </p:txBody>
      </p:sp>
      <p:sp>
        <p:nvSpPr>
          <p:cNvPr id="12" name="object 12"/>
          <p:cNvSpPr txBox="1"/>
          <p:nvPr/>
        </p:nvSpPr>
        <p:spPr>
          <a:xfrm>
            <a:off x="6441059" y="3984423"/>
            <a:ext cx="1714500" cy="644611"/>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375"/>
              </a:lnSpc>
              <a:spcBef>
                <a:spcPct val="0"/>
              </a:spcBef>
              <a:spcAft>
                <a:spcPct val="0"/>
              </a:spcAft>
            </a:pPr>
            <a:r>
              <a:rPr sz="1800" b="1">
                <a:solidFill>
                  <a:srgbClr val="0066FF"/>
                </a:solidFill>
                <a:latin typeface="PTTECW+Î¢ÈíÑÅºÚ,Bold"/>
                <a:cs typeface="PTTECW+Î¢ÈíÑÅºÚ,Bold"/>
              </a:rPr>
              <a:t>税收优惠申报</a:t>
            </a:r>
          </a:p>
        </p:txBody>
      </p:sp>
      <p:sp>
        <p:nvSpPr>
          <p:cNvPr id="13" name="object 13"/>
          <p:cNvSpPr txBox="1"/>
          <p:nvPr/>
        </p:nvSpPr>
        <p:spPr>
          <a:xfrm>
            <a:off x="892454" y="4303936"/>
            <a:ext cx="2331720" cy="57231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b="1">
                <a:solidFill>
                  <a:srgbClr val="0066FF"/>
                </a:solidFill>
                <a:latin typeface="PTTECW+Î¢ÈíÑÅºÚ,Bold"/>
                <a:cs typeface="PTTECW+Î¢ÈíÑÅºÚ,Bold"/>
              </a:rPr>
              <a:t>研发人员绩效考核制度</a:t>
            </a:r>
          </a:p>
        </p:txBody>
      </p:sp>
      <p:sp>
        <p:nvSpPr>
          <p:cNvPr id="14" name="object 14"/>
          <p:cNvSpPr txBox="1"/>
          <p:nvPr/>
        </p:nvSpPr>
        <p:spPr>
          <a:xfrm>
            <a:off x="1063142" y="4966876"/>
            <a:ext cx="2343197" cy="91369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a:solidFill>
                  <a:srgbClr val="000000"/>
                </a:solidFill>
                <a:latin typeface="Wingdings"/>
                <a:cs typeface="Wingdings"/>
              </a:rPr>
              <a:t></a:t>
            </a:r>
            <a:r>
              <a:rPr sz="1600" spc="85">
                <a:solidFill>
                  <a:srgbClr val="000000"/>
                </a:solidFill>
                <a:latin typeface="Times New Roman"/>
                <a:cs typeface="Times New Roman"/>
              </a:rPr>
              <a:t> </a:t>
            </a:r>
            <a:r>
              <a:rPr sz="1600">
                <a:solidFill>
                  <a:srgbClr val="000000"/>
                </a:solidFill>
                <a:latin typeface="RNKRIE+Î¢ÈíÑÅºÚ"/>
                <a:cs typeface="RNKRIE+Î¢ÈíÑÅºÚ"/>
              </a:rPr>
              <a:t>研发机构与研发体系</a:t>
            </a:r>
          </a:p>
          <a:p>
            <a:pPr marL="0" marR="0">
              <a:lnSpc>
                <a:spcPts val="2106"/>
              </a:lnSpc>
              <a:spcBef>
                <a:spcPts val="581"/>
              </a:spcBef>
              <a:spcAft>
                <a:spcPct val="0"/>
              </a:spcAft>
            </a:pPr>
            <a:r>
              <a:rPr sz="1600">
                <a:solidFill>
                  <a:srgbClr val="000000"/>
                </a:solidFill>
                <a:latin typeface="Wingdings"/>
                <a:cs typeface="Wingdings"/>
              </a:rPr>
              <a:t></a:t>
            </a:r>
            <a:r>
              <a:rPr sz="1600" spc="85">
                <a:solidFill>
                  <a:srgbClr val="000000"/>
                </a:solidFill>
                <a:latin typeface="Times New Roman"/>
                <a:cs typeface="Times New Roman"/>
              </a:rPr>
              <a:t> </a:t>
            </a:r>
            <a:r>
              <a:rPr sz="1600">
                <a:solidFill>
                  <a:srgbClr val="000000"/>
                </a:solidFill>
                <a:latin typeface="RNKRIE+Î¢ÈíÑÅºÚ"/>
                <a:cs typeface="RNKRIE+Î¢ÈíÑÅºÚ"/>
              </a:rPr>
              <a:t>研发项目管理制度</a:t>
            </a:r>
          </a:p>
        </p:txBody>
      </p:sp>
      <p:sp>
        <p:nvSpPr>
          <p:cNvPr id="15" name="object 15"/>
          <p:cNvSpPr txBox="1"/>
          <p:nvPr/>
        </p:nvSpPr>
        <p:spPr>
          <a:xfrm>
            <a:off x="3871848" y="4966876"/>
            <a:ext cx="2139696" cy="125532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106"/>
              </a:lnSpc>
              <a:spcBef>
                <a:spcPct val="0"/>
              </a:spcBef>
              <a:spcAft>
                <a:spcPct val="0"/>
              </a:spcAft>
            </a:pPr>
            <a:r>
              <a:rPr sz="1600">
                <a:solidFill>
                  <a:srgbClr val="000000"/>
                </a:solidFill>
                <a:latin typeface="Wingdings"/>
                <a:cs typeface="Wingdings"/>
              </a:rPr>
              <a:t></a:t>
            </a:r>
            <a:r>
              <a:rPr sz="1600" spc="85">
                <a:solidFill>
                  <a:srgbClr val="000000"/>
                </a:solidFill>
                <a:latin typeface="Times New Roman"/>
                <a:cs typeface="Times New Roman"/>
              </a:rPr>
              <a:t> </a:t>
            </a:r>
            <a:r>
              <a:rPr sz="1600">
                <a:solidFill>
                  <a:srgbClr val="000000"/>
                </a:solidFill>
                <a:latin typeface="RNKRIE+Î¢ÈíÑÅºÚ"/>
                <a:cs typeface="RNKRIE+Î¢ÈíÑÅºÚ"/>
              </a:rPr>
              <a:t>研发费用管理制度</a:t>
            </a:r>
          </a:p>
          <a:p>
            <a:pPr marL="0" marR="0">
              <a:lnSpc>
                <a:spcPts val="2106"/>
              </a:lnSpc>
              <a:spcBef>
                <a:spcPts val="581"/>
              </a:spcBef>
              <a:spcAft>
                <a:spcPct val="0"/>
              </a:spcAft>
            </a:pPr>
            <a:r>
              <a:rPr sz="1600">
                <a:solidFill>
                  <a:srgbClr val="000000"/>
                </a:solidFill>
                <a:latin typeface="Wingdings"/>
                <a:cs typeface="Wingdings"/>
              </a:rPr>
              <a:t></a:t>
            </a:r>
            <a:r>
              <a:rPr sz="1600" spc="85">
                <a:solidFill>
                  <a:srgbClr val="000000"/>
                </a:solidFill>
                <a:latin typeface="Times New Roman"/>
                <a:cs typeface="Times New Roman"/>
              </a:rPr>
              <a:t> </a:t>
            </a:r>
            <a:r>
              <a:rPr sz="1600">
                <a:solidFill>
                  <a:srgbClr val="000000"/>
                </a:solidFill>
                <a:latin typeface="RNKRIE+Î¢ÈíÑÅºÚ"/>
                <a:cs typeface="RNKRIE+Î¢ÈíÑÅºÚ"/>
              </a:rPr>
              <a:t>研发费用核算制度</a:t>
            </a:r>
          </a:p>
          <a:p>
            <a:pPr marL="361188" marR="0">
              <a:lnSpc>
                <a:spcPts val="2106"/>
              </a:lnSpc>
              <a:spcBef>
                <a:spcPts val="583"/>
              </a:spcBef>
              <a:spcAft>
                <a:spcPct val="0"/>
              </a:spcAft>
            </a:pPr>
            <a:r>
              <a:rPr sz="1600">
                <a:solidFill>
                  <a:srgbClr val="000000"/>
                </a:solidFill>
                <a:latin typeface="RNKRIE+Î¢ÈíÑÅºÚ"/>
                <a:cs typeface="RNKRIE+Î¢ÈíÑÅºÚ"/>
              </a:rPr>
              <a:t>（会计准则）</a:t>
            </a:r>
          </a:p>
        </p:txBody>
      </p:sp>
      <p:pic>
        <p:nvPicPr>
          <p:cNvPr id="3074"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2431669" y="3010344"/>
            <a:ext cx="4933597"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4" dirty="0">
                <a:solidFill>
                  <a:srgbClr val="FF0000"/>
                </a:solidFill>
                <a:latin typeface="CVBGQD+ËÎÌå"/>
                <a:cs typeface="CVBGQD+ËÎÌå"/>
              </a:rPr>
              <a:t>3.</a:t>
            </a:r>
            <a:r>
              <a:rPr sz="2400" spc="12" dirty="0">
                <a:solidFill>
                  <a:srgbClr val="FF0000"/>
                </a:solidFill>
                <a:latin typeface="RFFVST+ËÎÌå"/>
                <a:cs typeface="RFFVST+ËÎÌå"/>
              </a:rPr>
              <a:t>对企业的参考建议—</a:t>
            </a:r>
            <a:r>
              <a:rPr sz="2400" spc="12" dirty="0" err="1">
                <a:solidFill>
                  <a:srgbClr val="FF0000"/>
                </a:solidFill>
                <a:latin typeface="RFFVST+ËÎÌå"/>
                <a:cs typeface="RFFVST+ËÎÌå"/>
              </a:rPr>
              <a:t>借用外力</a:t>
            </a:r>
            <a:endParaRPr sz="2400" spc="12" dirty="0">
              <a:solidFill>
                <a:srgbClr val="FF0000"/>
              </a:solidFill>
              <a:latin typeface="RFFVST+ËÎÌå"/>
              <a:cs typeface="RFFVST+ËÎÌå"/>
            </a:endParaRPr>
          </a:p>
        </p:txBody>
      </p:sp>
      <p:pic>
        <p:nvPicPr>
          <p:cNvPr id="2050"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067409" y="1809178"/>
            <a:ext cx="5986881"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FF0000"/>
                </a:solidFill>
                <a:latin typeface="RJCAAF+ËÎÌå"/>
                <a:cs typeface="RJCAAF+ËÎÌå"/>
              </a:rPr>
              <a:t>（三）高新技术企业认定管理办法介绍</a:t>
            </a:r>
          </a:p>
        </p:txBody>
      </p:sp>
      <p:sp>
        <p:nvSpPr>
          <p:cNvPr id="4" name="object 4"/>
          <p:cNvSpPr txBox="1"/>
          <p:nvPr/>
        </p:nvSpPr>
        <p:spPr>
          <a:xfrm>
            <a:off x="1061618" y="2845880"/>
            <a:ext cx="6975026" cy="92747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10"/>
              </a:lnSpc>
              <a:spcBef>
                <a:spcPct val="0"/>
              </a:spcBef>
              <a:spcAft>
                <a:spcPct val="0"/>
              </a:spcAft>
            </a:pPr>
            <a:r>
              <a:rPr sz="1800">
                <a:solidFill>
                  <a:srgbClr val="000000"/>
                </a:solidFill>
                <a:latin typeface="RJCAAF+ËÎÌå"/>
                <a:cs typeface="RJCAAF+ËÎÌå"/>
              </a:rPr>
              <a:t>《高新技术企业认定管理办法》（国科发火</a:t>
            </a:r>
            <a:r>
              <a:rPr sz="1800">
                <a:solidFill>
                  <a:srgbClr val="000000"/>
                </a:solidFill>
                <a:latin typeface="Arial"/>
                <a:cs typeface="Arial"/>
              </a:rPr>
              <a:t>[2008]172</a:t>
            </a:r>
            <a:r>
              <a:rPr sz="1800">
                <a:solidFill>
                  <a:srgbClr val="000000"/>
                </a:solidFill>
                <a:latin typeface="RJCAAF+ËÎÌå"/>
                <a:cs typeface="RJCAAF+ËÎÌå"/>
              </a:rPr>
              <a:t>号）。</a:t>
            </a:r>
          </a:p>
          <a:p>
            <a:pPr marL="4341215" marR="0">
              <a:lnSpc>
                <a:spcPts val="2010"/>
              </a:lnSpc>
              <a:spcBef>
                <a:spcPts val="581"/>
              </a:spcBef>
              <a:spcAft>
                <a:spcPct val="0"/>
              </a:spcAft>
            </a:pPr>
            <a:r>
              <a:rPr sz="1800">
                <a:solidFill>
                  <a:srgbClr val="000000"/>
                </a:solidFill>
                <a:latin typeface="Arial"/>
                <a:cs typeface="Arial"/>
              </a:rPr>
              <a:t>--2008</a:t>
            </a:r>
            <a:r>
              <a:rPr sz="1800">
                <a:solidFill>
                  <a:srgbClr val="000000"/>
                </a:solidFill>
                <a:latin typeface="RJCAAF+ËÎÌå"/>
                <a:cs typeface="RJCAAF+ËÎÌå"/>
              </a:rPr>
              <a:t>年</a:t>
            </a:r>
            <a:r>
              <a:rPr sz="1800">
                <a:solidFill>
                  <a:srgbClr val="000000"/>
                </a:solidFill>
                <a:latin typeface="Arial"/>
                <a:cs typeface="Arial"/>
              </a:rPr>
              <a:t>4</a:t>
            </a:r>
            <a:r>
              <a:rPr sz="1800">
                <a:solidFill>
                  <a:srgbClr val="000000"/>
                </a:solidFill>
                <a:latin typeface="RJCAAF+ËÎÌå"/>
                <a:cs typeface="RJCAAF+ËÎÌå"/>
              </a:rPr>
              <a:t>月</a:t>
            </a:r>
            <a:r>
              <a:rPr sz="1800">
                <a:solidFill>
                  <a:srgbClr val="000000"/>
                </a:solidFill>
                <a:latin typeface="Arial"/>
                <a:cs typeface="Arial"/>
              </a:rPr>
              <a:t>14</a:t>
            </a:r>
            <a:r>
              <a:rPr sz="1800">
                <a:solidFill>
                  <a:srgbClr val="000000"/>
                </a:solidFill>
                <a:latin typeface="RJCAAF+ËÎÌå"/>
                <a:cs typeface="RJCAAF+ËÎÌå"/>
              </a:rPr>
              <a:t>日</a:t>
            </a:r>
          </a:p>
        </p:txBody>
      </p:sp>
      <p:sp>
        <p:nvSpPr>
          <p:cNvPr id="5" name="object 5"/>
          <p:cNvSpPr txBox="1"/>
          <p:nvPr/>
        </p:nvSpPr>
        <p:spPr>
          <a:xfrm>
            <a:off x="1061618" y="3833537"/>
            <a:ext cx="7550230" cy="92774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13"/>
              </a:lnSpc>
              <a:spcBef>
                <a:spcPct val="0"/>
              </a:spcBef>
              <a:spcAft>
                <a:spcPct val="0"/>
              </a:spcAft>
            </a:pPr>
            <a:r>
              <a:rPr sz="1800">
                <a:solidFill>
                  <a:srgbClr val="000000"/>
                </a:solidFill>
                <a:latin typeface="RJCAAF+ËÎÌå"/>
                <a:cs typeface="RJCAAF+ËÎÌå"/>
              </a:rPr>
              <a:t>《高新技术企业认定管理工作指引》</a:t>
            </a:r>
            <a:r>
              <a:rPr sz="1800" spc="54">
                <a:solidFill>
                  <a:srgbClr val="000000"/>
                </a:solidFill>
                <a:latin typeface="Times New Roman"/>
                <a:cs typeface="Times New Roman"/>
              </a:rPr>
              <a:t> </a:t>
            </a:r>
            <a:r>
              <a:rPr sz="1800">
                <a:solidFill>
                  <a:srgbClr val="000000"/>
                </a:solidFill>
                <a:latin typeface="RJCAAF+ËÎÌå"/>
                <a:cs typeface="RJCAAF+ËÎÌå"/>
              </a:rPr>
              <a:t>（国科发火</a:t>
            </a:r>
            <a:r>
              <a:rPr sz="1800">
                <a:solidFill>
                  <a:srgbClr val="000000"/>
                </a:solidFill>
                <a:latin typeface="Arial"/>
                <a:cs typeface="Arial"/>
              </a:rPr>
              <a:t>[2008]362</a:t>
            </a:r>
            <a:r>
              <a:rPr sz="1800">
                <a:solidFill>
                  <a:srgbClr val="000000"/>
                </a:solidFill>
                <a:latin typeface="RJCAAF+ËÎÌå"/>
                <a:cs typeface="RJCAAF+ËÎÌå"/>
              </a:rPr>
              <a:t>号）。</a:t>
            </a:r>
          </a:p>
          <a:p>
            <a:pPr marL="4278731" marR="0">
              <a:lnSpc>
                <a:spcPts val="2010"/>
              </a:lnSpc>
              <a:spcBef>
                <a:spcPts val="581"/>
              </a:spcBef>
              <a:spcAft>
                <a:spcPct val="0"/>
              </a:spcAft>
            </a:pPr>
            <a:r>
              <a:rPr sz="1800">
                <a:solidFill>
                  <a:srgbClr val="000000"/>
                </a:solidFill>
                <a:latin typeface="Arial"/>
                <a:cs typeface="Arial"/>
              </a:rPr>
              <a:t>--2008</a:t>
            </a:r>
            <a:r>
              <a:rPr sz="1800">
                <a:solidFill>
                  <a:srgbClr val="000000"/>
                </a:solidFill>
                <a:latin typeface="RJCAAF+ËÎÌå"/>
                <a:cs typeface="RJCAAF+ËÎÌå"/>
              </a:rPr>
              <a:t>年</a:t>
            </a:r>
            <a:r>
              <a:rPr sz="1800">
                <a:solidFill>
                  <a:srgbClr val="000000"/>
                </a:solidFill>
                <a:latin typeface="Arial"/>
                <a:cs typeface="Arial"/>
              </a:rPr>
              <a:t>7</a:t>
            </a:r>
            <a:r>
              <a:rPr sz="1800">
                <a:solidFill>
                  <a:srgbClr val="000000"/>
                </a:solidFill>
                <a:latin typeface="RJCAAF+ËÎÌå"/>
                <a:cs typeface="RJCAAF+ËÎÌå"/>
              </a:rPr>
              <a:t>月</a:t>
            </a:r>
            <a:r>
              <a:rPr sz="1800">
                <a:solidFill>
                  <a:srgbClr val="000000"/>
                </a:solidFill>
                <a:latin typeface="Arial"/>
                <a:cs typeface="Arial"/>
              </a:rPr>
              <a:t>8</a:t>
            </a:r>
            <a:r>
              <a:rPr sz="1800">
                <a:solidFill>
                  <a:srgbClr val="000000"/>
                </a:solidFill>
                <a:latin typeface="RJCAAF+ËÎÌå"/>
                <a:cs typeface="RJCAAF+ËÎÌå"/>
              </a:rPr>
              <a:t>日</a:t>
            </a:r>
          </a:p>
        </p:txBody>
      </p:sp>
      <p:pic>
        <p:nvPicPr>
          <p:cNvPr id="43010"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917143" y="1386053"/>
            <a:ext cx="2301240"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20">
                <a:solidFill>
                  <a:srgbClr val="FF0000"/>
                </a:solidFill>
                <a:latin typeface="UMCDIF+ËÎÌå"/>
                <a:cs typeface="UMCDIF+ËÎÌå"/>
              </a:rPr>
              <a:t>1</a:t>
            </a:r>
            <a:r>
              <a:rPr sz="2000" spc="15">
                <a:solidFill>
                  <a:srgbClr val="FF0000"/>
                </a:solidFill>
                <a:latin typeface="JNEFLH+ËÎÌå"/>
                <a:cs typeface="JNEFLH+ËÎÌå"/>
              </a:rPr>
              <a:t>、办法主要特点</a:t>
            </a:r>
          </a:p>
        </p:txBody>
      </p:sp>
      <p:sp>
        <p:nvSpPr>
          <p:cNvPr id="4" name="object 4"/>
          <p:cNvSpPr txBox="1"/>
          <p:nvPr/>
        </p:nvSpPr>
        <p:spPr>
          <a:xfrm>
            <a:off x="774496" y="2076084"/>
            <a:ext cx="8832460" cy="84624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dirty="0">
                <a:solidFill>
                  <a:srgbClr val="000000"/>
                </a:solidFill>
                <a:latin typeface="JNEFLH+ËÎÌå"/>
                <a:cs typeface="JNEFLH+ËÎÌå"/>
              </a:rPr>
              <a:t>（</a:t>
            </a:r>
            <a:r>
              <a:rPr sz="1800" dirty="0">
                <a:solidFill>
                  <a:srgbClr val="000000"/>
                </a:solidFill>
                <a:latin typeface="UMCDIF+ËÎÌå"/>
                <a:cs typeface="UMCDIF+ËÎÌå"/>
              </a:rPr>
              <a:t>1</a:t>
            </a:r>
            <a:r>
              <a:rPr sz="1800" dirty="0">
                <a:solidFill>
                  <a:srgbClr val="000000"/>
                </a:solidFill>
                <a:latin typeface="JNEFLH+ËÎÌå"/>
                <a:cs typeface="JNEFLH+ËÎÌå"/>
              </a:rPr>
              <a:t>）贯彻国家自主创新战略，以</a:t>
            </a:r>
            <a:r>
              <a:rPr sz="1800" spc="11" dirty="0">
                <a:solidFill>
                  <a:srgbClr val="0000FF"/>
                </a:solidFill>
                <a:latin typeface="JNEFLH+ËÎÌå"/>
                <a:cs typeface="JNEFLH+ËÎÌå"/>
              </a:rPr>
              <a:t>企业自主研发和创新能力为核心</a:t>
            </a:r>
            <a:r>
              <a:rPr sz="1800" dirty="0">
                <a:solidFill>
                  <a:srgbClr val="000000"/>
                </a:solidFill>
                <a:latin typeface="JNEFLH+ËÎÌå"/>
                <a:cs typeface="JNEFLH+ËÎÌå"/>
              </a:rPr>
              <a:t>来认定高新</a:t>
            </a:r>
          </a:p>
          <a:p>
            <a:pPr marL="338327" marR="0">
              <a:lnSpc>
                <a:spcPts val="1802"/>
              </a:lnSpc>
              <a:spcBef>
                <a:spcPts val="360"/>
              </a:spcBef>
              <a:spcAft>
                <a:spcPct val="0"/>
              </a:spcAft>
            </a:pPr>
            <a:r>
              <a:rPr sz="1800" dirty="0" err="1">
                <a:solidFill>
                  <a:srgbClr val="000000"/>
                </a:solidFill>
                <a:latin typeface="JNEFLH+ËÎÌå"/>
                <a:cs typeface="JNEFLH+ËÎÌå"/>
              </a:rPr>
              <a:t>技术企业，是新办法最重要的一个特点</a:t>
            </a:r>
            <a:r>
              <a:rPr sz="1800" dirty="0">
                <a:solidFill>
                  <a:srgbClr val="000000"/>
                </a:solidFill>
                <a:latin typeface="JNEFLH+ËÎÌå"/>
                <a:cs typeface="JNEFLH+ËÎÌå"/>
              </a:rPr>
              <a:t>。</a:t>
            </a:r>
          </a:p>
        </p:txBody>
      </p:sp>
      <p:sp>
        <p:nvSpPr>
          <p:cNvPr id="5" name="object 5"/>
          <p:cNvSpPr txBox="1"/>
          <p:nvPr/>
        </p:nvSpPr>
        <p:spPr>
          <a:xfrm>
            <a:off x="774496" y="2679969"/>
            <a:ext cx="8818440" cy="84582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JNEFLH+ËÎÌå"/>
                <a:cs typeface="JNEFLH+ËÎÌå"/>
              </a:rPr>
              <a:t>（</a:t>
            </a:r>
            <a:r>
              <a:rPr sz="1800">
                <a:solidFill>
                  <a:srgbClr val="000000"/>
                </a:solidFill>
                <a:latin typeface="UMCDIF+ËÎÌå"/>
                <a:cs typeface="UMCDIF+ËÎÌå"/>
              </a:rPr>
              <a:t>2</a:t>
            </a:r>
            <a:r>
              <a:rPr sz="1800">
                <a:solidFill>
                  <a:srgbClr val="000000"/>
                </a:solidFill>
                <a:latin typeface="JNEFLH+ËÎÌå"/>
                <a:cs typeface="JNEFLH+ËÎÌå"/>
              </a:rPr>
              <a:t>）新办法明确了研究开发等关键认定指标的</a:t>
            </a:r>
            <a:r>
              <a:rPr sz="1800" spc="12">
                <a:solidFill>
                  <a:srgbClr val="0000FF"/>
                </a:solidFill>
                <a:latin typeface="JNEFLH+ËÎÌå"/>
                <a:cs typeface="JNEFLH+ËÎÌå"/>
              </a:rPr>
              <a:t>测度依据</a:t>
            </a:r>
            <a:r>
              <a:rPr sz="1800">
                <a:solidFill>
                  <a:srgbClr val="000000"/>
                </a:solidFill>
                <a:latin typeface="JNEFLH+ËÎÌå"/>
                <a:cs typeface="JNEFLH+ËÎÌå"/>
              </a:rPr>
              <a:t>，</a:t>
            </a:r>
            <a:r>
              <a:rPr sz="1800" spc="11">
                <a:solidFill>
                  <a:srgbClr val="0000FF"/>
                </a:solidFill>
                <a:latin typeface="JNEFLH+ËÎÌå"/>
                <a:cs typeface="JNEFLH+ËÎÌå"/>
              </a:rPr>
              <a:t>避免</a:t>
            </a:r>
            <a:r>
              <a:rPr sz="1800">
                <a:solidFill>
                  <a:srgbClr val="000000"/>
                </a:solidFill>
                <a:latin typeface="JNEFLH+ËÎÌå"/>
                <a:cs typeface="JNEFLH+ËÎÌå"/>
              </a:rPr>
              <a:t>了认定工作的</a:t>
            </a:r>
          </a:p>
          <a:p>
            <a:pPr marL="338327" marR="0">
              <a:lnSpc>
                <a:spcPts val="1800"/>
              </a:lnSpc>
              <a:spcBef>
                <a:spcPts val="360"/>
              </a:spcBef>
              <a:spcAft>
                <a:spcPct val="0"/>
              </a:spcAft>
            </a:pPr>
            <a:r>
              <a:rPr sz="1800" spc="11">
                <a:solidFill>
                  <a:srgbClr val="0000FF"/>
                </a:solidFill>
                <a:latin typeface="JNEFLH+ËÎÌå"/>
                <a:cs typeface="JNEFLH+ËÎÌå"/>
              </a:rPr>
              <a:t>随意性</a:t>
            </a:r>
            <a:r>
              <a:rPr sz="1800">
                <a:solidFill>
                  <a:srgbClr val="000000"/>
                </a:solidFill>
                <a:latin typeface="JNEFLH+ËÎÌå"/>
                <a:cs typeface="JNEFLH+ËÎÌå"/>
              </a:rPr>
              <a:t>。</a:t>
            </a:r>
          </a:p>
        </p:txBody>
      </p:sp>
      <p:sp>
        <p:nvSpPr>
          <p:cNvPr id="6" name="object 6"/>
          <p:cNvSpPr txBox="1"/>
          <p:nvPr/>
        </p:nvSpPr>
        <p:spPr>
          <a:xfrm>
            <a:off x="774496" y="3283473"/>
            <a:ext cx="8811722" cy="84581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JNEFLH+ËÎÌå"/>
                <a:cs typeface="JNEFLH+ËÎÌå"/>
              </a:rPr>
              <a:t>（</a:t>
            </a:r>
            <a:r>
              <a:rPr sz="1800">
                <a:solidFill>
                  <a:srgbClr val="000000"/>
                </a:solidFill>
                <a:latin typeface="UMCDIF+ËÎÌå"/>
                <a:cs typeface="UMCDIF+ËÎÌå"/>
              </a:rPr>
              <a:t>3</a:t>
            </a:r>
            <a:r>
              <a:rPr sz="1800">
                <a:solidFill>
                  <a:srgbClr val="000000"/>
                </a:solidFill>
                <a:latin typeface="JNEFLH+ËÎÌå"/>
                <a:cs typeface="JNEFLH+ËÎÌå"/>
              </a:rPr>
              <a:t>）新办法用《国家重点支持的高新技术</a:t>
            </a:r>
            <a:r>
              <a:rPr sz="1800" spc="11">
                <a:solidFill>
                  <a:srgbClr val="0000FF"/>
                </a:solidFill>
                <a:latin typeface="JNEFLH+ËÎÌå"/>
                <a:cs typeface="JNEFLH+ËÎÌå"/>
              </a:rPr>
              <a:t>领域</a:t>
            </a:r>
            <a:r>
              <a:rPr sz="1800">
                <a:solidFill>
                  <a:srgbClr val="000000"/>
                </a:solidFill>
                <a:latin typeface="JNEFLH+ËÎÌå"/>
                <a:cs typeface="JNEFLH+ËÎÌå"/>
              </a:rPr>
              <a:t>》指导认定工作，避免了《高</a:t>
            </a:r>
          </a:p>
          <a:p>
            <a:pPr marL="338327" marR="0">
              <a:lnSpc>
                <a:spcPts val="1800"/>
              </a:lnSpc>
              <a:spcBef>
                <a:spcPts val="359"/>
              </a:spcBef>
              <a:spcAft>
                <a:spcPct val="0"/>
              </a:spcAft>
            </a:pPr>
            <a:r>
              <a:rPr sz="1800">
                <a:solidFill>
                  <a:srgbClr val="000000"/>
                </a:solidFill>
                <a:latin typeface="JNEFLH+ËÎÌå"/>
                <a:cs typeface="JNEFLH+ËÎÌå"/>
              </a:rPr>
              <a:t>新技术产品目录》的局限性。</a:t>
            </a:r>
          </a:p>
        </p:txBody>
      </p:sp>
      <p:sp>
        <p:nvSpPr>
          <p:cNvPr id="7" name="object 7"/>
          <p:cNvSpPr txBox="1"/>
          <p:nvPr/>
        </p:nvSpPr>
        <p:spPr>
          <a:xfrm>
            <a:off x="774496" y="3887231"/>
            <a:ext cx="8821946" cy="84582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JNEFLH+ËÎÌå"/>
                <a:cs typeface="JNEFLH+ËÎÌå"/>
              </a:rPr>
              <a:t>（</a:t>
            </a:r>
            <a:r>
              <a:rPr sz="1800">
                <a:solidFill>
                  <a:srgbClr val="000000"/>
                </a:solidFill>
                <a:latin typeface="UMCDIF+ËÎÌå"/>
                <a:cs typeface="UMCDIF+ËÎÌå"/>
              </a:rPr>
              <a:t>4</a:t>
            </a:r>
            <a:r>
              <a:rPr sz="1800">
                <a:solidFill>
                  <a:srgbClr val="000000"/>
                </a:solidFill>
                <a:latin typeface="JNEFLH+ËÎÌå"/>
                <a:cs typeface="JNEFLH+ËÎÌå"/>
              </a:rPr>
              <a:t>）新办法根据形势的发展和我国企业的实际情况，对</a:t>
            </a:r>
            <a:r>
              <a:rPr sz="1800" spc="11">
                <a:solidFill>
                  <a:srgbClr val="0000FF"/>
                </a:solidFill>
                <a:latin typeface="JNEFLH+ËÎÌå"/>
                <a:cs typeface="JNEFLH+ËÎÌå"/>
              </a:rPr>
              <a:t>研发费用占销售收入</a:t>
            </a:r>
          </a:p>
          <a:p>
            <a:pPr marL="338327" marR="0">
              <a:lnSpc>
                <a:spcPts val="1800"/>
              </a:lnSpc>
              <a:spcBef>
                <a:spcPts val="360"/>
              </a:spcBef>
              <a:spcAft>
                <a:spcPct val="0"/>
              </a:spcAft>
            </a:pPr>
            <a:r>
              <a:rPr sz="1800" spc="11">
                <a:solidFill>
                  <a:srgbClr val="0000FF"/>
                </a:solidFill>
                <a:latin typeface="JNEFLH+ËÎÌå"/>
                <a:cs typeface="JNEFLH+ËÎÌå"/>
              </a:rPr>
              <a:t>的比例</a:t>
            </a:r>
            <a:r>
              <a:rPr sz="1800">
                <a:solidFill>
                  <a:srgbClr val="000000"/>
                </a:solidFill>
                <a:latin typeface="JNEFLH+ËÎÌå"/>
                <a:cs typeface="JNEFLH+ËÎÌå"/>
              </a:rPr>
              <a:t>进行了必要的调整。</a:t>
            </a:r>
          </a:p>
        </p:txBody>
      </p:sp>
      <p:sp>
        <p:nvSpPr>
          <p:cNvPr id="8" name="object 8"/>
          <p:cNvSpPr txBox="1"/>
          <p:nvPr/>
        </p:nvSpPr>
        <p:spPr>
          <a:xfrm>
            <a:off x="774496" y="4490735"/>
            <a:ext cx="8814497" cy="845819"/>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JNEFLH+ËÎÌå"/>
                <a:cs typeface="JNEFLH+ËÎÌå"/>
              </a:rPr>
              <a:t>（</a:t>
            </a:r>
            <a:r>
              <a:rPr sz="1800">
                <a:solidFill>
                  <a:srgbClr val="000000"/>
                </a:solidFill>
                <a:latin typeface="UMCDIF+ËÎÌå"/>
                <a:cs typeface="UMCDIF+ËÎÌå"/>
              </a:rPr>
              <a:t>5</a:t>
            </a:r>
            <a:r>
              <a:rPr sz="1800">
                <a:solidFill>
                  <a:srgbClr val="000000"/>
                </a:solidFill>
                <a:latin typeface="JNEFLH+ËÎÌå"/>
                <a:cs typeface="JNEFLH+ËÎÌå"/>
              </a:rPr>
              <a:t>）建立部门合作与政策协调的</a:t>
            </a:r>
            <a:r>
              <a:rPr sz="1800" spc="11">
                <a:solidFill>
                  <a:srgbClr val="0000FF"/>
                </a:solidFill>
                <a:latin typeface="JNEFLH+ËÎÌå"/>
                <a:cs typeface="JNEFLH+ËÎÌå"/>
              </a:rPr>
              <a:t>长效机制</a:t>
            </a:r>
            <a:r>
              <a:rPr sz="1800">
                <a:solidFill>
                  <a:srgbClr val="000000"/>
                </a:solidFill>
                <a:latin typeface="JNEFLH+ËÎÌå"/>
                <a:cs typeface="JNEFLH+ËÎÌå"/>
              </a:rPr>
              <a:t>，构建责权分明、监管与操作分离</a:t>
            </a:r>
          </a:p>
          <a:p>
            <a:pPr marL="338327" marR="0">
              <a:lnSpc>
                <a:spcPts val="1800"/>
              </a:lnSpc>
              <a:spcBef>
                <a:spcPts val="359"/>
              </a:spcBef>
              <a:spcAft>
                <a:spcPct val="0"/>
              </a:spcAft>
            </a:pPr>
            <a:r>
              <a:rPr sz="1800">
                <a:solidFill>
                  <a:srgbClr val="000000"/>
                </a:solidFill>
                <a:latin typeface="JNEFLH+ËÎÌå"/>
                <a:cs typeface="JNEFLH+ËÎÌå"/>
              </a:rPr>
              <a:t>的认定管理工作体系，是高新技术企业认定工作的一次重大改革。</a:t>
            </a:r>
          </a:p>
        </p:txBody>
      </p:sp>
      <p:sp>
        <p:nvSpPr>
          <p:cNvPr id="9" name="object 9"/>
          <p:cNvSpPr txBox="1"/>
          <p:nvPr/>
        </p:nvSpPr>
        <p:spPr>
          <a:xfrm>
            <a:off x="774496" y="5094358"/>
            <a:ext cx="8818553" cy="84608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2"/>
              </a:lnSpc>
              <a:spcBef>
                <a:spcPct val="0"/>
              </a:spcBef>
              <a:spcAft>
                <a:spcPct val="0"/>
              </a:spcAft>
            </a:pPr>
            <a:r>
              <a:rPr sz="1800">
                <a:solidFill>
                  <a:srgbClr val="000000"/>
                </a:solidFill>
                <a:latin typeface="JNEFLH+ËÎÌå"/>
                <a:cs typeface="JNEFLH+ËÎÌå"/>
              </a:rPr>
              <a:t>（</a:t>
            </a:r>
            <a:r>
              <a:rPr sz="1800">
                <a:solidFill>
                  <a:srgbClr val="000000"/>
                </a:solidFill>
                <a:latin typeface="UMCDIF+ËÎÌå"/>
                <a:cs typeface="UMCDIF+ËÎÌå"/>
              </a:rPr>
              <a:t>6</a:t>
            </a:r>
            <a:r>
              <a:rPr sz="1800">
                <a:solidFill>
                  <a:srgbClr val="000000"/>
                </a:solidFill>
                <a:latin typeface="JNEFLH+ËÎÌå"/>
                <a:cs typeface="JNEFLH+ËÎÌå"/>
              </a:rPr>
              <a:t>）</a:t>
            </a:r>
            <a:r>
              <a:rPr sz="1800" spc="11">
                <a:solidFill>
                  <a:srgbClr val="0000FF"/>
                </a:solidFill>
                <a:latin typeface="JNEFLH+ËÎÌå"/>
                <a:cs typeface="JNEFLH+ËÎÌå"/>
              </a:rPr>
              <a:t>取消地域界限</a:t>
            </a:r>
            <a:r>
              <a:rPr sz="1800">
                <a:solidFill>
                  <a:srgbClr val="000000"/>
                </a:solidFill>
                <a:latin typeface="JNEFLH+ËÎÌå"/>
                <a:cs typeface="JNEFLH+ËÎÌå"/>
              </a:rPr>
              <a:t>，不分区内区外，统一认定高新技术企业，实现了由区域</a:t>
            </a:r>
          </a:p>
          <a:p>
            <a:pPr marL="338327" marR="0">
              <a:lnSpc>
                <a:spcPts val="1800"/>
              </a:lnSpc>
              <a:spcBef>
                <a:spcPts val="360"/>
              </a:spcBef>
              <a:spcAft>
                <a:spcPct val="0"/>
              </a:spcAft>
            </a:pPr>
            <a:r>
              <a:rPr sz="1800">
                <a:solidFill>
                  <a:srgbClr val="000000"/>
                </a:solidFill>
                <a:latin typeface="JNEFLH+ËÎÌå"/>
                <a:cs typeface="JNEFLH+ËÎÌå"/>
              </a:rPr>
              <a:t>政策向产业政策的转移。</a:t>
            </a:r>
          </a:p>
        </p:txBody>
      </p:sp>
      <p:pic>
        <p:nvPicPr>
          <p:cNvPr id="41986"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187624" y="3068960"/>
            <a:ext cx="7344816" cy="30777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a:lnSpc>
                <a:spcPts val="2400"/>
              </a:lnSpc>
              <a:spcBef>
                <a:spcPct val="0"/>
              </a:spcBef>
              <a:spcAft>
                <a:spcPct val="0"/>
              </a:spcAft>
            </a:pPr>
            <a:r>
              <a:rPr lang="zh-CN" altLang="en-US" sz="4000" spc="11" dirty="0" smtClean="0">
                <a:solidFill>
                  <a:srgbClr val="FF0000"/>
                </a:solidFill>
                <a:latin typeface="FHPGDM+ËÎÌå"/>
                <a:cs typeface="FHPGDM+ËÎÌå"/>
              </a:rPr>
              <a:t>二</a:t>
            </a:r>
            <a:r>
              <a:rPr sz="4000" spc="11" dirty="0" smtClean="0">
                <a:solidFill>
                  <a:srgbClr val="FF0000"/>
                </a:solidFill>
                <a:latin typeface="FHPGDM+ËÎÌå"/>
                <a:cs typeface="FHPGDM+ËÎÌå"/>
              </a:rPr>
              <a:t>、</a:t>
            </a:r>
            <a:r>
              <a:rPr lang="zh-CN" altLang="en-US" sz="4000" spc="14" dirty="0" smtClean="0">
                <a:solidFill>
                  <a:srgbClr val="FF0000"/>
                </a:solidFill>
                <a:latin typeface="ERIMUB+ËÎÌå"/>
                <a:cs typeface="ERIMUB+ËÎÌå"/>
              </a:rPr>
              <a:t>高新技术企业认定政策规定</a:t>
            </a:r>
            <a:endParaRPr sz="4000" spc="11" dirty="0">
              <a:solidFill>
                <a:srgbClr val="FF0000"/>
              </a:solidFill>
              <a:latin typeface="FHPGDM+ËÎÌå"/>
              <a:cs typeface="FHPGDM+ËÎÌå"/>
            </a:endParaRPr>
          </a:p>
        </p:txBody>
      </p:sp>
      <p:pic>
        <p:nvPicPr>
          <p:cNvPr id="40962"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1061618" y="1272095"/>
            <a:ext cx="2142438" cy="7620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400"/>
              </a:lnSpc>
              <a:spcBef>
                <a:spcPct val="0"/>
              </a:spcBef>
              <a:spcAft>
                <a:spcPct val="0"/>
              </a:spcAft>
            </a:pPr>
            <a:r>
              <a:rPr sz="2400" spc="11">
                <a:solidFill>
                  <a:srgbClr val="FF0000"/>
                </a:solidFill>
                <a:latin typeface="OICPHM+ËÎÌå"/>
                <a:cs typeface="OICPHM+ËÎÌå"/>
              </a:rPr>
              <a:t>3</a:t>
            </a:r>
            <a:r>
              <a:rPr sz="2400" spc="14">
                <a:solidFill>
                  <a:srgbClr val="FF0000"/>
                </a:solidFill>
                <a:latin typeface="EAJWII+ËÎÌå"/>
                <a:cs typeface="EAJWII+ËÎÌå"/>
              </a:rPr>
              <a:t>、认定条件</a:t>
            </a:r>
          </a:p>
        </p:txBody>
      </p:sp>
      <p:sp>
        <p:nvSpPr>
          <p:cNvPr id="4" name="object 4"/>
          <p:cNvSpPr txBox="1"/>
          <p:nvPr/>
        </p:nvSpPr>
        <p:spPr>
          <a:xfrm>
            <a:off x="1039672" y="1923137"/>
            <a:ext cx="8234036" cy="155016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29717" marR="0">
              <a:lnSpc>
                <a:spcPts val="2004"/>
              </a:lnSpc>
              <a:spcBef>
                <a:spcPct val="0"/>
              </a:spcBef>
              <a:spcAft>
                <a:spcPct val="0"/>
              </a:spcAft>
            </a:pPr>
            <a:r>
              <a:rPr sz="2000" spc="12" dirty="0">
                <a:solidFill>
                  <a:srgbClr val="000000"/>
                </a:solidFill>
                <a:latin typeface="EAJWII+ËÎÌå"/>
                <a:cs typeface="EAJWII+ËÎÌå"/>
              </a:rPr>
              <a:t>《</a:t>
            </a:r>
            <a:r>
              <a:rPr sz="2000" spc="12" dirty="0" err="1">
                <a:solidFill>
                  <a:srgbClr val="000000"/>
                </a:solidFill>
                <a:latin typeface="EAJWII+ËÎÌå"/>
                <a:cs typeface="EAJWII+ËÎÌå"/>
              </a:rPr>
              <a:t>认定办法》规定，高新技术企业是在国家重点支持的高新</a:t>
            </a:r>
            <a:endParaRPr sz="2000" spc="12" dirty="0">
              <a:solidFill>
                <a:srgbClr val="000000"/>
              </a:solidFill>
              <a:latin typeface="EAJWII+ËÎÌå"/>
              <a:cs typeface="EAJWII+ËÎÌå"/>
            </a:endParaRPr>
          </a:p>
          <a:p>
            <a:pPr marL="0" marR="0">
              <a:lnSpc>
                <a:spcPts val="2006"/>
              </a:lnSpc>
              <a:spcBef>
                <a:spcPts val="491"/>
              </a:spcBef>
              <a:spcAft>
                <a:spcPct val="0"/>
              </a:spcAft>
            </a:pPr>
            <a:r>
              <a:rPr sz="2000" spc="14" dirty="0" err="1">
                <a:solidFill>
                  <a:srgbClr val="000000"/>
                </a:solidFill>
                <a:latin typeface="EAJWII+ËÎÌå"/>
                <a:cs typeface="EAJWII+ËÎÌå"/>
              </a:rPr>
              <a:t>技术领域内，持续进行研究开发与技术成果转化，形成企业核心</a:t>
            </a:r>
            <a:endParaRPr sz="2000" spc="14" dirty="0">
              <a:solidFill>
                <a:srgbClr val="000000"/>
              </a:solidFill>
              <a:latin typeface="EAJWII+ËÎÌå"/>
              <a:cs typeface="EAJWII+ËÎÌå"/>
            </a:endParaRPr>
          </a:p>
          <a:p>
            <a:pPr marL="0" marR="0">
              <a:lnSpc>
                <a:spcPts val="2004"/>
              </a:lnSpc>
              <a:spcBef>
                <a:spcPts val="395"/>
              </a:spcBef>
              <a:spcAft>
                <a:spcPct val="0"/>
              </a:spcAft>
            </a:pPr>
            <a:r>
              <a:rPr sz="2000" spc="14" dirty="0" err="1">
                <a:solidFill>
                  <a:srgbClr val="000000"/>
                </a:solidFill>
                <a:latin typeface="EAJWII+ËÎÌå"/>
                <a:cs typeface="EAJWII+ËÎÌå"/>
              </a:rPr>
              <a:t>自主知识产权，并以此为基础开展生产经营活动，在中国境内</a:t>
            </a:r>
            <a:endParaRPr sz="2000" spc="14" dirty="0">
              <a:solidFill>
                <a:srgbClr val="000000"/>
              </a:solidFill>
              <a:latin typeface="EAJWII+ËÎÌå"/>
              <a:cs typeface="EAJWII+ËÎÌå"/>
            </a:endParaRPr>
          </a:p>
          <a:p>
            <a:pPr marL="0" marR="0">
              <a:lnSpc>
                <a:spcPts val="2004"/>
              </a:lnSpc>
              <a:spcBef>
                <a:spcPts val="300"/>
              </a:spcBef>
              <a:spcAft>
                <a:spcPct val="0"/>
              </a:spcAft>
            </a:pPr>
            <a:r>
              <a:rPr sz="2000" spc="14" dirty="0">
                <a:solidFill>
                  <a:srgbClr val="000000"/>
                </a:solidFill>
                <a:latin typeface="EAJWII+ËÎÌå"/>
                <a:cs typeface="EAJWII+ËÎÌå"/>
              </a:rPr>
              <a:t>（</a:t>
            </a:r>
            <a:r>
              <a:rPr sz="2000" spc="14" dirty="0" err="1">
                <a:solidFill>
                  <a:srgbClr val="000000"/>
                </a:solidFill>
                <a:latin typeface="EAJWII+ËÎÌå"/>
                <a:cs typeface="EAJWII+ËÎÌå"/>
              </a:rPr>
              <a:t>不包括港、澳、台地区）注册一年以上的居民企业</a:t>
            </a:r>
            <a:r>
              <a:rPr sz="2000" spc="14" dirty="0">
                <a:solidFill>
                  <a:srgbClr val="000000"/>
                </a:solidFill>
                <a:latin typeface="EAJWII+ËÎÌå"/>
                <a:cs typeface="EAJWII+ËÎÌå"/>
              </a:rPr>
              <a:t>。</a:t>
            </a:r>
          </a:p>
        </p:txBody>
      </p:sp>
      <p:sp>
        <p:nvSpPr>
          <p:cNvPr id="5" name="object 5"/>
          <p:cNvSpPr txBox="1"/>
          <p:nvPr/>
        </p:nvSpPr>
        <p:spPr>
          <a:xfrm>
            <a:off x="1609597" y="3349855"/>
            <a:ext cx="5294598" cy="63550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004"/>
              </a:lnSpc>
              <a:spcBef>
                <a:spcPct val="0"/>
              </a:spcBef>
              <a:spcAft>
                <a:spcPct val="0"/>
              </a:spcAft>
            </a:pPr>
            <a:r>
              <a:rPr sz="2000" spc="15">
                <a:solidFill>
                  <a:srgbClr val="000000"/>
                </a:solidFill>
                <a:latin typeface="EAJWII+ËÎÌå"/>
                <a:cs typeface="EAJWII+ËÎÌå"/>
              </a:rPr>
              <a:t>高新技术企业认定须同时满足以下条件：</a:t>
            </a:r>
          </a:p>
        </p:txBody>
      </p:sp>
      <p:sp>
        <p:nvSpPr>
          <p:cNvPr id="6" name="object 6"/>
          <p:cNvSpPr txBox="1"/>
          <p:nvPr/>
        </p:nvSpPr>
        <p:spPr>
          <a:xfrm>
            <a:off x="1039672" y="3724444"/>
            <a:ext cx="8296165" cy="1138528"/>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569925" marR="0">
              <a:lnSpc>
                <a:spcPts val="2013"/>
              </a:lnSpc>
              <a:spcBef>
                <a:spcPct val="0"/>
              </a:spcBef>
              <a:spcAft>
                <a:spcPct val="0"/>
              </a:spcAft>
            </a:pPr>
            <a:r>
              <a:rPr sz="1800">
                <a:solidFill>
                  <a:srgbClr val="000000"/>
                </a:solidFill>
                <a:latin typeface="Arial"/>
                <a:cs typeface="Arial"/>
              </a:rPr>
              <a:t>1.</a:t>
            </a:r>
            <a:r>
              <a:rPr sz="1800">
                <a:solidFill>
                  <a:srgbClr val="000000"/>
                </a:solidFill>
                <a:latin typeface="EAJWII+ËÎÌå"/>
                <a:cs typeface="EAJWII+ËÎÌå"/>
              </a:rPr>
              <a:t>在中国境内（不含港、澳、台地区）注册的企业，近三年内通过</a:t>
            </a:r>
          </a:p>
          <a:p>
            <a:pPr marL="0" marR="0">
              <a:lnSpc>
                <a:spcPts val="2010"/>
              </a:lnSpc>
              <a:spcBef>
                <a:spcPts val="209"/>
              </a:spcBef>
              <a:spcAft>
                <a:spcPct val="0"/>
              </a:spcAft>
            </a:pPr>
            <a:r>
              <a:rPr sz="1800">
                <a:solidFill>
                  <a:srgbClr val="000000"/>
                </a:solidFill>
                <a:latin typeface="EAJWII+ËÎÌå"/>
                <a:cs typeface="EAJWII+ËÎÌå"/>
              </a:rPr>
              <a:t>自主研发、受让、受赠、并购等方式，或通过</a:t>
            </a:r>
            <a:r>
              <a:rPr sz="1800">
                <a:solidFill>
                  <a:srgbClr val="000000"/>
                </a:solidFill>
                <a:latin typeface="Arial"/>
                <a:cs typeface="Arial"/>
              </a:rPr>
              <a:t>5</a:t>
            </a:r>
            <a:r>
              <a:rPr sz="1800">
                <a:solidFill>
                  <a:srgbClr val="000000"/>
                </a:solidFill>
                <a:latin typeface="EAJWII+ËÎÌå"/>
                <a:cs typeface="EAJWII+ËÎÌå"/>
              </a:rPr>
              <a:t>年以上的独占许可方式，</a:t>
            </a:r>
          </a:p>
          <a:p>
            <a:pPr marL="0" marR="0">
              <a:lnSpc>
                <a:spcPts val="1800"/>
              </a:lnSpc>
              <a:spcBef>
                <a:spcPts val="360"/>
              </a:spcBef>
              <a:spcAft>
                <a:spcPct val="0"/>
              </a:spcAft>
            </a:pPr>
            <a:r>
              <a:rPr sz="1800">
                <a:solidFill>
                  <a:srgbClr val="000000"/>
                </a:solidFill>
                <a:latin typeface="EAJWII+ËÎÌå"/>
                <a:cs typeface="EAJWII+ËÎÌå"/>
              </a:rPr>
              <a:t>对其主要产品（服务）的核心技术拥有自主知识产权；</a:t>
            </a:r>
          </a:p>
        </p:txBody>
      </p:sp>
      <p:sp>
        <p:nvSpPr>
          <p:cNvPr id="7" name="object 7"/>
          <p:cNvSpPr txBox="1"/>
          <p:nvPr/>
        </p:nvSpPr>
        <p:spPr>
          <a:xfrm>
            <a:off x="1039672" y="4610164"/>
            <a:ext cx="8404827" cy="1224907"/>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89153" marR="0">
              <a:lnSpc>
                <a:spcPts val="2010"/>
              </a:lnSpc>
              <a:spcBef>
                <a:spcPct val="0"/>
              </a:spcBef>
              <a:spcAft>
                <a:spcPct val="0"/>
              </a:spcAft>
            </a:pPr>
            <a:r>
              <a:rPr sz="1800">
                <a:solidFill>
                  <a:srgbClr val="000000"/>
                </a:solidFill>
                <a:latin typeface="Arial"/>
                <a:cs typeface="Arial"/>
              </a:rPr>
              <a:t>2.</a:t>
            </a:r>
            <a:r>
              <a:rPr sz="1800">
                <a:solidFill>
                  <a:srgbClr val="000000"/>
                </a:solidFill>
                <a:latin typeface="EAJWII+ËÎÌå"/>
                <a:cs typeface="EAJWII+ËÎÌå"/>
              </a:rPr>
              <a:t>产品（服务）属于《国家重点支持的高新技术领域》规定的范围；</a:t>
            </a:r>
          </a:p>
          <a:p>
            <a:pPr marL="487629" marR="0">
              <a:lnSpc>
                <a:spcPts val="2013"/>
              </a:lnSpc>
              <a:spcBef>
                <a:spcPts val="580"/>
              </a:spcBef>
              <a:spcAft>
                <a:spcPct val="0"/>
              </a:spcAft>
            </a:pPr>
            <a:r>
              <a:rPr sz="1800">
                <a:solidFill>
                  <a:srgbClr val="000000"/>
                </a:solidFill>
                <a:latin typeface="Arial"/>
                <a:cs typeface="Arial"/>
              </a:rPr>
              <a:t>3.</a:t>
            </a:r>
            <a:r>
              <a:rPr sz="1800">
                <a:solidFill>
                  <a:srgbClr val="000000"/>
                </a:solidFill>
                <a:latin typeface="EAJWII+ËÎÌå"/>
                <a:cs typeface="EAJWII+ËÎÌå"/>
              </a:rPr>
              <a:t>具有大学专科以上学历的科技人员占企业当年职工总数的</a:t>
            </a:r>
            <a:r>
              <a:rPr sz="1800">
                <a:solidFill>
                  <a:srgbClr val="000000"/>
                </a:solidFill>
                <a:latin typeface="Arial"/>
                <a:cs typeface="Arial"/>
              </a:rPr>
              <a:t>30%</a:t>
            </a:r>
            <a:r>
              <a:rPr sz="1800">
                <a:solidFill>
                  <a:srgbClr val="000000"/>
                </a:solidFill>
                <a:latin typeface="EAJWII+ËÎÌå"/>
                <a:cs typeface="EAJWII+ËÎÌå"/>
              </a:rPr>
              <a:t>以</a:t>
            </a:r>
          </a:p>
          <a:p>
            <a:pPr marL="0" marR="0">
              <a:lnSpc>
                <a:spcPts val="2010"/>
              </a:lnSpc>
              <a:spcBef>
                <a:spcPts val="329"/>
              </a:spcBef>
              <a:spcAft>
                <a:spcPct val="0"/>
              </a:spcAft>
            </a:pPr>
            <a:r>
              <a:rPr sz="1800">
                <a:solidFill>
                  <a:srgbClr val="000000"/>
                </a:solidFill>
                <a:latin typeface="EAJWII+ËÎÌå"/>
                <a:cs typeface="EAJWII+ËÎÌå"/>
              </a:rPr>
              <a:t>上，其中研发人员占企业当年职工总数的</a:t>
            </a:r>
            <a:r>
              <a:rPr sz="1800">
                <a:solidFill>
                  <a:srgbClr val="000000"/>
                </a:solidFill>
                <a:latin typeface="Arial"/>
                <a:cs typeface="Arial"/>
              </a:rPr>
              <a:t>10%</a:t>
            </a:r>
            <a:r>
              <a:rPr sz="1800">
                <a:solidFill>
                  <a:srgbClr val="000000"/>
                </a:solidFill>
                <a:latin typeface="EAJWII+ËÎÌå"/>
                <a:cs typeface="EAJWII+ËÎÌå"/>
              </a:rPr>
              <a:t>以上；</a:t>
            </a:r>
          </a:p>
        </p:txBody>
      </p:sp>
      <p:pic>
        <p:nvPicPr>
          <p:cNvPr id="39938" name="Picture 2"/>
          <p:cNvPicPr>
            <a:picLocks noChangeAspect="1" noChangeArrowheads="1"/>
          </p:cNvPicPr>
          <p:nvPr/>
        </p:nvPicPr>
        <p:blipFill>
          <a:blip r:embed="rId3" cstate="print"/>
          <a:srcRect/>
          <a:stretch>
            <a:fillRect/>
          </a:stretch>
        </p:blipFill>
        <p:spPr bwMode="auto">
          <a:xfrm>
            <a:off x="323528" y="188640"/>
            <a:ext cx="847725" cy="781050"/>
          </a:xfrm>
          <a:prstGeom prst="rect">
            <a:avLst/>
          </a:prstGeom>
          <a:noFill/>
          <a:ln w="9525">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object 1"/>
          <p:cNvSpPr/>
          <p:nvPr/>
        </p:nvSpPr>
        <p:spPr>
          <a:xfrm>
            <a:off x="0" y="0"/>
            <a:ext cx="9144000" cy="6857998"/>
          </a:xfrm>
          <a:prstGeom prst="rect">
            <a:avLst/>
          </a:prstGeom>
          <a:blipFill>
            <a:blip r:embed="rId2" cstate="print"/>
            <a:stretch>
              <a:fillRect/>
            </a:stretch>
          </a:blipFill>
        </p:spPr>
        <p:txBody>
          <a:bodyPr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endParaRPr/>
          </a:p>
        </p:txBody>
      </p:sp>
      <p:sp>
        <p:nvSpPr>
          <p:cNvPr id="3" name="object 3"/>
          <p:cNvSpPr txBox="1"/>
          <p:nvPr/>
        </p:nvSpPr>
        <p:spPr>
          <a:xfrm>
            <a:off x="823874" y="1192127"/>
            <a:ext cx="8552641" cy="156184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569950" marR="0">
              <a:lnSpc>
                <a:spcPts val="2238"/>
              </a:lnSpc>
              <a:spcBef>
                <a:spcPct val="0"/>
              </a:spcBef>
              <a:spcAft>
                <a:spcPct val="0"/>
              </a:spcAft>
            </a:pPr>
            <a:r>
              <a:rPr sz="2000" b="1">
                <a:solidFill>
                  <a:srgbClr val="000000"/>
                </a:solidFill>
                <a:latin typeface="Arial"/>
                <a:cs typeface="Arial"/>
              </a:rPr>
              <a:t>4.</a:t>
            </a:r>
            <a:r>
              <a:rPr sz="2000" spc="15">
                <a:solidFill>
                  <a:srgbClr val="000000"/>
                </a:solidFill>
                <a:latin typeface="SSITQP+ËÎÌå"/>
                <a:cs typeface="SSITQP+ËÎÌå"/>
              </a:rPr>
              <a:t>企业为获得科学技术（不包括人文、社会科学）新知识，创</a:t>
            </a:r>
          </a:p>
          <a:p>
            <a:pPr marL="0" marR="0">
              <a:lnSpc>
                <a:spcPts val="2006"/>
              </a:lnSpc>
              <a:spcBef>
                <a:spcPts val="491"/>
              </a:spcBef>
              <a:spcAft>
                <a:spcPct val="0"/>
              </a:spcAft>
            </a:pPr>
            <a:r>
              <a:rPr sz="2000" spc="15">
                <a:solidFill>
                  <a:srgbClr val="000000"/>
                </a:solidFill>
                <a:latin typeface="SSITQP+ËÎÌå"/>
                <a:cs typeface="SSITQP+ËÎÌå"/>
              </a:rPr>
              <a:t>造性运用科学技术新知识，或实质性改进技术、产品（服务）而持</a:t>
            </a:r>
          </a:p>
          <a:p>
            <a:pPr marL="0" marR="0">
              <a:lnSpc>
                <a:spcPts val="2004"/>
              </a:lnSpc>
              <a:spcBef>
                <a:spcPts val="395"/>
              </a:spcBef>
              <a:spcAft>
                <a:spcPct val="0"/>
              </a:spcAft>
            </a:pPr>
            <a:r>
              <a:rPr sz="2000" spc="15">
                <a:solidFill>
                  <a:srgbClr val="000000"/>
                </a:solidFill>
                <a:latin typeface="SSITQP+ËÎÌå"/>
                <a:cs typeface="SSITQP+ËÎÌå"/>
              </a:rPr>
              <a:t>续进行了研究开发活动，且近三个会计年度的研究开发费用总额占</a:t>
            </a:r>
          </a:p>
          <a:p>
            <a:pPr marL="0" marR="0">
              <a:lnSpc>
                <a:spcPts val="2004"/>
              </a:lnSpc>
              <a:spcBef>
                <a:spcPts val="300"/>
              </a:spcBef>
              <a:spcAft>
                <a:spcPct val="0"/>
              </a:spcAft>
            </a:pPr>
            <a:r>
              <a:rPr sz="2000" spc="18">
                <a:solidFill>
                  <a:srgbClr val="000000"/>
                </a:solidFill>
                <a:latin typeface="SSITQP+ËÎÌå"/>
                <a:cs typeface="SSITQP+ËÎÌå"/>
              </a:rPr>
              <a:t>销售收入总额的比例符合如下要求：</a:t>
            </a:r>
          </a:p>
        </p:txBody>
      </p:sp>
      <p:sp>
        <p:nvSpPr>
          <p:cNvPr id="4" name="object 4"/>
          <p:cNvSpPr txBox="1"/>
          <p:nvPr/>
        </p:nvSpPr>
        <p:spPr>
          <a:xfrm>
            <a:off x="1183538" y="2503439"/>
            <a:ext cx="7361913"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SSITQP+ËÎÌå"/>
                <a:cs typeface="SSITQP+ËÎÌå"/>
              </a:rPr>
              <a:t>（</a:t>
            </a:r>
            <a:r>
              <a:rPr sz="1800">
                <a:solidFill>
                  <a:srgbClr val="000000"/>
                </a:solidFill>
                <a:latin typeface="BFLARN+Á¥Êé"/>
                <a:cs typeface="BFLARN+Á¥Êé"/>
              </a:rPr>
              <a:t>1</a:t>
            </a:r>
            <a:r>
              <a:rPr sz="1800">
                <a:solidFill>
                  <a:srgbClr val="000000"/>
                </a:solidFill>
                <a:latin typeface="SSITQP+ËÎÌå"/>
                <a:cs typeface="SSITQP+ËÎÌå"/>
              </a:rPr>
              <a:t>）最近一年销售收入小于</a:t>
            </a:r>
            <a:r>
              <a:rPr sz="1800">
                <a:solidFill>
                  <a:srgbClr val="000000"/>
                </a:solidFill>
                <a:latin typeface="BFLARN+Á¥Êé"/>
                <a:cs typeface="BFLARN+Á¥Êé"/>
              </a:rPr>
              <a:t>5,000</a:t>
            </a:r>
            <a:r>
              <a:rPr sz="1800">
                <a:solidFill>
                  <a:srgbClr val="000000"/>
                </a:solidFill>
                <a:latin typeface="SSITQP+ËÎÌå"/>
                <a:cs typeface="SSITQP+ËÎÌå"/>
              </a:rPr>
              <a:t>万元的企业，比例不低于</a:t>
            </a:r>
            <a:r>
              <a:rPr sz="1800">
                <a:solidFill>
                  <a:srgbClr val="000000"/>
                </a:solidFill>
                <a:latin typeface="BFLARN+Á¥Êé"/>
                <a:cs typeface="BFLARN+Á¥Êé"/>
              </a:rPr>
              <a:t>6%</a:t>
            </a:r>
            <a:r>
              <a:rPr sz="1800">
                <a:solidFill>
                  <a:srgbClr val="000000"/>
                </a:solidFill>
                <a:latin typeface="SSITQP+ËÎÌå"/>
                <a:cs typeface="SSITQP+ËÎÌå"/>
              </a:rPr>
              <a:t>；</a:t>
            </a:r>
          </a:p>
        </p:txBody>
      </p:sp>
      <p:sp>
        <p:nvSpPr>
          <p:cNvPr id="5" name="object 5"/>
          <p:cNvSpPr txBox="1"/>
          <p:nvPr/>
        </p:nvSpPr>
        <p:spPr>
          <a:xfrm>
            <a:off x="823874" y="2852554"/>
            <a:ext cx="8553739" cy="846082"/>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347472" marR="0">
              <a:lnSpc>
                <a:spcPts val="1802"/>
              </a:lnSpc>
              <a:spcBef>
                <a:spcPct val="0"/>
              </a:spcBef>
              <a:spcAft>
                <a:spcPct val="0"/>
              </a:spcAft>
            </a:pPr>
            <a:r>
              <a:rPr sz="1800">
                <a:solidFill>
                  <a:srgbClr val="000000"/>
                </a:solidFill>
                <a:latin typeface="SSITQP+ËÎÌå"/>
                <a:cs typeface="SSITQP+ËÎÌå"/>
              </a:rPr>
              <a:t>（</a:t>
            </a:r>
            <a:r>
              <a:rPr sz="1800">
                <a:solidFill>
                  <a:srgbClr val="000000"/>
                </a:solidFill>
                <a:latin typeface="BFLARN+Á¥Êé"/>
                <a:cs typeface="BFLARN+Á¥Êé"/>
              </a:rPr>
              <a:t>2</a:t>
            </a:r>
            <a:r>
              <a:rPr sz="1800">
                <a:solidFill>
                  <a:srgbClr val="000000"/>
                </a:solidFill>
                <a:latin typeface="SSITQP+ËÎÌå"/>
                <a:cs typeface="SSITQP+ËÎÌå"/>
              </a:rPr>
              <a:t>）最近一年销售收入在</a:t>
            </a:r>
            <a:r>
              <a:rPr sz="1800">
                <a:solidFill>
                  <a:srgbClr val="000000"/>
                </a:solidFill>
                <a:latin typeface="BFLARN+Á¥Êé"/>
                <a:cs typeface="BFLARN+Á¥Êé"/>
              </a:rPr>
              <a:t>5,000</a:t>
            </a:r>
            <a:r>
              <a:rPr sz="1800">
                <a:solidFill>
                  <a:srgbClr val="000000"/>
                </a:solidFill>
                <a:latin typeface="SSITQP+ËÎÌå"/>
                <a:cs typeface="SSITQP+ËÎÌå"/>
              </a:rPr>
              <a:t>万元至</a:t>
            </a:r>
            <a:r>
              <a:rPr sz="1800">
                <a:solidFill>
                  <a:srgbClr val="000000"/>
                </a:solidFill>
                <a:latin typeface="BFLARN+Á¥Êé"/>
                <a:cs typeface="BFLARN+Á¥Êé"/>
              </a:rPr>
              <a:t>20,000</a:t>
            </a:r>
            <a:r>
              <a:rPr sz="1800">
                <a:solidFill>
                  <a:srgbClr val="000000"/>
                </a:solidFill>
                <a:latin typeface="SSITQP+ËÎÌå"/>
                <a:cs typeface="SSITQP+ËÎÌå"/>
              </a:rPr>
              <a:t>万元的企业，比例不低于</a:t>
            </a:r>
          </a:p>
          <a:p>
            <a:pPr marL="0" marR="0">
              <a:lnSpc>
                <a:spcPts val="1800"/>
              </a:lnSpc>
              <a:spcBef>
                <a:spcPts val="360"/>
              </a:spcBef>
              <a:spcAft>
                <a:spcPct val="0"/>
              </a:spcAft>
            </a:pPr>
            <a:r>
              <a:rPr sz="1800">
                <a:solidFill>
                  <a:srgbClr val="000000"/>
                </a:solidFill>
                <a:latin typeface="BFLARN+Á¥Êé"/>
                <a:cs typeface="BFLARN+Á¥Êé"/>
              </a:rPr>
              <a:t>4%</a:t>
            </a:r>
            <a:r>
              <a:rPr sz="1800">
                <a:solidFill>
                  <a:srgbClr val="000000"/>
                </a:solidFill>
                <a:latin typeface="SSITQP+ËÎÌå"/>
                <a:cs typeface="SSITQP+ËÎÌå"/>
              </a:rPr>
              <a:t> ；</a:t>
            </a:r>
          </a:p>
        </p:txBody>
      </p:sp>
      <p:sp>
        <p:nvSpPr>
          <p:cNvPr id="6" name="object 6"/>
          <p:cNvSpPr txBox="1"/>
          <p:nvPr/>
        </p:nvSpPr>
        <p:spPr>
          <a:xfrm>
            <a:off x="1171346" y="3456320"/>
            <a:ext cx="7756248" cy="571500"/>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1800"/>
              </a:lnSpc>
              <a:spcBef>
                <a:spcPct val="0"/>
              </a:spcBef>
              <a:spcAft>
                <a:spcPct val="0"/>
              </a:spcAft>
            </a:pPr>
            <a:r>
              <a:rPr sz="1800">
                <a:solidFill>
                  <a:srgbClr val="000000"/>
                </a:solidFill>
                <a:latin typeface="SSITQP+ËÎÌå"/>
                <a:cs typeface="SSITQP+ËÎÌå"/>
              </a:rPr>
              <a:t>（</a:t>
            </a:r>
            <a:r>
              <a:rPr sz="1800">
                <a:solidFill>
                  <a:srgbClr val="000000"/>
                </a:solidFill>
                <a:latin typeface="BFLARN+Á¥Êé"/>
                <a:cs typeface="BFLARN+Á¥Êé"/>
              </a:rPr>
              <a:t>3</a:t>
            </a:r>
            <a:r>
              <a:rPr sz="1800">
                <a:solidFill>
                  <a:srgbClr val="000000"/>
                </a:solidFill>
                <a:latin typeface="SSITQP+ËÎÌå"/>
                <a:cs typeface="SSITQP+ËÎÌå"/>
              </a:rPr>
              <a:t>）最近一年销售收入在</a:t>
            </a:r>
            <a:r>
              <a:rPr sz="1800">
                <a:solidFill>
                  <a:srgbClr val="000000"/>
                </a:solidFill>
                <a:latin typeface="BFLARN+Á¥Êé"/>
                <a:cs typeface="BFLARN+Á¥Êé"/>
              </a:rPr>
              <a:t>20,000</a:t>
            </a:r>
            <a:r>
              <a:rPr sz="1800">
                <a:solidFill>
                  <a:srgbClr val="000000"/>
                </a:solidFill>
                <a:latin typeface="SSITQP+ËÎÌå"/>
                <a:cs typeface="SSITQP+ËÎÌå"/>
              </a:rPr>
              <a:t>万元以上的企业，比例不低于</a:t>
            </a:r>
            <a:r>
              <a:rPr sz="1800">
                <a:solidFill>
                  <a:srgbClr val="000000"/>
                </a:solidFill>
                <a:latin typeface="BFLARN+Á¥Êé"/>
                <a:cs typeface="BFLARN+Á¥Êé"/>
              </a:rPr>
              <a:t>3%</a:t>
            </a:r>
            <a:r>
              <a:rPr sz="1800">
                <a:solidFill>
                  <a:srgbClr val="000000"/>
                </a:solidFill>
                <a:latin typeface="SSITQP+ËÎÌå"/>
                <a:cs typeface="SSITQP+ËÎÌå"/>
              </a:rPr>
              <a:t>。</a:t>
            </a:r>
          </a:p>
        </p:txBody>
      </p:sp>
      <p:sp>
        <p:nvSpPr>
          <p:cNvPr id="7" name="object 7"/>
          <p:cNvSpPr txBox="1"/>
          <p:nvPr/>
        </p:nvSpPr>
        <p:spPr>
          <a:xfrm>
            <a:off x="823874" y="3773313"/>
            <a:ext cx="8457665" cy="112039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87654" marR="0">
              <a:lnSpc>
                <a:spcPts val="1800"/>
              </a:lnSpc>
              <a:spcBef>
                <a:spcPct val="0"/>
              </a:spcBef>
              <a:spcAft>
                <a:spcPct val="0"/>
              </a:spcAft>
            </a:pPr>
            <a:r>
              <a:rPr sz="1800">
                <a:solidFill>
                  <a:srgbClr val="000000"/>
                </a:solidFill>
                <a:latin typeface="SSITQP+ËÎÌå"/>
                <a:cs typeface="SSITQP+ËÎÌå"/>
              </a:rPr>
              <a:t>其中，企业在中国境内发生的研究开发费用总额占全部研究开发费用</a:t>
            </a:r>
          </a:p>
          <a:p>
            <a:pPr marL="0" marR="0">
              <a:lnSpc>
                <a:spcPts val="2013"/>
              </a:lnSpc>
              <a:spcBef>
                <a:spcPts val="198"/>
              </a:spcBef>
              <a:spcAft>
                <a:spcPct val="0"/>
              </a:spcAft>
            </a:pPr>
            <a:r>
              <a:rPr sz="1800">
                <a:solidFill>
                  <a:srgbClr val="000000"/>
                </a:solidFill>
                <a:latin typeface="SSITQP+ËÎÌå"/>
                <a:cs typeface="SSITQP+ËÎÌå"/>
              </a:rPr>
              <a:t>总额的比例不低于</a:t>
            </a:r>
            <a:r>
              <a:rPr sz="1800">
                <a:solidFill>
                  <a:srgbClr val="000000"/>
                </a:solidFill>
                <a:latin typeface="Arial"/>
                <a:cs typeface="Arial"/>
              </a:rPr>
              <a:t>60%</a:t>
            </a:r>
            <a:r>
              <a:rPr sz="1800">
                <a:solidFill>
                  <a:srgbClr val="000000"/>
                </a:solidFill>
                <a:latin typeface="SSITQP+ËÎÌå"/>
                <a:cs typeface="SSITQP+ËÎÌå"/>
              </a:rPr>
              <a:t>。企业注册成立时间不足三年的，按实际经营年限</a:t>
            </a:r>
          </a:p>
          <a:p>
            <a:pPr marL="0" marR="0">
              <a:lnSpc>
                <a:spcPts val="1800"/>
              </a:lnSpc>
              <a:spcBef>
                <a:spcPts val="309"/>
              </a:spcBef>
              <a:spcAft>
                <a:spcPct val="0"/>
              </a:spcAft>
            </a:pPr>
            <a:r>
              <a:rPr sz="1800">
                <a:solidFill>
                  <a:srgbClr val="000000"/>
                </a:solidFill>
                <a:latin typeface="SSITQP+ËÎÌå"/>
                <a:cs typeface="SSITQP+ËÎÌå"/>
              </a:rPr>
              <a:t>计算；</a:t>
            </a:r>
          </a:p>
        </p:txBody>
      </p:sp>
      <p:sp>
        <p:nvSpPr>
          <p:cNvPr id="8" name="object 8"/>
          <p:cNvSpPr txBox="1"/>
          <p:nvPr/>
        </p:nvSpPr>
        <p:spPr>
          <a:xfrm>
            <a:off x="1253642" y="4649448"/>
            <a:ext cx="7883135" cy="665333"/>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0" marR="0">
              <a:lnSpc>
                <a:spcPts val="2238"/>
              </a:lnSpc>
              <a:spcBef>
                <a:spcPct val="0"/>
              </a:spcBef>
              <a:spcAft>
                <a:spcPct val="0"/>
              </a:spcAft>
            </a:pPr>
            <a:r>
              <a:rPr sz="2000" b="1">
                <a:solidFill>
                  <a:srgbClr val="000000"/>
                </a:solidFill>
                <a:latin typeface="Arial"/>
                <a:cs typeface="Arial"/>
              </a:rPr>
              <a:t>5.</a:t>
            </a:r>
            <a:r>
              <a:rPr sz="2000" spc="15">
                <a:solidFill>
                  <a:srgbClr val="000000"/>
                </a:solidFill>
                <a:latin typeface="SSITQP+ËÎÌå"/>
                <a:cs typeface="SSITQP+ËÎÌå"/>
              </a:rPr>
              <a:t>高新技术产品（服务）收入占企业当年总收入的</a:t>
            </a:r>
            <a:r>
              <a:rPr sz="2000" b="1" spc="-14">
                <a:solidFill>
                  <a:srgbClr val="000000"/>
                </a:solidFill>
                <a:latin typeface="Arial"/>
                <a:cs typeface="Arial"/>
              </a:rPr>
              <a:t>60%</a:t>
            </a:r>
            <a:r>
              <a:rPr sz="2000" spc="18">
                <a:solidFill>
                  <a:srgbClr val="000000"/>
                </a:solidFill>
                <a:latin typeface="SSITQP+ËÎÌå"/>
                <a:cs typeface="SSITQP+ËÎÌå"/>
              </a:rPr>
              <a:t>以上；</a:t>
            </a:r>
          </a:p>
        </p:txBody>
      </p:sp>
      <p:sp>
        <p:nvSpPr>
          <p:cNvPr id="9" name="object 9"/>
          <p:cNvSpPr txBox="1"/>
          <p:nvPr/>
        </p:nvSpPr>
        <p:spPr>
          <a:xfrm>
            <a:off x="823874" y="5015208"/>
            <a:ext cx="8530282" cy="1257094"/>
          </a:xfrm>
          <a:prstGeom prst="rect">
            <a:avLst/>
          </a:prstGeom>
        </p:spPr>
        <p:txBody>
          <a:bodyPr vert="horz" wrap="square" lIns="0" tIns="0" rIns="0" bIns="0" rtlCol="0">
            <a:spAutoFit/>
          </a:bodyPr>
          <a:lstStyle>
            <a:lvl1pPr marL="0" algn="l" defTabSz="914400" rtl="0" eaLnBrk="0" latinLnBrk="0" hangingPunct="0">
              <a:defRPr sz="1800" kern="1200" smtId="4294967295">
                <a:solidFill>
                  <a:schemeClr val="phClr"/>
                </a:solidFill>
                <a:latin typeface="Arial"/>
                <a:ea typeface="Arial"/>
                <a:cs typeface="Arial"/>
              </a:defRPr>
            </a:lvl1pPr>
            <a:lvl2pPr marL="0" algn="l" defTabSz="914400" rtl="0" eaLnBrk="0" latinLnBrk="0" hangingPunct="0">
              <a:defRPr sz="1800" kern="1200" smtId="4294967295">
                <a:solidFill>
                  <a:schemeClr val="phClr"/>
                </a:solidFill>
                <a:latin typeface="Arial"/>
                <a:ea typeface="Arial"/>
                <a:cs typeface="Arial"/>
              </a:defRPr>
            </a:lvl2pPr>
            <a:lvl3pPr marL="0" algn="l" defTabSz="914400" rtl="0" eaLnBrk="0" latinLnBrk="0" hangingPunct="0">
              <a:defRPr sz="1800" kern="1200" smtId="4294967295">
                <a:solidFill>
                  <a:schemeClr val="phClr"/>
                </a:solidFill>
                <a:latin typeface="Arial"/>
                <a:ea typeface="Arial"/>
                <a:cs typeface="Arial"/>
              </a:defRPr>
            </a:lvl3pPr>
            <a:lvl4pPr marL="0" algn="l" defTabSz="914400" rtl="0" eaLnBrk="0" latinLnBrk="0" hangingPunct="0">
              <a:defRPr sz="1800" kern="1200" smtId="4294967295">
                <a:solidFill>
                  <a:schemeClr val="phClr"/>
                </a:solidFill>
                <a:latin typeface="Arial"/>
                <a:ea typeface="Arial"/>
                <a:cs typeface="Arial"/>
              </a:defRPr>
            </a:lvl4pPr>
            <a:lvl5pPr marL="0" algn="l" defTabSz="914400" rtl="0" eaLnBrk="0" latinLnBrk="0" hangingPunct="0">
              <a:defRPr sz="1800" kern="1200" smtId="4294967295">
                <a:solidFill>
                  <a:schemeClr val="phClr"/>
                </a:solidFill>
                <a:latin typeface="Arial"/>
                <a:ea typeface="Arial"/>
                <a:cs typeface="Arial"/>
              </a:defRPr>
            </a:lvl5pPr>
            <a:lvl6pPr marL="0" algn="l" defTabSz="914400" rtl="0" eaLnBrk="0" latinLnBrk="0" hangingPunct="0">
              <a:defRPr sz="1800" kern="1200" smtId="4294967295">
                <a:solidFill>
                  <a:schemeClr val="phClr"/>
                </a:solidFill>
                <a:latin typeface="Arial"/>
                <a:ea typeface="Arial"/>
                <a:cs typeface="Arial"/>
              </a:defRPr>
            </a:lvl6pPr>
            <a:lvl7pPr marL="0" algn="l" defTabSz="914400" rtl="0" eaLnBrk="0" latinLnBrk="0" hangingPunct="0">
              <a:defRPr sz="1800" kern="1200" smtId="4294967295">
                <a:solidFill>
                  <a:schemeClr val="phClr"/>
                </a:solidFill>
                <a:latin typeface="Arial"/>
                <a:ea typeface="Arial"/>
                <a:cs typeface="Arial"/>
              </a:defRPr>
            </a:lvl7pPr>
            <a:lvl8pPr marL="0" algn="l" defTabSz="914400" rtl="0" eaLnBrk="0" latinLnBrk="0" hangingPunct="0">
              <a:defRPr sz="1800" kern="1200" smtId="4294967295">
                <a:solidFill>
                  <a:schemeClr val="phClr"/>
                </a:solidFill>
                <a:latin typeface="Arial"/>
                <a:ea typeface="Arial"/>
                <a:cs typeface="Arial"/>
              </a:defRPr>
            </a:lvl8pPr>
          </a:lstStyle>
          <a:p>
            <a:pPr marL="429767" marR="0">
              <a:lnSpc>
                <a:spcPts val="2238"/>
              </a:lnSpc>
              <a:spcBef>
                <a:spcPct val="0"/>
              </a:spcBef>
              <a:spcAft>
                <a:spcPct val="0"/>
              </a:spcAft>
            </a:pPr>
            <a:r>
              <a:rPr sz="2000" b="1">
                <a:solidFill>
                  <a:srgbClr val="000000"/>
                </a:solidFill>
                <a:latin typeface="Arial"/>
                <a:cs typeface="Arial"/>
              </a:rPr>
              <a:t>6.</a:t>
            </a:r>
            <a:r>
              <a:rPr sz="2000" spc="15">
                <a:solidFill>
                  <a:srgbClr val="000000"/>
                </a:solidFill>
                <a:latin typeface="SSITQP+ËÎÌå"/>
                <a:cs typeface="SSITQP+ËÎÌå"/>
              </a:rPr>
              <a:t>企业研究开发组织管理水平、科技成果转化能力、自主知识</a:t>
            </a:r>
          </a:p>
          <a:p>
            <a:pPr marL="0" marR="0">
              <a:lnSpc>
                <a:spcPts val="2006"/>
              </a:lnSpc>
              <a:spcBef>
                <a:spcPts val="491"/>
              </a:spcBef>
              <a:spcAft>
                <a:spcPct val="0"/>
              </a:spcAft>
            </a:pPr>
            <a:r>
              <a:rPr sz="2000" spc="14">
                <a:solidFill>
                  <a:srgbClr val="000000"/>
                </a:solidFill>
                <a:latin typeface="SSITQP+ËÎÌå"/>
                <a:cs typeface="SSITQP+ËÎÌå"/>
              </a:rPr>
              <a:t>产权数量、销售与总资产成长性等指标符合《高新技术企业认定管</a:t>
            </a:r>
          </a:p>
          <a:p>
            <a:pPr marL="0" marR="0">
              <a:lnSpc>
                <a:spcPts val="2004"/>
              </a:lnSpc>
              <a:spcBef>
                <a:spcPts val="300"/>
              </a:spcBef>
              <a:spcAft>
                <a:spcPct val="0"/>
              </a:spcAft>
            </a:pPr>
            <a:r>
              <a:rPr sz="2000" spc="15">
                <a:solidFill>
                  <a:srgbClr val="000000"/>
                </a:solidFill>
                <a:latin typeface="SSITQP+ËÎÌå"/>
                <a:cs typeface="SSITQP+ËÎÌå"/>
              </a:rPr>
              <a:t>理工作指引》（另行制定）的要求。</a:t>
            </a:r>
          </a:p>
        </p:txBody>
      </p:sp>
      <p:pic>
        <p:nvPicPr>
          <p:cNvPr id="38914" name="Picture 2"/>
          <p:cNvPicPr>
            <a:picLocks noChangeAspect="1" noChangeArrowheads="1"/>
          </p:cNvPicPr>
          <p:nvPr/>
        </p:nvPicPr>
        <p:blipFill>
          <a:blip r:embed="rId3" cstate="print"/>
          <a:srcRect/>
          <a:stretch>
            <a:fillRect/>
          </a:stretch>
        </p:blipFill>
        <p:spPr bwMode="auto">
          <a:xfrm>
            <a:off x="395536" y="188640"/>
            <a:ext cx="847725" cy="781050"/>
          </a:xfrm>
          <a:prstGeom prst="rect">
            <a:avLst/>
          </a:prstGeom>
          <a:noFill/>
          <a:ln w="9525">
            <a:noFill/>
            <a:miter lim="800000"/>
            <a:headEnd/>
            <a:tailEnd/>
          </a:ln>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10.26"/>
  <p:tag name="AS_TITLE" val="Aspose.Slides for .NET 2.0"/>
  <p:tag name="AS_VERSION" val="16.10.0.0"/>
</p:tagLst>
</file>

<file path=ppt/theme/theme1.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6.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7.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0.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1.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2.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3.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4.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5.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2412</Words>
  <Application>Microsoft Office PowerPoint</Application>
  <PresentationFormat>全屏显示(4:3)</PresentationFormat>
  <Paragraphs>596</Paragraphs>
  <Slides>46</Slides>
  <Notes>0</Notes>
  <HiddenSlides>0</HiddenSlides>
  <MMClips>0</MMClips>
  <ScaleCrop>false</ScaleCrop>
  <HeadingPairs>
    <vt:vector size="4" baseType="variant">
      <vt:variant>
        <vt:lpstr>主题</vt:lpstr>
      </vt:variant>
      <vt:variant>
        <vt:i4>45</vt:i4>
      </vt:variant>
      <vt:variant>
        <vt:lpstr>幻灯片标题</vt:lpstr>
      </vt:variant>
      <vt:variant>
        <vt:i4>46</vt:i4>
      </vt:variant>
    </vt:vector>
  </HeadingPairs>
  <TitlesOfParts>
    <vt:vector size="91" baseType="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Theme Office</vt:lpstr>
      <vt:lpstr>幻灯片 1</vt:lpstr>
      <vt:lpstr>  一、高新技术企业认定背景 </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cp:lastModifiedBy>Administrator</cp:lastModifiedBy>
  <cp:revision>5</cp:revision>
  <cp:lastPrinted>2018-10-26T11:41:31Z</cp:lastPrinted>
  <dcterms:created xsi:type="dcterms:W3CDTF">2018-10-26T03:41:31Z</dcterms:created>
  <dcterms:modified xsi:type="dcterms:W3CDTF">2018-10-26T04:16:42Z</dcterms:modified>
</cp:coreProperties>
</file>